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0"/>
  </p:notesMasterIdLst>
  <p:sldIdLst>
    <p:sldId id="257" r:id="rId5"/>
    <p:sldId id="396" r:id="rId6"/>
    <p:sldId id="552" r:id="rId7"/>
    <p:sldId id="498" r:id="rId8"/>
    <p:sldId id="560" r:id="rId9"/>
    <p:sldId id="500" r:id="rId10"/>
    <p:sldId id="501" r:id="rId11"/>
    <p:sldId id="503" r:id="rId12"/>
    <p:sldId id="504" r:id="rId13"/>
    <p:sldId id="534" r:id="rId14"/>
    <p:sldId id="505" r:id="rId15"/>
    <p:sldId id="506" r:id="rId16"/>
    <p:sldId id="507" r:id="rId17"/>
    <p:sldId id="508" r:id="rId18"/>
    <p:sldId id="509" r:id="rId19"/>
    <p:sldId id="565" r:id="rId20"/>
    <p:sldId id="566" r:id="rId21"/>
    <p:sldId id="567" r:id="rId22"/>
    <p:sldId id="563" r:id="rId23"/>
    <p:sldId id="564" r:id="rId24"/>
    <p:sldId id="561" r:id="rId25"/>
    <p:sldId id="551" r:id="rId26"/>
    <p:sldId id="562" r:id="rId27"/>
    <p:sldId id="553" r:id="rId28"/>
    <p:sldId id="554" r:id="rId29"/>
    <p:sldId id="555" r:id="rId30"/>
    <p:sldId id="556" r:id="rId31"/>
    <p:sldId id="513" r:id="rId32"/>
    <p:sldId id="514" r:id="rId33"/>
    <p:sldId id="515" r:id="rId34"/>
    <p:sldId id="516" r:id="rId35"/>
    <p:sldId id="533" r:id="rId36"/>
    <p:sldId id="517" r:id="rId37"/>
    <p:sldId id="518" r:id="rId38"/>
    <p:sldId id="519" r:id="rId39"/>
    <p:sldId id="520" r:id="rId40"/>
    <p:sldId id="521" r:id="rId41"/>
    <p:sldId id="522" r:id="rId42"/>
    <p:sldId id="523" r:id="rId43"/>
    <p:sldId id="525" r:id="rId44"/>
    <p:sldId id="524" r:id="rId45"/>
    <p:sldId id="539" r:id="rId46"/>
    <p:sldId id="532" r:id="rId47"/>
    <p:sldId id="512" r:id="rId48"/>
    <p:sldId id="559" r:id="rId49"/>
    <p:sldId id="540" r:id="rId50"/>
    <p:sldId id="542" r:id="rId51"/>
    <p:sldId id="543" r:id="rId52"/>
    <p:sldId id="544" r:id="rId53"/>
    <p:sldId id="545" r:id="rId54"/>
    <p:sldId id="546" r:id="rId55"/>
    <p:sldId id="548" r:id="rId56"/>
    <p:sldId id="549" r:id="rId57"/>
    <p:sldId id="541" r:id="rId58"/>
    <p:sldId id="547" r:id="rId5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F35F34-5CCE-C4C2-08B2-129C56493E50}" name="Liesbeth van den Heuvel | RSO Trijn" initials="LT" userId="S::l.heuvel_rsotrijn.nl#ext#@huisartsenutrechtstad.onmicrosoft.com::d1938e85-ee77-4428-a4ef-15835b93612d" providerId="AD"/>
  <p188:author id="{731CB73C-D20D-0DE5-FA68-1B57BE72B64C}" name="Eva Marquarita | RSOTrijn" initials="ER" userId="S::e.marquarita@rsotrijn.nl::6082befa-c040-4688-a2e1-169a77a9f80b" providerId="AD"/>
  <p188:author id="{097BD461-5D49-51A2-EEAA-38736C48C5DC}" name="Liesbeth van den Heuvel | RSO Trijn" initials="LvdH|RT" userId="S::l.heuvel@RSOTrijn.nl::e4660cb5-19e4-4505-9694-39b14ac87d84" providerId="AD"/>
  <p188:author id="{EF42158F-17C3-B779-3C83-03781E1921EA}" name="Mi Sun van der Mannen | HUS" initials="MSvdM|H" userId="S::vandermannen@huisartsenutrechtstad.nl::4de71913-d7c1-4673-8634-f08ad84f6849" providerId="AD"/>
  <p188:author id="{14EC7EAB-D421-E034-9164-2807C09F0549}" name="Eva Marquarita | RSOTrijn" initials="EM|R" userId="Eva Marquarita | RSOTrijn" providerId="None"/>
  <p188:author id="{C81837FF-E5E8-89DC-A52C-182105579753}" name="Anne-Marie Huijskes" initials="AMH" userId="S::Huijskes@huisartsenutrechtstad.nl::60161a8a-7188-4785-a402-39f03461a6c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lorian Visser" initials="FV" lastIdx="1" clrIdx="0">
    <p:extLst>
      <p:ext uri="{19B8F6BF-5375-455C-9EA6-DF929625EA0E}">
        <p15:presenceInfo xmlns:p15="http://schemas.microsoft.com/office/powerpoint/2012/main" userId="Florian Vis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00FF"/>
    <a:srgbClr val="75818B"/>
    <a:srgbClr val="0E9D90"/>
    <a:srgbClr val="A2C877"/>
    <a:srgbClr val="8C95CD"/>
    <a:srgbClr val="21BBEF"/>
    <a:srgbClr val="B9B9B9"/>
    <a:srgbClr val="9F9F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B89676-027E-4555-99D3-9A2F719BAF23}" v="199" dt="2024-05-28T15:06:54.62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Stijl, thema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FECB4D8-DB02-4DC6-A0A2-4F2EBAE1DC90}" styleName="Stijl, gemiddeld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A111915-BE36-4E01-A7E5-04B1672EAD32}" styleName="Stijl, licht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365"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FB0BED-D221-41CC-96CA-B0710BFA0E1F}" type="datetimeFigureOut">
              <a:rPr lang="nl-NL" smtClean="0"/>
              <a:t>19-12-2024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2A3A4B-DB77-4B90-BD1A-9DE64CFDDA18}" type="slidenum">
              <a:rPr lang="nl-NL" smtClean="0"/>
              <a:t>‹nr.›</a:t>
            </a:fld>
            <a:endParaRPr lang="nl-NL"/>
          </a:p>
        </p:txBody>
      </p:sp>
    </p:spTree>
    <p:extLst>
      <p:ext uri="{BB962C8B-B14F-4D97-AF65-F5344CB8AC3E}">
        <p14:creationId xmlns:p14="http://schemas.microsoft.com/office/powerpoint/2010/main" val="1443146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2</a:t>
            </a:fld>
            <a:endParaRPr lang="nl-NL"/>
          </a:p>
        </p:txBody>
      </p:sp>
    </p:spTree>
    <p:extLst>
      <p:ext uri="{BB962C8B-B14F-4D97-AF65-F5344CB8AC3E}">
        <p14:creationId xmlns:p14="http://schemas.microsoft.com/office/powerpoint/2010/main" val="2373225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12</a:t>
            </a:fld>
            <a:endParaRPr lang="nl-NL"/>
          </a:p>
        </p:txBody>
      </p:sp>
    </p:spTree>
    <p:extLst>
      <p:ext uri="{BB962C8B-B14F-4D97-AF65-F5344CB8AC3E}">
        <p14:creationId xmlns:p14="http://schemas.microsoft.com/office/powerpoint/2010/main" val="2258294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Poederinhalatoren</a:t>
            </a:r>
            <a:r>
              <a:rPr lang="en-US" dirty="0"/>
              <a:t> </a:t>
            </a:r>
            <a:r>
              <a:rPr lang="en-US" dirty="0" err="1"/>
              <a:t>gebruiksvriendelijker</a:t>
            </a:r>
            <a:r>
              <a:rPr lang="en-US" dirty="0"/>
              <a:t> door: </a:t>
            </a:r>
            <a:r>
              <a:rPr lang="en-US" dirty="0" err="1"/>
              <a:t>geen</a:t>
            </a:r>
            <a:r>
              <a:rPr lang="en-US" dirty="0"/>
              <a:t> </a:t>
            </a:r>
            <a:r>
              <a:rPr lang="en-US" dirty="0" err="1"/>
              <a:t>voorzetkamer</a:t>
            </a:r>
            <a:r>
              <a:rPr lang="en-US" dirty="0"/>
              <a:t> </a:t>
            </a:r>
            <a:r>
              <a:rPr lang="en-US" dirty="0" err="1"/>
              <a:t>nodig</a:t>
            </a:r>
            <a:r>
              <a:rPr lang="en-US" dirty="0"/>
              <a:t> en </a:t>
            </a:r>
            <a:r>
              <a:rPr lang="en-US" dirty="0" err="1"/>
              <a:t>wel</a:t>
            </a:r>
            <a:r>
              <a:rPr lang="en-US" dirty="0"/>
              <a:t> </a:t>
            </a:r>
            <a:r>
              <a:rPr lang="en-US" dirty="0" err="1"/>
              <a:t>een</a:t>
            </a:r>
            <a:r>
              <a:rPr lang="en-US" dirty="0"/>
              <a:t> teller</a:t>
            </a:r>
            <a:endParaRPr lang="nl-NL" dirty="0"/>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13</a:t>
            </a:fld>
            <a:endParaRPr lang="nl-NL"/>
          </a:p>
        </p:txBody>
      </p:sp>
    </p:spTree>
    <p:extLst>
      <p:ext uri="{BB962C8B-B14F-4D97-AF65-F5344CB8AC3E}">
        <p14:creationId xmlns:p14="http://schemas.microsoft.com/office/powerpoint/2010/main" val="3680483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ICS/LABA is er </a:t>
            </a:r>
            <a:r>
              <a:rPr lang="en-US" dirty="0" err="1"/>
              <a:t>zowel</a:t>
            </a:r>
            <a:r>
              <a:rPr lang="en-US" dirty="0"/>
              <a:t> </a:t>
            </a:r>
            <a:r>
              <a:rPr lang="en-US" dirty="0" err="1"/>
              <a:t>als</a:t>
            </a:r>
            <a:r>
              <a:rPr lang="en-US" dirty="0"/>
              <a:t> </a:t>
            </a:r>
            <a:r>
              <a:rPr lang="en-US" dirty="0" err="1"/>
              <a:t>ellipta</a:t>
            </a:r>
            <a:r>
              <a:rPr lang="en-US" dirty="0"/>
              <a:t> </a:t>
            </a:r>
            <a:r>
              <a:rPr lang="en-US" dirty="0" err="1"/>
              <a:t>als</a:t>
            </a:r>
            <a:r>
              <a:rPr lang="en-US" dirty="0"/>
              <a:t> </a:t>
            </a:r>
            <a:r>
              <a:rPr lang="en-US" dirty="0" err="1"/>
              <a:t>Diskus</a:t>
            </a:r>
            <a:r>
              <a:rPr lang="en-US" dirty="0"/>
              <a:t>. </a:t>
            </a:r>
            <a:r>
              <a:rPr lang="en-US" dirty="0" err="1"/>
              <a:t>Vanwege</a:t>
            </a:r>
            <a:r>
              <a:rPr lang="en-US" dirty="0"/>
              <a:t> de </a:t>
            </a:r>
            <a:r>
              <a:rPr lang="en-US" dirty="0" err="1"/>
              <a:t>eenmaal</a:t>
            </a:r>
            <a:r>
              <a:rPr lang="en-US" dirty="0"/>
              <a:t> </a:t>
            </a:r>
            <a:r>
              <a:rPr lang="en-US" dirty="0" err="1"/>
              <a:t>daagse</a:t>
            </a:r>
            <a:r>
              <a:rPr lang="en-US" dirty="0"/>
              <a:t> </a:t>
            </a:r>
            <a:r>
              <a:rPr lang="en-US" dirty="0" err="1"/>
              <a:t>dosering</a:t>
            </a:r>
            <a:r>
              <a:rPr lang="en-US" dirty="0"/>
              <a:t> </a:t>
            </a:r>
            <a:r>
              <a:rPr lang="en-US" dirty="0" err="1"/>
              <a:t>kiezen</a:t>
            </a:r>
            <a:r>
              <a:rPr lang="en-US" dirty="0"/>
              <a:t> we </a:t>
            </a:r>
            <a:r>
              <a:rPr lang="en-US" dirty="0" err="1"/>
              <a:t>voor</a:t>
            </a:r>
            <a:r>
              <a:rPr lang="en-US" dirty="0"/>
              <a:t> de </a:t>
            </a:r>
            <a:r>
              <a:rPr lang="en-US" dirty="0" err="1"/>
              <a:t>ellipta</a:t>
            </a:r>
            <a:endParaRPr lang="nl-NL" dirty="0"/>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14</a:t>
            </a:fld>
            <a:endParaRPr lang="nl-NL"/>
          </a:p>
        </p:txBody>
      </p:sp>
    </p:spTree>
    <p:extLst>
      <p:ext uri="{BB962C8B-B14F-4D97-AF65-F5344CB8AC3E}">
        <p14:creationId xmlns:p14="http://schemas.microsoft.com/office/powerpoint/2010/main" val="3952700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15</a:t>
            </a:fld>
            <a:endParaRPr lang="nl-NL"/>
          </a:p>
        </p:txBody>
      </p:sp>
    </p:spTree>
    <p:extLst>
      <p:ext uri="{BB962C8B-B14F-4D97-AF65-F5344CB8AC3E}">
        <p14:creationId xmlns:p14="http://schemas.microsoft.com/office/powerpoint/2010/main" val="306370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CCB5B-C4D1-9AEA-49E7-1D9A60F8B82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39C85B0-E53E-2881-51B2-AA515CF6210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D9E2BD3-0F4B-000A-68A4-7E13467B4275}"/>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3246201A-EEB7-9F4F-A33A-1DC4B17F409A}"/>
              </a:ext>
            </a:extLst>
          </p:cNvPr>
          <p:cNvSpPr>
            <a:spLocks noGrp="1"/>
          </p:cNvSpPr>
          <p:nvPr>
            <p:ph type="sldNum" sz="quarter" idx="5"/>
          </p:nvPr>
        </p:nvSpPr>
        <p:spPr/>
        <p:txBody>
          <a:bodyPr/>
          <a:lstStyle/>
          <a:p>
            <a:fld id="{252A3A4B-DB77-4B90-BD1A-9DE64CFDDA18}" type="slidenum">
              <a:rPr lang="nl-NL" smtClean="0"/>
              <a:t>16</a:t>
            </a:fld>
            <a:endParaRPr lang="nl-NL"/>
          </a:p>
        </p:txBody>
      </p:sp>
    </p:spTree>
    <p:extLst>
      <p:ext uri="{BB962C8B-B14F-4D97-AF65-F5344CB8AC3E}">
        <p14:creationId xmlns:p14="http://schemas.microsoft.com/office/powerpoint/2010/main" val="1206273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0C6CA-82A6-E9C9-D12A-35C7B0CCBCF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B1469D4-6BB2-22F9-92A9-8886120EE39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BD83AA8-6967-27AA-C709-4A6E008B4023}"/>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DDCD3B79-F2B5-9EBD-8640-B43DB559725A}"/>
              </a:ext>
            </a:extLst>
          </p:cNvPr>
          <p:cNvSpPr>
            <a:spLocks noGrp="1"/>
          </p:cNvSpPr>
          <p:nvPr>
            <p:ph type="sldNum" sz="quarter" idx="5"/>
          </p:nvPr>
        </p:nvSpPr>
        <p:spPr/>
        <p:txBody>
          <a:bodyPr/>
          <a:lstStyle/>
          <a:p>
            <a:fld id="{252A3A4B-DB77-4B90-BD1A-9DE64CFDDA18}" type="slidenum">
              <a:rPr lang="nl-NL" smtClean="0"/>
              <a:t>17</a:t>
            </a:fld>
            <a:endParaRPr lang="nl-NL"/>
          </a:p>
        </p:txBody>
      </p:sp>
    </p:spTree>
    <p:extLst>
      <p:ext uri="{BB962C8B-B14F-4D97-AF65-F5344CB8AC3E}">
        <p14:creationId xmlns:p14="http://schemas.microsoft.com/office/powerpoint/2010/main" val="2342072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2149D-CD1D-0EE7-BA23-A9902D87FDC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D3AB9BB-9F80-5071-E3F8-8125F298920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2D063B-BDFE-1D79-2C6A-A1AB9381DBB6}"/>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05E8FDFE-1FA8-205A-0E3F-08993414DA8B}"/>
              </a:ext>
            </a:extLst>
          </p:cNvPr>
          <p:cNvSpPr>
            <a:spLocks noGrp="1"/>
          </p:cNvSpPr>
          <p:nvPr>
            <p:ph type="sldNum" sz="quarter" idx="5"/>
          </p:nvPr>
        </p:nvSpPr>
        <p:spPr/>
        <p:txBody>
          <a:bodyPr/>
          <a:lstStyle/>
          <a:p>
            <a:fld id="{252A3A4B-DB77-4B90-BD1A-9DE64CFDDA18}" type="slidenum">
              <a:rPr lang="nl-NL" smtClean="0"/>
              <a:t>18</a:t>
            </a:fld>
            <a:endParaRPr lang="nl-NL"/>
          </a:p>
        </p:txBody>
      </p:sp>
    </p:spTree>
    <p:extLst>
      <p:ext uri="{BB962C8B-B14F-4D97-AF65-F5344CB8AC3E}">
        <p14:creationId xmlns:p14="http://schemas.microsoft.com/office/powerpoint/2010/main" val="1079364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19</a:t>
            </a:fld>
            <a:endParaRPr lang="nl-NL"/>
          </a:p>
        </p:txBody>
      </p:sp>
    </p:spTree>
    <p:extLst>
      <p:ext uri="{BB962C8B-B14F-4D97-AF65-F5344CB8AC3E}">
        <p14:creationId xmlns:p14="http://schemas.microsoft.com/office/powerpoint/2010/main" val="1930578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20</a:t>
            </a:fld>
            <a:endParaRPr lang="nl-NL"/>
          </a:p>
        </p:txBody>
      </p:sp>
    </p:spTree>
    <p:extLst>
      <p:ext uri="{BB962C8B-B14F-4D97-AF65-F5344CB8AC3E}">
        <p14:creationId xmlns:p14="http://schemas.microsoft.com/office/powerpoint/2010/main" val="2099343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21</a:t>
            </a:fld>
            <a:endParaRPr lang="nl-NL"/>
          </a:p>
        </p:txBody>
      </p:sp>
    </p:spTree>
    <p:extLst>
      <p:ext uri="{BB962C8B-B14F-4D97-AF65-F5344CB8AC3E}">
        <p14:creationId xmlns:p14="http://schemas.microsoft.com/office/powerpoint/2010/main" val="1978603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4</a:t>
            </a:fld>
            <a:endParaRPr lang="nl-NL"/>
          </a:p>
        </p:txBody>
      </p:sp>
    </p:spTree>
    <p:extLst>
      <p:ext uri="{BB962C8B-B14F-4D97-AF65-F5344CB8AC3E}">
        <p14:creationId xmlns:p14="http://schemas.microsoft.com/office/powerpoint/2010/main" val="201899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Sowieso</a:t>
            </a:r>
            <a:r>
              <a:rPr lang="en-US" dirty="0"/>
              <a:t> </a:t>
            </a:r>
            <a:r>
              <a:rPr lang="en-US" dirty="0" err="1"/>
              <a:t>een</a:t>
            </a:r>
            <a:r>
              <a:rPr lang="en-US" dirty="0"/>
              <a:t> check op de </a:t>
            </a:r>
            <a:r>
              <a:rPr lang="en-US" dirty="0" err="1"/>
              <a:t>inhalatietechniek</a:t>
            </a:r>
            <a:r>
              <a:rPr lang="en-US" dirty="0"/>
              <a:t>. Ze </a:t>
            </a:r>
            <a:r>
              <a:rPr lang="en-US" dirty="0" err="1"/>
              <a:t>lijkt</a:t>
            </a:r>
            <a:r>
              <a:rPr lang="en-US" dirty="0"/>
              <a:t> </a:t>
            </a:r>
            <a:r>
              <a:rPr lang="en-US" dirty="0" err="1"/>
              <a:t>geen</a:t>
            </a:r>
            <a:r>
              <a:rPr lang="en-US" dirty="0"/>
              <a:t> </a:t>
            </a:r>
            <a:r>
              <a:rPr lang="en-US" dirty="0" err="1"/>
              <a:t>voorzetkamer</a:t>
            </a:r>
            <a:r>
              <a:rPr lang="en-US" dirty="0"/>
              <a:t> te </a:t>
            </a:r>
            <a:r>
              <a:rPr lang="en-US" dirty="0" err="1"/>
              <a:t>gebruiken</a:t>
            </a:r>
            <a:r>
              <a:rPr lang="en-US" dirty="0"/>
              <a:t>. Kan ze </a:t>
            </a:r>
            <a:r>
              <a:rPr lang="en-US" dirty="0" err="1"/>
              <a:t>gezien</a:t>
            </a:r>
            <a:r>
              <a:rPr lang="en-US" dirty="0"/>
              <a:t> </a:t>
            </a:r>
            <a:r>
              <a:rPr lang="en-US" dirty="0" err="1"/>
              <a:t>gebruiksvriendelijkheid</a:t>
            </a:r>
            <a:r>
              <a:rPr lang="en-US" dirty="0"/>
              <a:t> </a:t>
            </a:r>
            <a:r>
              <a:rPr lang="en-US" dirty="0" err="1"/>
              <a:t>niet</a:t>
            </a:r>
            <a:r>
              <a:rPr lang="en-US" dirty="0"/>
              <a:t> over op </a:t>
            </a:r>
            <a:r>
              <a:rPr lang="en-US" dirty="0" err="1"/>
              <a:t>een</a:t>
            </a:r>
            <a:r>
              <a:rPr lang="en-US" dirty="0"/>
              <a:t> </a:t>
            </a:r>
            <a:r>
              <a:rPr lang="en-US" dirty="0" err="1"/>
              <a:t>poeder</a:t>
            </a:r>
            <a:r>
              <a:rPr lang="en-US" dirty="0"/>
              <a:t>? En welk </a:t>
            </a:r>
            <a:r>
              <a:rPr lang="en-US" dirty="0" err="1"/>
              <a:t>stappenschema</a:t>
            </a:r>
            <a:r>
              <a:rPr lang="en-US" dirty="0"/>
              <a:t> </a:t>
            </a:r>
            <a:r>
              <a:rPr lang="en-US" dirty="0" err="1"/>
              <a:t>heeft</a:t>
            </a:r>
            <a:r>
              <a:rPr lang="en-US" dirty="0"/>
              <a:t> dan de </a:t>
            </a:r>
            <a:r>
              <a:rPr lang="en-US" dirty="0" err="1"/>
              <a:t>voorkeur</a:t>
            </a:r>
            <a:r>
              <a:rPr lang="en-US" dirty="0"/>
              <a:t>? </a:t>
            </a:r>
            <a:r>
              <a:rPr lang="en-US" dirty="0" err="1"/>
              <a:t>Bijwerkingen</a:t>
            </a:r>
            <a:r>
              <a:rPr lang="en-US" dirty="0"/>
              <a:t> </a:t>
            </a:r>
            <a:r>
              <a:rPr lang="en-US" dirty="0" err="1"/>
              <a:t>bij</a:t>
            </a:r>
            <a:r>
              <a:rPr lang="en-US" dirty="0"/>
              <a:t> SABA </a:t>
            </a:r>
            <a:r>
              <a:rPr lang="en-US" dirty="0" err="1"/>
              <a:t>peliten</a:t>
            </a:r>
            <a:r>
              <a:rPr lang="en-US" dirty="0"/>
              <a:t> </a:t>
            </a:r>
            <a:r>
              <a:rPr lang="en-US" dirty="0" err="1"/>
              <a:t>voor</a:t>
            </a:r>
            <a:r>
              <a:rPr lang="en-US" dirty="0"/>
              <a:t> ICS, </a:t>
            </a:r>
            <a:r>
              <a:rPr lang="en-US" dirty="0" err="1"/>
              <a:t>gebrekkige</a:t>
            </a:r>
            <a:r>
              <a:rPr lang="en-US" dirty="0"/>
              <a:t> </a:t>
            </a:r>
            <a:r>
              <a:rPr lang="en-US" dirty="0" err="1"/>
              <a:t>therapietrouw</a:t>
            </a:r>
            <a:r>
              <a:rPr lang="en-US" dirty="0"/>
              <a:t> </a:t>
            </a:r>
            <a:r>
              <a:rPr lang="en-US" dirty="0" err="1"/>
              <a:t>voor</a:t>
            </a:r>
            <a:r>
              <a:rPr lang="en-US" dirty="0"/>
              <a:t> ICS-formoterol, milieu </a:t>
            </a:r>
            <a:r>
              <a:rPr lang="en-US" dirty="0" err="1"/>
              <a:t>voor</a:t>
            </a:r>
            <a:r>
              <a:rPr lang="en-US" dirty="0"/>
              <a:t> </a:t>
            </a:r>
            <a:r>
              <a:rPr lang="en-US" dirty="0" err="1"/>
              <a:t>een</a:t>
            </a:r>
            <a:r>
              <a:rPr lang="en-US" dirty="0"/>
              <a:t> </a:t>
            </a:r>
            <a:r>
              <a:rPr lang="en-US" dirty="0" err="1"/>
              <a:t>poeder</a:t>
            </a:r>
            <a:r>
              <a:rPr lang="en-US" dirty="0"/>
              <a:t>. </a:t>
            </a:r>
            <a:r>
              <a:rPr lang="en-US" dirty="0" err="1"/>
              <a:t>Consistentie</a:t>
            </a:r>
            <a:r>
              <a:rPr lang="en-US" dirty="0"/>
              <a:t> van inhalator </a:t>
            </a:r>
            <a:r>
              <a:rPr lang="en-US" dirty="0" err="1"/>
              <a:t>voor</a:t>
            </a:r>
            <a:r>
              <a:rPr lang="en-US" dirty="0"/>
              <a:t> </a:t>
            </a:r>
            <a:r>
              <a:rPr lang="en-US" dirty="0" err="1"/>
              <a:t>een</a:t>
            </a:r>
            <a:r>
              <a:rPr lang="en-US" dirty="0"/>
              <a:t> aerosol, maar </a:t>
            </a:r>
            <a:r>
              <a:rPr lang="en-US" dirty="0" err="1"/>
              <a:t>eigenlijk</a:t>
            </a:r>
            <a:r>
              <a:rPr lang="en-US" dirty="0"/>
              <a:t> </a:t>
            </a:r>
            <a:r>
              <a:rPr lang="en-US" dirty="0" err="1"/>
              <a:t>gebruikt</a:t>
            </a:r>
            <a:r>
              <a:rPr lang="en-US" dirty="0"/>
              <a:t> ze </a:t>
            </a:r>
            <a:r>
              <a:rPr lang="en-US" dirty="0" err="1"/>
              <a:t>deze</a:t>
            </a:r>
            <a:r>
              <a:rPr lang="en-US" dirty="0"/>
              <a:t> </a:t>
            </a:r>
            <a:r>
              <a:rPr lang="en-US" dirty="0" err="1"/>
              <a:t>niet</a:t>
            </a:r>
            <a:r>
              <a:rPr lang="en-US" dirty="0"/>
              <a:t> </a:t>
            </a:r>
            <a:r>
              <a:rPr lang="en-US" dirty="0" err="1"/>
              <a:t>goed</a:t>
            </a:r>
            <a:r>
              <a:rPr lang="en-US" dirty="0"/>
              <a:t>. </a:t>
            </a:r>
            <a:endParaRPr lang="nl-NL" dirty="0"/>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23</a:t>
            </a:fld>
            <a:endParaRPr lang="nl-NL"/>
          </a:p>
        </p:txBody>
      </p:sp>
    </p:spTree>
    <p:extLst>
      <p:ext uri="{BB962C8B-B14F-4D97-AF65-F5344CB8AC3E}">
        <p14:creationId xmlns:p14="http://schemas.microsoft.com/office/powerpoint/2010/main" val="4291446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Sowieso</a:t>
            </a:r>
            <a:r>
              <a:rPr lang="en-US" dirty="0"/>
              <a:t> </a:t>
            </a:r>
            <a:r>
              <a:rPr lang="en-US" dirty="0" err="1"/>
              <a:t>een</a:t>
            </a:r>
            <a:r>
              <a:rPr lang="en-US" dirty="0"/>
              <a:t> check op de </a:t>
            </a:r>
            <a:r>
              <a:rPr lang="en-US" dirty="0" err="1"/>
              <a:t>inhalatietechniek</a:t>
            </a:r>
            <a:r>
              <a:rPr lang="en-US" dirty="0"/>
              <a:t>. Ze </a:t>
            </a:r>
            <a:r>
              <a:rPr lang="en-US" dirty="0" err="1"/>
              <a:t>lijkt</a:t>
            </a:r>
            <a:r>
              <a:rPr lang="en-US" dirty="0"/>
              <a:t> </a:t>
            </a:r>
            <a:r>
              <a:rPr lang="en-US" dirty="0" err="1"/>
              <a:t>geen</a:t>
            </a:r>
            <a:r>
              <a:rPr lang="en-US" dirty="0"/>
              <a:t> </a:t>
            </a:r>
            <a:r>
              <a:rPr lang="en-US" dirty="0" err="1"/>
              <a:t>voorzetkamer</a:t>
            </a:r>
            <a:r>
              <a:rPr lang="en-US" dirty="0"/>
              <a:t> te </a:t>
            </a:r>
            <a:r>
              <a:rPr lang="en-US" dirty="0" err="1"/>
              <a:t>gebruiken</a:t>
            </a:r>
            <a:r>
              <a:rPr lang="en-US" dirty="0"/>
              <a:t>. Kan ze </a:t>
            </a:r>
            <a:r>
              <a:rPr lang="en-US" dirty="0" err="1"/>
              <a:t>gezien</a:t>
            </a:r>
            <a:r>
              <a:rPr lang="en-US" dirty="0"/>
              <a:t> </a:t>
            </a:r>
            <a:r>
              <a:rPr lang="en-US" dirty="0" err="1"/>
              <a:t>gebruiksvriendelijkheid</a:t>
            </a:r>
            <a:r>
              <a:rPr lang="en-US" dirty="0"/>
              <a:t> </a:t>
            </a:r>
            <a:r>
              <a:rPr lang="en-US" dirty="0" err="1"/>
              <a:t>niet</a:t>
            </a:r>
            <a:r>
              <a:rPr lang="en-US" dirty="0"/>
              <a:t> over op </a:t>
            </a:r>
            <a:r>
              <a:rPr lang="en-US" dirty="0" err="1"/>
              <a:t>een</a:t>
            </a:r>
            <a:r>
              <a:rPr lang="en-US" dirty="0"/>
              <a:t> </a:t>
            </a:r>
            <a:r>
              <a:rPr lang="en-US" dirty="0" err="1"/>
              <a:t>poeder</a:t>
            </a:r>
            <a:r>
              <a:rPr lang="en-US" dirty="0"/>
              <a:t>? En welk </a:t>
            </a:r>
            <a:r>
              <a:rPr lang="en-US" dirty="0" err="1"/>
              <a:t>stappenschema</a:t>
            </a:r>
            <a:r>
              <a:rPr lang="en-US" dirty="0"/>
              <a:t> </a:t>
            </a:r>
            <a:r>
              <a:rPr lang="en-US" dirty="0" err="1"/>
              <a:t>heeft</a:t>
            </a:r>
            <a:r>
              <a:rPr lang="en-US" dirty="0"/>
              <a:t> dan de </a:t>
            </a:r>
            <a:r>
              <a:rPr lang="en-US" dirty="0" err="1"/>
              <a:t>voorkeur</a:t>
            </a:r>
            <a:r>
              <a:rPr lang="en-US" dirty="0"/>
              <a:t>? </a:t>
            </a:r>
            <a:r>
              <a:rPr lang="en-US" dirty="0" err="1"/>
              <a:t>Bijwerkingen</a:t>
            </a:r>
            <a:r>
              <a:rPr lang="en-US" dirty="0"/>
              <a:t> </a:t>
            </a:r>
            <a:r>
              <a:rPr lang="en-US" dirty="0" err="1"/>
              <a:t>bij</a:t>
            </a:r>
            <a:r>
              <a:rPr lang="en-US" dirty="0"/>
              <a:t> SABA </a:t>
            </a:r>
            <a:r>
              <a:rPr lang="en-US" dirty="0" err="1"/>
              <a:t>peliten</a:t>
            </a:r>
            <a:r>
              <a:rPr lang="en-US" dirty="0"/>
              <a:t> </a:t>
            </a:r>
            <a:r>
              <a:rPr lang="en-US" dirty="0" err="1"/>
              <a:t>voor</a:t>
            </a:r>
            <a:r>
              <a:rPr lang="en-US" dirty="0"/>
              <a:t> ICS, </a:t>
            </a:r>
            <a:r>
              <a:rPr lang="en-US" dirty="0" err="1"/>
              <a:t>gebrekkige</a:t>
            </a:r>
            <a:r>
              <a:rPr lang="en-US" dirty="0"/>
              <a:t> </a:t>
            </a:r>
            <a:r>
              <a:rPr lang="en-US" dirty="0" err="1"/>
              <a:t>therapietrouw</a:t>
            </a:r>
            <a:r>
              <a:rPr lang="en-US" dirty="0"/>
              <a:t> </a:t>
            </a:r>
            <a:r>
              <a:rPr lang="en-US" dirty="0" err="1"/>
              <a:t>voor</a:t>
            </a:r>
            <a:r>
              <a:rPr lang="en-US" dirty="0"/>
              <a:t> ICS-formoterol, milieu </a:t>
            </a:r>
            <a:r>
              <a:rPr lang="en-US" dirty="0" err="1"/>
              <a:t>voor</a:t>
            </a:r>
            <a:r>
              <a:rPr lang="en-US" dirty="0"/>
              <a:t> </a:t>
            </a:r>
            <a:r>
              <a:rPr lang="en-US" dirty="0" err="1"/>
              <a:t>een</a:t>
            </a:r>
            <a:r>
              <a:rPr lang="en-US" dirty="0"/>
              <a:t> </a:t>
            </a:r>
            <a:r>
              <a:rPr lang="en-US" dirty="0" err="1"/>
              <a:t>poeder</a:t>
            </a:r>
            <a:r>
              <a:rPr lang="en-US" dirty="0"/>
              <a:t>. </a:t>
            </a:r>
            <a:r>
              <a:rPr lang="en-US" dirty="0" err="1"/>
              <a:t>Consistentie</a:t>
            </a:r>
            <a:r>
              <a:rPr lang="en-US" dirty="0"/>
              <a:t> van inhalator </a:t>
            </a:r>
            <a:r>
              <a:rPr lang="en-US" dirty="0" err="1"/>
              <a:t>voor</a:t>
            </a:r>
            <a:r>
              <a:rPr lang="en-US" dirty="0"/>
              <a:t> </a:t>
            </a:r>
            <a:r>
              <a:rPr lang="en-US" dirty="0" err="1"/>
              <a:t>een</a:t>
            </a:r>
            <a:r>
              <a:rPr lang="en-US" dirty="0"/>
              <a:t> aerosol, maar </a:t>
            </a:r>
            <a:r>
              <a:rPr lang="en-US" dirty="0" err="1"/>
              <a:t>eigenlijk</a:t>
            </a:r>
            <a:r>
              <a:rPr lang="en-US" dirty="0"/>
              <a:t> </a:t>
            </a:r>
            <a:r>
              <a:rPr lang="en-US" dirty="0" err="1"/>
              <a:t>gebruikt</a:t>
            </a:r>
            <a:r>
              <a:rPr lang="en-US" dirty="0"/>
              <a:t> ze </a:t>
            </a:r>
            <a:r>
              <a:rPr lang="en-US" dirty="0" err="1"/>
              <a:t>deze</a:t>
            </a:r>
            <a:r>
              <a:rPr lang="en-US" dirty="0"/>
              <a:t> </a:t>
            </a:r>
            <a:r>
              <a:rPr lang="en-US" dirty="0" err="1"/>
              <a:t>niet</a:t>
            </a:r>
            <a:r>
              <a:rPr lang="en-US" dirty="0"/>
              <a:t> </a:t>
            </a:r>
            <a:r>
              <a:rPr lang="en-US" dirty="0" err="1"/>
              <a:t>goed</a:t>
            </a:r>
            <a:r>
              <a:rPr lang="en-US" dirty="0"/>
              <a:t>. </a:t>
            </a:r>
            <a:endParaRPr lang="nl-NL" dirty="0"/>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24</a:t>
            </a:fld>
            <a:endParaRPr lang="nl-NL"/>
          </a:p>
        </p:txBody>
      </p:sp>
    </p:spTree>
    <p:extLst>
      <p:ext uri="{BB962C8B-B14F-4D97-AF65-F5344CB8AC3E}">
        <p14:creationId xmlns:p14="http://schemas.microsoft.com/office/powerpoint/2010/main" val="1937243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Sowieso</a:t>
            </a:r>
            <a:r>
              <a:rPr lang="en-US" dirty="0"/>
              <a:t> </a:t>
            </a:r>
            <a:r>
              <a:rPr lang="en-US" dirty="0" err="1"/>
              <a:t>een</a:t>
            </a:r>
            <a:r>
              <a:rPr lang="en-US" dirty="0"/>
              <a:t> check op de </a:t>
            </a:r>
            <a:r>
              <a:rPr lang="en-US" dirty="0" err="1"/>
              <a:t>inhalatietechniek</a:t>
            </a:r>
            <a:r>
              <a:rPr lang="en-US" dirty="0"/>
              <a:t>. Ze </a:t>
            </a:r>
            <a:r>
              <a:rPr lang="en-US" dirty="0" err="1"/>
              <a:t>gebruikt</a:t>
            </a:r>
            <a:r>
              <a:rPr lang="en-US" dirty="0"/>
              <a:t> </a:t>
            </a:r>
            <a:r>
              <a:rPr lang="en-US" dirty="0" err="1"/>
              <a:t>verschillende</a:t>
            </a:r>
            <a:r>
              <a:rPr lang="en-US" dirty="0"/>
              <a:t> </a:t>
            </a:r>
            <a:r>
              <a:rPr lang="en-US" dirty="0" err="1"/>
              <a:t>inhalatoren</a:t>
            </a:r>
            <a:r>
              <a:rPr lang="en-US" dirty="0"/>
              <a:t>. Dat is </a:t>
            </a:r>
            <a:r>
              <a:rPr lang="en-US" dirty="0" err="1"/>
              <a:t>onwenselijk</a:t>
            </a:r>
            <a:r>
              <a:rPr lang="en-US" dirty="0"/>
              <a:t>, </a:t>
            </a:r>
            <a:r>
              <a:rPr lang="en-US" dirty="0" err="1"/>
              <a:t>streef</a:t>
            </a:r>
            <a:r>
              <a:rPr lang="en-US" dirty="0"/>
              <a:t> </a:t>
            </a:r>
            <a:r>
              <a:rPr lang="en-US" dirty="0" err="1"/>
              <a:t>naar</a:t>
            </a:r>
            <a:r>
              <a:rPr lang="en-US" dirty="0"/>
              <a:t> </a:t>
            </a:r>
            <a:r>
              <a:rPr lang="en-US" dirty="0" err="1"/>
              <a:t>uniformiteit</a:t>
            </a:r>
            <a:r>
              <a:rPr lang="en-US" dirty="0"/>
              <a:t>. </a:t>
            </a:r>
            <a:r>
              <a:rPr lang="en-US" dirty="0" err="1"/>
              <a:t>Ivm</a:t>
            </a:r>
            <a:r>
              <a:rPr lang="en-US" dirty="0"/>
              <a:t> milieu is er </a:t>
            </a:r>
            <a:r>
              <a:rPr lang="en-US" dirty="0" err="1"/>
              <a:t>voorkeur</a:t>
            </a:r>
            <a:r>
              <a:rPr lang="en-US" dirty="0"/>
              <a:t> </a:t>
            </a:r>
            <a:r>
              <a:rPr lang="en-US" dirty="0" err="1"/>
              <a:t>voor</a:t>
            </a:r>
            <a:r>
              <a:rPr lang="en-US" dirty="0"/>
              <a:t> </a:t>
            </a:r>
            <a:r>
              <a:rPr lang="en-US" dirty="0" err="1"/>
              <a:t>een</a:t>
            </a:r>
            <a:r>
              <a:rPr lang="en-US" dirty="0"/>
              <a:t> </a:t>
            </a:r>
            <a:r>
              <a:rPr lang="en-US" dirty="0" err="1"/>
              <a:t>poeder</a:t>
            </a:r>
            <a:r>
              <a:rPr lang="en-US" dirty="0"/>
              <a:t>. Er is </a:t>
            </a:r>
            <a:r>
              <a:rPr lang="en-US" dirty="0" err="1"/>
              <a:t>geen</a:t>
            </a:r>
            <a:r>
              <a:rPr lang="en-US" dirty="0"/>
              <a:t> </a:t>
            </a:r>
            <a:r>
              <a:rPr lang="en-US" dirty="0" err="1"/>
              <a:t>indicatie</a:t>
            </a:r>
            <a:r>
              <a:rPr lang="en-US" dirty="0"/>
              <a:t> </a:t>
            </a:r>
            <a:r>
              <a:rPr lang="en-US" dirty="0" err="1"/>
              <a:t>hier</a:t>
            </a:r>
            <a:r>
              <a:rPr lang="en-US" dirty="0"/>
              <a:t> </a:t>
            </a:r>
            <a:r>
              <a:rPr lang="en-US" dirty="0" err="1"/>
              <a:t>voor</a:t>
            </a:r>
            <a:r>
              <a:rPr lang="en-US" dirty="0"/>
              <a:t> ICS. Er </a:t>
            </a:r>
            <a:r>
              <a:rPr lang="en-US" dirty="0" err="1"/>
              <a:t>zijn</a:t>
            </a:r>
            <a:r>
              <a:rPr lang="en-US" dirty="0"/>
              <a:t> </a:t>
            </a:r>
            <a:r>
              <a:rPr lang="en-US" dirty="0" err="1"/>
              <a:t>wel</a:t>
            </a:r>
            <a:r>
              <a:rPr lang="en-US" dirty="0"/>
              <a:t> </a:t>
            </a:r>
            <a:r>
              <a:rPr lang="en-US" dirty="0" err="1"/>
              <a:t>klachten</a:t>
            </a:r>
            <a:r>
              <a:rPr lang="en-US" dirty="0"/>
              <a:t> </a:t>
            </a:r>
            <a:r>
              <a:rPr lang="en-US" dirty="0" err="1"/>
              <a:t>dus</a:t>
            </a:r>
            <a:r>
              <a:rPr lang="en-US" dirty="0"/>
              <a:t> over op LABA of LAMA, zo </a:t>
            </a:r>
            <a:r>
              <a:rPr lang="en-US" dirty="0" err="1"/>
              <a:t>nodig</a:t>
            </a:r>
            <a:r>
              <a:rPr lang="en-US" dirty="0"/>
              <a:t> </a:t>
            </a:r>
            <a:r>
              <a:rPr lang="en-US" dirty="0" err="1"/>
              <a:t>een</a:t>
            </a:r>
            <a:r>
              <a:rPr lang="en-US" dirty="0"/>
              <a:t> </a:t>
            </a:r>
            <a:r>
              <a:rPr lang="en-US" dirty="0" err="1"/>
              <a:t>combinatie</a:t>
            </a:r>
            <a:r>
              <a:rPr lang="en-US" dirty="0"/>
              <a:t> </a:t>
            </a:r>
            <a:r>
              <a:rPr lang="en-US" dirty="0" err="1"/>
              <a:t>hiervan</a:t>
            </a:r>
            <a:endParaRPr lang="nl-NL" dirty="0"/>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25</a:t>
            </a:fld>
            <a:endParaRPr lang="nl-NL"/>
          </a:p>
        </p:txBody>
      </p:sp>
    </p:spTree>
    <p:extLst>
      <p:ext uri="{BB962C8B-B14F-4D97-AF65-F5344CB8AC3E}">
        <p14:creationId xmlns:p14="http://schemas.microsoft.com/office/powerpoint/2010/main" val="301241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Sowieso</a:t>
            </a:r>
            <a:r>
              <a:rPr lang="en-US" dirty="0"/>
              <a:t> </a:t>
            </a:r>
            <a:r>
              <a:rPr lang="en-US" dirty="0" err="1"/>
              <a:t>een</a:t>
            </a:r>
            <a:r>
              <a:rPr lang="en-US" dirty="0"/>
              <a:t> check op de </a:t>
            </a:r>
            <a:r>
              <a:rPr lang="en-US" dirty="0" err="1"/>
              <a:t>inhalatietechniek</a:t>
            </a:r>
            <a:r>
              <a:rPr lang="en-US" dirty="0"/>
              <a:t>. Ze </a:t>
            </a:r>
            <a:r>
              <a:rPr lang="en-US" dirty="0" err="1"/>
              <a:t>gebruikt</a:t>
            </a:r>
            <a:r>
              <a:rPr lang="en-US" dirty="0"/>
              <a:t> </a:t>
            </a:r>
            <a:r>
              <a:rPr lang="en-US" dirty="0" err="1"/>
              <a:t>verschillende</a:t>
            </a:r>
            <a:r>
              <a:rPr lang="en-US" dirty="0"/>
              <a:t> </a:t>
            </a:r>
            <a:r>
              <a:rPr lang="en-US" dirty="0" err="1"/>
              <a:t>inhalatoren</a:t>
            </a:r>
            <a:r>
              <a:rPr lang="en-US" dirty="0"/>
              <a:t>. Dat is </a:t>
            </a:r>
            <a:r>
              <a:rPr lang="en-US" dirty="0" err="1"/>
              <a:t>onwenselijk</a:t>
            </a:r>
            <a:r>
              <a:rPr lang="en-US" dirty="0"/>
              <a:t>, </a:t>
            </a:r>
            <a:r>
              <a:rPr lang="en-US" dirty="0" err="1"/>
              <a:t>streef</a:t>
            </a:r>
            <a:r>
              <a:rPr lang="en-US" dirty="0"/>
              <a:t> </a:t>
            </a:r>
            <a:r>
              <a:rPr lang="en-US" dirty="0" err="1"/>
              <a:t>naar</a:t>
            </a:r>
            <a:r>
              <a:rPr lang="en-US" dirty="0"/>
              <a:t> </a:t>
            </a:r>
            <a:r>
              <a:rPr lang="en-US" dirty="0" err="1"/>
              <a:t>uniformiteit</a:t>
            </a:r>
            <a:endParaRPr lang="nl-NL" dirty="0"/>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26</a:t>
            </a:fld>
            <a:endParaRPr lang="nl-NL"/>
          </a:p>
        </p:txBody>
      </p:sp>
    </p:spTree>
    <p:extLst>
      <p:ext uri="{BB962C8B-B14F-4D97-AF65-F5344CB8AC3E}">
        <p14:creationId xmlns:p14="http://schemas.microsoft.com/office/powerpoint/2010/main" val="688860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28</a:t>
            </a:fld>
            <a:endParaRPr lang="nl-NL"/>
          </a:p>
        </p:txBody>
      </p:sp>
    </p:spTree>
    <p:extLst>
      <p:ext uri="{BB962C8B-B14F-4D97-AF65-F5344CB8AC3E}">
        <p14:creationId xmlns:p14="http://schemas.microsoft.com/office/powerpoint/2010/main" val="3907484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29</a:t>
            </a:fld>
            <a:endParaRPr lang="nl-NL"/>
          </a:p>
        </p:txBody>
      </p:sp>
    </p:spTree>
    <p:extLst>
      <p:ext uri="{BB962C8B-B14F-4D97-AF65-F5344CB8AC3E}">
        <p14:creationId xmlns:p14="http://schemas.microsoft.com/office/powerpoint/2010/main" val="23946060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30</a:t>
            </a:fld>
            <a:endParaRPr lang="nl-NL"/>
          </a:p>
        </p:txBody>
      </p:sp>
    </p:spTree>
    <p:extLst>
      <p:ext uri="{BB962C8B-B14F-4D97-AF65-F5344CB8AC3E}">
        <p14:creationId xmlns:p14="http://schemas.microsoft.com/office/powerpoint/2010/main" val="39136543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31</a:t>
            </a:fld>
            <a:endParaRPr lang="nl-NL"/>
          </a:p>
        </p:txBody>
      </p:sp>
    </p:spTree>
    <p:extLst>
      <p:ext uri="{BB962C8B-B14F-4D97-AF65-F5344CB8AC3E}">
        <p14:creationId xmlns:p14="http://schemas.microsoft.com/office/powerpoint/2010/main" val="8454503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32</a:t>
            </a:fld>
            <a:endParaRPr lang="nl-NL"/>
          </a:p>
        </p:txBody>
      </p:sp>
    </p:spTree>
    <p:extLst>
      <p:ext uri="{BB962C8B-B14F-4D97-AF65-F5344CB8AC3E}">
        <p14:creationId xmlns:p14="http://schemas.microsoft.com/office/powerpoint/2010/main" val="3369428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33</a:t>
            </a:fld>
            <a:endParaRPr lang="nl-NL"/>
          </a:p>
        </p:txBody>
      </p:sp>
    </p:spTree>
    <p:extLst>
      <p:ext uri="{BB962C8B-B14F-4D97-AF65-F5344CB8AC3E}">
        <p14:creationId xmlns:p14="http://schemas.microsoft.com/office/powerpoint/2010/main" val="2587641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chemeClr val="bg2">
                    <a:lumMod val="25000"/>
                  </a:schemeClr>
                </a:solidFill>
                <a:latin typeface="Aptos" panose="020B0004020202020204" pitchFamily="34" charset="0"/>
                <a:ea typeface="Verdana" panose="020B0604030504040204" pitchFamily="34" charset="0"/>
              </a:rPr>
              <a:t>het is niet de bedoeling goed ingestelde patienten om te zetten op andere inhalatoren. Formularium is bruikbaar voor het grootste deel van de patiënten.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chemeClr val="bg2">
                    <a:lumMod val="25000"/>
                  </a:schemeClr>
                </a:solidFill>
                <a:latin typeface="Aptos" panose="020B0004020202020204" pitchFamily="34" charset="0"/>
                <a:ea typeface="Verdana" panose="020B0604030504040204" pitchFamily="34" charset="0"/>
              </a:rPr>
              <a:t>Beargumenteerd afwijken (maatwerk) is (uiteraard) geoorloofd.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chemeClr val="bg2">
                    <a:lumMod val="25000"/>
                  </a:schemeClr>
                </a:solidFill>
                <a:latin typeface="Aptos" panose="020B0004020202020204" pitchFamily="34" charset="0"/>
                <a:ea typeface="Verdana" panose="020B0604030504040204" pitchFamily="34" charset="0"/>
              </a:rPr>
              <a:t>In eerste instantie is het formularium voor nieuwe patiënten maar kijk kritisch naar patiënten met meerdere </a:t>
            </a:r>
            <a:r>
              <a:rPr lang="nl-NL" sz="1200" dirty="0" err="1">
                <a:solidFill>
                  <a:schemeClr val="bg2">
                    <a:lumMod val="25000"/>
                  </a:schemeClr>
                </a:solidFill>
                <a:latin typeface="Aptos" panose="020B0004020202020204" pitchFamily="34" charset="0"/>
                <a:ea typeface="Verdana" panose="020B0604030504040204" pitchFamily="34" charset="0"/>
              </a:rPr>
              <a:t>devices</a:t>
            </a:r>
            <a:r>
              <a:rPr lang="nl-NL" sz="1200" dirty="0">
                <a:solidFill>
                  <a:schemeClr val="bg2">
                    <a:lumMod val="25000"/>
                  </a:schemeClr>
                </a:solidFill>
                <a:latin typeface="Aptos" panose="020B0004020202020204" pitchFamily="34" charset="0"/>
                <a:ea typeface="Verdana" panose="020B0604030504040204" pitchFamily="34" charset="0"/>
              </a:rPr>
              <a:t>, die inhaleren namelijk bijna altijd fout! </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chemeClr val="bg2">
                    <a:lumMod val="25000"/>
                  </a:schemeClr>
                </a:solidFill>
                <a:latin typeface="Aptos" panose="020B0004020202020204" pitchFamily="34" charset="0"/>
                <a:ea typeface="Verdana" panose="020B0604030504040204" pitchFamily="34" charset="0"/>
              </a:rPr>
              <a:t>(zolang </a:t>
            </a:r>
            <a:r>
              <a:rPr lang="nl-NL" sz="1200" dirty="0" err="1">
                <a:solidFill>
                  <a:schemeClr val="bg2">
                    <a:lumMod val="25000"/>
                  </a:schemeClr>
                </a:solidFill>
                <a:latin typeface="Aptos" panose="020B0004020202020204" pitchFamily="34" charset="0"/>
                <a:ea typeface="Verdana" panose="020B0604030504040204" pitchFamily="34" charset="0"/>
              </a:rPr>
              <a:t>Countair</a:t>
            </a:r>
            <a:r>
              <a:rPr lang="nl-NL" sz="1200" dirty="0">
                <a:solidFill>
                  <a:schemeClr val="bg2">
                    <a:lumMod val="25000"/>
                  </a:schemeClr>
                </a:solidFill>
                <a:latin typeface="Aptos" panose="020B0004020202020204" pitchFamily="34" charset="0"/>
                <a:ea typeface="Verdana" panose="020B0604030504040204" pitchFamily="34" charset="0"/>
              </a:rPr>
              <a:t> niet wordt vergoed beschouwen we </a:t>
            </a:r>
            <a:r>
              <a:rPr lang="nl-NL" sz="1200" dirty="0" err="1">
                <a:solidFill>
                  <a:schemeClr val="bg2">
                    <a:lumMod val="25000"/>
                  </a:schemeClr>
                </a:solidFill>
                <a:latin typeface="Aptos" panose="020B0004020202020204" pitchFamily="34" charset="0"/>
                <a:ea typeface="Verdana" panose="020B0604030504040204" pitchFamily="34" charset="0"/>
              </a:rPr>
              <a:t>aerosolen</a:t>
            </a:r>
            <a:r>
              <a:rPr lang="nl-NL" sz="1200" dirty="0">
                <a:solidFill>
                  <a:schemeClr val="bg2">
                    <a:lumMod val="25000"/>
                  </a:schemeClr>
                </a:solidFill>
                <a:latin typeface="Aptos" panose="020B0004020202020204" pitchFamily="34" charset="0"/>
                <a:ea typeface="Verdana" panose="020B0604030504040204" pitchFamily="34" charset="0"/>
              </a:rPr>
              <a:t> </a:t>
            </a:r>
            <a:r>
              <a:rPr lang="nl-NL" sz="1200" dirty="0" err="1">
                <a:solidFill>
                  <a:schemeClr val="bg2">
                    <a:lumMod val="25000"/>
                  </a:schemeClr>
                </a:solidFill>
                <a:latin typeface="Aptos" panose="020B0004020202020204" pitchFamily="34" charset="0"/>
                <a:ea typeface="Verdana" panose="020B0604030504040204" pitchFamily="34" charset="0"/>
              </a:rPr>
              <a:t>alsinhalator</a:t>
            </a:r>
            <a:r>
              <a:rPr lang="nl-NL" sz="1200" dirty="0">
                <a:solidFill>
                  <a:schemeClr val="bg2">
                    <a:lumMod val="25000"/>
                  </a:schemeClr>
                </a:solidFill>
                <a:latin typeface="Aptos" panose="020B0004020202020204" pitchFamily="34" charset="0"/>
                <a:ea typeface="Verdana" panose="020B0604030504040204" pitchFamily="34" charset="0"/>
              </a:rPr>
              <a:t> zonder teller)</a:t>
            </a:r>
          </a:p>
          <a:p>
            <a:endParaRPr lang="nl-NL" dirty="0"/>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5</a:t>
            </a:fld>
            <a:endParaRPr lang="nl-NL"/>
          </a:p>
        </p:txBody>
      </p:sp>
    </p:spTree>
    <p:extLst>
      <p:ext uri="{BB962C8B-B14F-4D97-AF65-F5344CB8AC3E}">
        <p14:creationId xmlns:p14="http://schemas.microsoft.com/office/powerpoint/2010/main" val="2772849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34</a:t>
            </a:fld>
            <a:endParaRPr lang="nl-NL"/>
          </a:p>
        </p:txBody>
      </p:sp>
    </p:spTree>
    <p:extLst>
      <p:ext uri="{BB962C8B-B14F-4D97-AF65-F5344CB8AC3E}">
        <p14:creationId xmlns:p14="http://schemas.microsoft.com/office/powerpoint/2010/main" val="27278267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35</a:t>
            </a:fld>
            <a:endParaRPr lang="nl-NL"/>
          </a:p>
        </p:txBody>
      </p:sp>
    </p:spTree>
    <p:extLst>
      <p:ext uri="{BB962C8B-B14F-4D97-AF65-F5344CB8AC3E}">
        <p14:creationId xmlns:p14="http://schemas.microsoft.com/office/powerpoint/2010/main" val="32365246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36</a:t>
            </a:fld>
            <a:endParaRPr lang="nl-NL"/>
          </a:p>
        </p:txBody>
      </p:sp>
    </p:spTree>
    <p:extLst>
      <p:ext uri="{BB962C8B-B14F-4D97-AF65-F5344CB8AC3E}">
        <p14:creationId xmlns:p14="http://schemas.microsoft.com/office/powerpoint/2010/main" val="12712991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37</a:t>
            </a:fld>
            <a:endParaRPr lang="nl-NL"/>
          </a:p>
        </p:txBody>
      </p:sp>
    </p:spTree>
    <p:extLst>
      <p:ext uri="{BB962C8B-B14F-4D97-AF65-F5344CB8AC3E}">
        <p14:creationId xmlns:p14="http://schemas.microsoft.com/office/powerpoint/2010/main" val="28855319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38</a:t>
            </a:fld>
            <a:endParaRPr lang="nl-NL"/>
          </a:p>
        </p:txBody>
      </p:sp>
    </p:spTree>
    <p:extLst>
      <p:ext uri="{BB962C8B-B14F-4D97-AF65-F5344CB8AC3E}">
        <p14:creationId xmlns:p14="http://schemas.microsoft.com/office/powerpoint/2010/main" val="37614388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39</a:t>
            </a:fld>
            <a:endParaRPr lang="nl-NL"/>
          </a:p>
        </p:txBody>
      </p:sp>
    </p:spTree>
    <p:extLst>
      <p:ext uri="{BB962C8B-B14F-4D97-AF65-F5344CB8AC3E}">
        <p14:creationId xmlns:p14="http://schemas.microsoft.com/office/powerpoint/2010/main" val="39962596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40</a:t>
            </a:fld>
            <a:endParaRPr lang="nl-NL"/>
          </a:p>
        </p:txBody>
      </p:sp>
    </p:spTree>
    <p:extLst>
      <p:ext uri="{BB962C8B-B14F-4D97-AF65-F5344CB8AC3E}">
        <p14:creationId xmlns:p14="http://schemas.microsoft.com/office/powerpoint/2010/main" val="38531895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41</a:t>
            </a:fld>
            <a:endParaRPr lang="nl-NL"/>
          </a:p>
        </p:txBody>
      </p:sp>
    </p:spTree>
    <p:extLst>
      <p:ext uri="{BB962C8B-B14F-4D97-AF65-F5344CB8AC3E}">
        <p14:creationId xmlns:p14="http://schemas.microsoft.com/office/powerpoint/2010/main" val="4142189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42</a:t>
            </a:fld>
            <a:endParaRPr lang="nl-NL"/>
          </a:p>
        </p:txBody>
      </p:sp>
    </p:spTree>
    <p:extLst>
      <p:ext uri="{BB962C8B-B14F-4D97-AF65-F5344CB8AC3E}">
        <p14:creationId xmlns:p14="http://schemas.microsoft.com/office/powerpoint/2010/main" val="13180893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43</a:t>
            </a:fld>
            <a:endParaRPr lang="nl-NL"/>
          </a:p>
        </p:txBody>
      </p:sp>
    </p:spTree>
    <p:extLst>
      <p:ext uri="{BB962C8B-B14F-4D97-AF65-F5344CB8AC3E}">
        <p14:creationId xmlns:p14="http://schemas.microsoft.com/office/powerpoint/2010/main" val="1285567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6</a:t>
            </a:fld>
            <a:endParaRPr lang="nl-NL"/>
          </a:p>
        </p:txBody>
      </p:sp>
    </p:spTree>
    <p:extLst>
      <p:ext uri="{BB962C8B-B14F-4D97-AF65-F5344CB8AC3E}">
        <p14:creationId xmlns:p14="http://schemas.microsoft.com/office/powerpoint/2010/main" val="10908137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44</a:t>
            </a:fld>
            <a:endParaRPr lang="nl-NL"/>
          </a:p>
        </p:txBody>
      </p:sp>
    </p:spTree>
    <p:extLst>
      <p:ext uri="{BB962C8B-B14F-4D97-AF65-F5344CB8AC3E}">
        <p14:creationId xmlns:p14="http://schemas.microsoft.com/office/powerpoint/2010/main" val="25947140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46</a:t>
            </a:fld>
            <a:endParaRPr lang="nl-NL"/>
          </a:p>
        </p:txBody>
      </p:sp>
    </p:spTree>
    <p:extLst>
      <p:ext uri="{BB962C8B-B14F-4D97-AF65-F5344CB8AC3E}">
        <p14:creationId xmlns:p14="http://schemas.microsoft.com/office/powerpoint/2010/main" val="14332401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47</a:t>
            </a:fld>
            <a:endParaRPr lang="nl-NL"/>
          </a:p>
        </p:txBody>
      </p:sp>
    </p:spTree>
    <p:extLst>
      <p:ext uri="{BB962C8B-B14F-4D97-AF65-F5344CB8AC3E}">
        <p14:creationId xmlns:p14="http://schemas.microsoft.com/office/powerpoint/2010/main" val="20077127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48</a:t>
            </a:fld>
            <a:endParaRPr lang="nl-NL"/>
          </a:p>
        </p:txBody>
      </p:sp>
    </p:spTree>
    <p:extLst>
      <p:ext uri="{BB962C8B-B14F-4D97-AF65-F5344CB8AC3E}">
        <p14:creationId xmlns:p14="http://schemas.microsoft.com/office/powerpoint/2010/main" val="34321660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49</a:t>
            </a:fld>
            <a:endParaRPr lang="nl-NL"/>
          </a:p>
        </p:txBody>
      </p:sp>
    </p:spTree>
    <p:extLst>
      <p:ext uri="{BB962C8B-B14F-4D97-AF65-F5344CB8AC3E}">
        <p14:creationId xmlns:p14="http://schemas.microsoft.com/office/powerpoint/2010/main" val="3502323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50</a:t>
            </a:fld>
            <a:endParaRPr lang="nl-NL"/>
          </a:p>
        </p:txBody>
      </p:sp>
    </p:spTree>
    <p:extLst>
      <p:ext uri="{BB962C8B-B14F-4D97-AF65-F5344CB8AC3E}">
        <p14:creationId xmlns:p14="http://schemas.microsoft.com/office/powerpoint/2010/main" val="8406588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51</a:t>
            </a:fld>
            <a:endParaRPr lang="nl-NL"/>
          </a:p>
        </p:txBody>
      </p:sp>
    </p:spTree>
    <p:extLst>
      <p:ext uri="{BB962C8B-B14F-4D97-AF65-F5344CB8AC3E}">
        <p14:creationId xmlns:p14="http://schemas.microsoft.com/office/powerpoint/2010/main" val="16845894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52</a:t>
            </a:fld>
            <a:endParaRPr lang="nl-NL"/>
          </a:p>
        </p:txBody>
      </p:sp>
    </p:spTree>
    <p:extLst>
      <p:ext uri="{BB962C8B-B14F-4D97-AF65-F5344CB8AC3E}">
        <p14:creationId xmlns:p14="http://schemas.microsoft.com/office/powerpoint/2010/main" val="15094976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53</a:t>
            </a:fld>
            <a:endParaRPr lang="nl-NL"/>
          </a:p>
        </p:txBody>
      </p:sp>
    </p:spTree>
    <p:extLst>
      <p:ext uri="{BB962C8B-B14F-4D97-AF65-F5344CB8AC3E}">
        <p14:creationId xmlns:p14="http://schemas.microsoft.com/office/powerpoint/2010/main" val="39738771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54</a:t>
            </a:fld>
            <a:endParaRPr lang="nl-NL"/>
          </a:p>
        </p:txBody>
      </p:sp>
    </p:spTree>
    <p:extLst>
      <p:ext uri="{BB962C8B-B14F-4D97-AF65-F5344CB8AC3E}">
        <p14:creationId xmlns:p14="http://schemas.microsoft.com/office/powerpoint/2010/main" val="4070562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7</a:t>
            </a:fld>
            <a:endParaRPr lang="nl-NL"/>
          </a:p>
        </p:txBody>
      </p:sp>
    </p:spTree>
    <p:extLst>
      <p:ext uri="{BB962C8B-B14F-4D97-AF65-F5344CB8AC3E}">
        <p14:creationId xmlns:p14="http://schemas.microsoft.com/office/powerpoint/2010/main" val="41430515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55</a:t>
            </a:fld>
            <a:endParaRPr lang="nl-NL"/>
          </a:p>
        </p:txBody>
      </p:sp>
    </p:spTree>
    <p:extLst>
      <p:ext uri="{BB962C8B-B14F-4D97-AF65-F5344CB8AC3E}">
        <p14:creationId xmlns:p14="http://schemas.microsoft.com/office/powerpoint/2010/main" val="2110993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8</a:t>
            </a:fld>
            <a:endParaRPr lang="nl-NL"/>
          </a:p>
        </p:txBody>
      </p:sp>
    </p:spTree>
    <p:extLst>
      <p:ext uri="{BB962C8B-B14F-4D97-AF65-F5344CB8AC3E}">
        <p14:creationId xmlns:p14="http://schemas.microsoft.com/office/powerpoint/2010/main" val="1894349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Easyhaler</a:t>
            </a:r>
            <a:r>
              <a:rPr lang="en-US" dirty="0"/>
              <a:t> </a:t>
            </a:r>
            <a:r>
              <a:rPr lang="en-US" dirty="0" err="1"/>
              <a:t>ivm</a:t>
            </a:r>
            <a:r>
              <a:rPr lang="en-US" dirty="0"/>
              <a:t> Risico </a:t>
            </a:r>
            <a:r>
              <a:rPr lang="en-US" dirty="0" err="1"/>
              <a:t>kritieke</a:t>
            </a:r>
            <a:r>
              <a:rPr lang="en-US" dirty="0"/>
              <a:t> </a:t>
            </a:r>
            <a:r>
              <a:rPr lang="en-US" dirty="0" err="1"/>
              <a:t>fouten</a:t>
            </a:r>
            <a:r>
              <a:rPr lang="en-US" dirty="0"/>
              <a:t> (</a:t>
            </a:r>
            <a:r>
              <a:rPr lang="en-US" dirty="0" err="1"/>
              <a:t>schudden</a:t>
            </a:r>
            <a:r>
              <a:rPr lang="en-US" dirty="0"/>
              <a:t>). </a:t>
            </a:r>
            <a:r>
              <a:rPr lang="en-US" dirty="0" err="1"/>
              <a:t>Cyclohaler</a:t>
            </a:r>
            <a:r>
              <a:rPr lang="en-US" dirty="0"/>
              <a:t> </a:t>
            </a:r>
            <a:r>
              <a:rPr lang="en-US" dirty="0" err="1"/>
              <a:t>ivm</a:t>
            </a:r>
            <a:r>
              <a:rPr lang="en-US" dirty="0"/>
              <a:t> </a:t>
            </a:r>
            <a:r>
              <a:rPr lang="en-US" dirty="0" err="1"/>
              <a:t>unidose</a:t>
            </a:r>
            <a:endParaRPr lang="nl-NL" dirty="0"/>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9</a:t>
            </a:fld>
            <a:endParaRPr lang="nl-NL"/>
          </a:p>
        </p:txBody>
      </p:sp>
    </p:spTree>
    <p:extLst>
      <p:ext uri="{BB962C8B-B14F-4D97-AF65-F5344CB8AC3E}">
        <p14:creationId xmlns:p14="http://schemas.microsoft.com/office/powerpoint/2010/main" val="2854223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t>Afval</a:t>
            </a:r>
            <a:r>
              <a:rPr lang="en-US" dirty="0"/>
              <a:t> </a:t>
            </a:r>
            <a:r>
              <a:rPr lang="en-US" dirty="0" err="1"/>
              <a:t>spiromax</a:t>
            </a:r>
            <a:r>
              <a:rPr lang="en-US" dirty="0"/>
              <a:t> en </a:t>
            </a:r>
            <a:r>
              <a:rPr lang="en-US" dirty="0" err="1"/>
              <a:t>nexthaler</a:t>
            </a:r>
            <a:r>
              <a:rPr lang="en-US" dirty="0"/>
              <a:t> </a:t>
            </a:r>
            <a:r>
              <a:rPr lang="en-US" dirty="0" err="1"/>
              <a:t>ivm</a:t>
            </a:r>
            <a:r>
              <a:rPr lang="en-US" dirty="0"/>
              <a:t> </a:t>
            </a:r>
            <a:r>
              <a:rPr lang="en-US" dirty="0" err="1"/>
              <a:t>voorkeur</a:t>
            </a:r>
            <a:r>
              <a:rPr lang="en-US" dirty="0"/>
              <a:t> </a:t>
            </a:r>
            <a:r>
              <a:rPr lang="en-US" dirty="0" err="1"/>
              <a:t>stappenschema</a:t>
            </a:r>
            <a:r>
              <a:rPr lang="en-US" dirty="0"/>
              <a:t> door </a:t>
            </a:r>
            <a:r>
              <a:rPr lang="en-US" dirty="0" err="1"/>
              <a:t>achterban</a:t>
            </a:r>
            <a:endParaRPr lang="nl-NL" dirty="0"/>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10</a:t>
            </a:fld>
            <a:endParaRPr lang="nl-NL"/>
          </a:p>
        </p:txBody>
      </p:sp>
    </p:spTree>
    <p:extLst>
      <p:ext uri="{BB962C8B-B14F-4D97-AF65-F5344CB8AC3E}">
        <p14:creationId xmlns:p14="http://schemas.microsoft.com/office/powerpoint/2010/main" val="1358715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52A3A4B-DB77-4B90-BD1A-9DE64CFDDA18}" type="slidenum">
              <a:rPr lang="nl-NL" smtClean="0"/>
              <a:t>11</a:t>
            </a:fld>
            <a:endParaRPr lang="nl-NL"/>
          </a:p>
        </p:txBody>
      </p:sp>
    </p:spTree>
    <p:extLst>
      <p:ext uri="{BB962C8B-B14F-4D97-AF65-F5344CB8AC3E}">
        <p14:creationId xmlns:p14="http://schemas.microsoft.com/office/powerpoint/2010/main" val="1946086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CBDA3-9C5A-034B-9703-BB64D917131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1DC21F0-CAB2-214A-803F-2B857630B4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69072AD-F8F0-8846-AE39-AE743E4EB4B3}"/>
              </a:ext>
            </a:extLst>
          </p:cNvPr>
          <p:cNvSpPr>
            <a:spLocks noGrp="1"/>
          </p:cNvSpPr>
          <p:nvPr>
            <p:ph type="dt" sz="half" idx="10"/>
          </p:nvPr>
        </p:nvSpPr>
        <p:spPr/>
        <p:txBody>
          <a:bodyPr/>
          <a:lstStyle/>
          <a:p>
            <a:fld id="{C1033840-74FD-CD4B-B622-E8A3E60016E5}" type="datetimeFigureOut">
              <a:rPr lang="nl-NL" smtClean="0"/>
              <a:t>19-12-2024</a:t>
            </a:fld>
            <a:endParaRPr lang="nl-NL"/>
          </a:p>
        </p:txBody>
      </p:sp>
      <p:sp>
        <p:nvSpPr>
          <p:cNvPr id="5" name="Tijdelijke aanduiding voor voettekst 4">
            <a:extLst>
              <a:ext uri="{FF2B5EF4-FFF2-40B4-BE49-F238E27FC236}">
                <a16:creationId xmlns:a16="http://schemas.microsoft.com/office/drawing/2014/main" id="{F749E993-E80F-C14B-A475-DC8A94DD498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739CDFA-2601-104D-96DC-D05037491455}"/>
              </a:ext>
            </a:extLst>
          </p:cNvPr>
          <p:cNvSpPr>
            <a:spLocks noGrp="1"/>
          </p:cNvSpPr>
          <p:nvPr>
            <p:ph type="sldNum" sz="quarter" idx="12"/>
          </p:nvPr>
        </p:nvSpPr>
        <p:spPr/>
        <p:txBody>
          <a:bodyPr/>
          <a:lstStyle/>
          <a:p>
            <a:fld id="{A097CBB9-1A0E-5F43-B369-4CCA5BADCBFE}" type="slidenum">
              <a:rPr lang="nl-NL" smtClean="0"/>
              <a:t>‹nr.›</a:t>
            </a:fld>
            <a:endParaRPr lang="nl-NL"/>
          </a:p>
        </p:txBody>
      </p:sp>
    </p:spTree>
    <p:extLst>
      <p:ext uri="{BB962C8B-B14F-4D97-AF65-F5344CB8AC3E}">
        <p14:creationId xmlns:p14="http://schemas.microsoft.com/office/powerpoint/2010/main" val="2700673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E5588A-5009-8B47-9077-0160B9E4BE5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F4B2E2C-A236-EF45-8C61-921A030DEA8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B2603FF-CF94-FD4E-AED3-F15C614004B4}"/>
              </a:ext>
            </a:extLst>
          </p:cNvPr>
          <p:cNvSpPr>
            <a:spLocks noGrp="1"/>
          </p:cNvSpPr>
          <p:nvPr>
            <p:ph type="dt" sz="half" idx="10"/>
          </p:nvPr>
        </p:nvSpPr>
        <p:spPr/>
        <p:txBody>
          <a:bodyPr/>
          <a:lstStyle/>
          <a:p>
            <a:fld id="{C1033840-74FD-CD4B-B622-E8A3E60016E5}" type="datetimeFigureOut">
              <a:rPr lang="nl-NL" smtClean="0"/>
              <a:t>19-12-2024</a:t>
            </a:fld>
            <a:endParaRPr lang="nl-NL"/>
          </a:p>
        </p:txBody>
      </p:sp>
      <p:sp>
        <p:nvSpPr>
          <p:cNvPr id="5" name="Tijdelijke aanduiding voor voettekst 4">
            <a:extLst>
              <a:ext uri="{FF2B5EF4-FFF2-40B4-BE49-F238E27FC236}">
                <a16:creationId xmlns:a16="http://schemas.microsoft.com/office/drawing/2014/main" id="{F987C484-1F25-A845-9C49-1650B285A65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EB5E014-641E-C14A-9DF7-07EE2C19CF81}"/>
              </a:ext>
            </a:extLst>
          </p:cNvPr>
          <p:cNvSpPr>
            <a:spLocks noGrp="1"/>
          </p:cNvSpPr>
          <p:nvPr>
            <p:ph type="sldNum" sz="quarter" idx="12"/>
          </p:nvPr>
        </p:nvSpPr>
        <p:spPr/>
        <p:txBody>
          <a:bodyPr/>
          <a:lstStyle/>
          <a:p>
            <a:fld id="{A097CBB9-1A0E-5F43-B369-4CCA5BADCBFE}" type="slidenum">
              <a:rPr lang="nl-NL" smtClean="0"/>
              <a:t>‹nr.›</a:t>
            </a:fld>
            <a:endParaRPr lang="nl-NL"/>
          </a:p>
        </p:txBody>
      </p:sp>
    </p:spTree>
    <p:extLst>
      <p:ext uri="{BB962C8B-B14F-4D97-AF65-F5344CB8AC3E}">
        <p14:creationId xmlns:p14="http://schemas.microsoft.com/office/powerpoint/2010/main" val="347076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8B2FB4B-D74E-E640-AEBA-180D0FCD4C4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9FAD4BE-673B-8E41-B05C-C05A97511AE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0BB05E3-99EB-D94E-93DF-80570C72CA03}"/>
              </a:ext>
            </a:extLst>
          </p:cNvPr>
          <p:cNvSpPr>
            <a:spLocks noGrp="1"/>
          </p:cNvSpPr>
          <p:nvPr>
            <p:ph type="dt" sz="half" idx="10"/>
          </p:nvPr>
        </p:nvSpPr>
        <p:spPr/>
        <p:txBody>
          <a:bodyPr/>
          <a:lstStyle/>
          <a:p>
            <a:fld id="{C1033840-74FD-CD4B-B622-E8A3E60016E5}" type="datetimeFigureOut">
              <a:rPr lang="nl-NL" smtClean="0"/>
              <a:t>19-12-2024</a:t>
            </a:fld>
            <a:endParaRPr lang="nl-NL"/>
          </a:p>
        </p:txBody>
      </p:sp>
      <p:sp>
        <p:nvSpPr>
          <p:cNvPr id="5" name="Tijdelijke aanduiding voor voettekst 4">
            <a:extLst>
              <a:ext uri="{FF2B5EF4-FFF2-40B4-BE49-F238E27FC236}">
                <a16:creationId xmlns:a16="http://schemas.microsoft.com/office/drawing/2014/main" id="{98B8D234-666E-1343-AA12-49A762A34A9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2C3C68A-A1A0-D249-BF69-F287BF789C09}"/>
              </a:ext>
            </a:extLst>
          </p:cNvPr>
          <p:cNvSpPr>
            <a:spLocks noGrp="1"/>
          </p:cNvSpPr>
          <p:nvPr>
            <p:ph type="sldNum" sz="quarter" idx="12"/>
          </p:nvPr>
        </p:nvSpPr>
        <p:spPr/>
        <p:txBody>
          <a:bodyPr/>
          <a:lstStyle/>
          <a:p>
            <a:fld id="{A097CBB9-1A0E-5F43-B369-4CCA5BADCBFE}" type="slidenum">
              <a:rPr lang="nl-NL" smtClean="0"/>
              <a:t>‹nr.›</a:t>
            </a:fld>
            <a:endParaRPr lang="nl-NL"/>
          </a:p>
        </p:txBody>
      </p:sp>
    </p:spTree>
    <p:extLst>
      <p:ext uri="{BB962C8B-B14F-4D97-AF65-F5344CB8AC3E}">
        <p14:creationId xmlns:p14="http://schemas.microsoft.com/office/powerpoint/2010/main" val="612747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C5AC23-3CBA-C547-A751-E713D38C84A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7ECEE67-6007-494B-ACBB-CE78A4B1110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EC24945-8D63-EC40-84CE-61E47D5B985E}"/>
              </a:ext>
            </a:extLst>
          </p:cNvPr>
          <p:cNvSpPr>
            <a:spLocks noGrp="1"/>
          </p:cNvSpPr>
          <p:nvPr>
            <p:ph type="dt" sz="half" idx="10"/>
          </p:nvPr>
        </p:nvSpPr>
        <p:spPr/>
        <p:txBody>
          <a:bodyPr/>
          <a:lstStyle/>
          <a:p>
            <a:fld id="{C1033840-74FD-CD4B-B622-E8A3E60016E5}" type="datetimeFigureOut">
              <a:rPr lang="nl-NL" smtClean="0"/>
              <a:t>19-12-2024</a:t>
            </a:fld>
            <a:endParaRPr lang="nl-NL"/>
          </a:p>
        </p:txBody>
      </p:sp>
      <p:sp>
        <p:nvSpPr>
          <p:cNvPr id="5" name="Tijdelijke aanduiding voor voettekst 4">
            <a:extLst>
              <a:ext uri="{FF2B5EF4-FFF2-40B4-BE49-F238E27FC236}">
                <a16:creationId xmlns:a16="http://schemas.microsoft.com/office/drawing/2014/main" id="{FACF613D-8A02-AA48-A58D-95EE1E3CC08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385E841-507E-D34F-8DFD-89F563D5C2A5}"/>
              </a:ext>
            </a:extLst>
          </p:cNvPr>
          <p:cNvSpPr>
            <a:spLocks noGrp="1"/>
          </p:cNvSpPr>
          <p:nvPr>
            <p:ph type="sldNum" sz="quarter" idx="12"/>
          </p:nvPr>
        </p:nvSpPr>
        <p:spPr/>
        <p:txBody>
          <a:bodyPr/>
          <a:lstStyle/>
          <a:p>
            <a:fld id="{A097CBB9-1A0E-5F43-B369-4CCA5BADCBFE}" type="slidenum">
              <a:rPr lang="nl-NL" smtClean="0"/>
              <a:t>‹nr.›</a:t>
            </a:fld>
            <a:endParaRPr lang="nl-NL"/>
          </a:p>
        </p:txBody>
      </p:sp>
      <p:sp>
        <p:nvSpPr>
          <p:cNvPr id="9" name="Rechthoek 8">
            <a:extLst>
              <a:ext uri="{FF2B5EF4-FFF2-40B4-BE49-F238E27FC236}">
                <a16:creationId xmlns:a16="http://schemas.microsoft.com/office/drawing/2014/main" id="{F4F3EE38-7925-C025-2CFF-18A788B8C6E6}"/>
              </a:ext>
            </a:extLst>
          </p:cNvPr>
          <p:cNvSpPr/>
          <p:nvPr userDrawn="1"/>
        </p:nvSpPr>
        <p:spPr>
          <a:xfrm>
            <a:off x="10352744" y="5438590"/>
            <a:ext cx="1806370" cy="1213418"/>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85046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693505-C526-4246-8366-23C35D887F7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F3827A5-DD93-4143-9023-CDB7BE4F8F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F487A89-9D00-A746-B846-46D153A93D1B}"/>
              </a:ext>
            </a:extLst>
          </p:cNvPr>
          <p:cNvSpPr>
            <a:spLocks noGrp="1"/>
          </p:cNvSpPr>
          <p:nvPr>
            <p:ph type="dt" sz="half" idx="10"/>
          </p:nvPr>
        </p:nvSpPr>
        <p:spPr/>
        <p:txBody>
          <a:bodyPr/>
          <a:lstStyle/>
          <a:p>
            <a:fld id="{C1033840-74FD-CD4B-B622-E8A3E60016E5}" type="datetimeFigureOut">
              <a:rPr lang="nl-NL" smtClean="0"/>
              <a:t>19-12-2024</a:t>
            </a:fld>
            <a:endParaRPr lang="nl-NL"/>
          </a:p>
        </p:txBody>
      </p:sp>
      <p:sp>
        <p:nvSpPr>
          <p:cNvPr id="5" name="Tijdelijke aanduiding voor voettekst 4">
            <a:extLst>
              <a:ext uri="{FF2B5EF4-FFF2-40B4-BE49-F238E27FC236}">
                <a16:creationId xmlns:a16="http://schemas.microsoft.com/office/drawing/2014/main" id="{E345D3C8-EE0C-9A4A-9471-05D95351B41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0D222C5-7E7F-534C-B102-B33A60BBA795}"/>
              </a:ext>
            </a:extLst>
          </p:cNvPr>
          <p:cNvSpPr>
            <a:spLocks noGrp="1"/>
          </p:cNvSpPr>
          <p:nvPr>
            <p:ph type="sldNum" sz="quarter" idx="12"/>
          </p:nvPr>
        </p:nvSpPr>
        <p:spPr/>
        <p:txBody>
          <a:bodyPr/>
          <a:lstStyle/>
          <a:p>
            <a:fld id="{A097CBB9-1A0E-5F43-B369-4CCA5BADCBFE}" type="slidenum">
              <a:rPr lang="nl-NL" smtClean="0"/>
              <a:t>‹nr.›</a:t>
            </a:fld>
            <a:endParaRPr lang="nl-NL"/>
          </a:p>
        </p:txBody>
      </p:sp>
    </p:spTree>
    <p:extLst>
      <p:ext uri="{BB962C8B-B14F-4D97-AF65-F5344CB8AC3E}">
        <p14:creationId xmlns:p14="http://schemas.microsoft.com/office/powerpoint/2010/main" val="4064936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B50E81-3601-1C45-A399-B8C5EB81DBF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CFCAF3D-28E3-9547-B5AB-EFC6CB67F87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3120C41-12E8-4640-837B-F3A811553FC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6D94274-285E-5244-8A9B-E8D6B9FE2013}"/>
              </a:ext>
            </a:extLst>
          </p:cNvPr>
          <p:cNvSpPr>
            <a:spLocks noGrp="1"/>
          </p:cNvSpPr>
          <p:nvPr>
            <p:ph type="dt" sz="half" idx="10"/>
          </p:nvPr>
        </p:nvSpPr>
        <p:spPr/>
        <p:txBody>
          <a:bodyPr/>
          <a:lstStyle/>
          <a:p>
            <a:fld id="{C1033840-74FD-CD4B-B622-E8A3E60016E5}" type="datetimeFigureOut">
              <a:rPr lang="nl-NL" smtClean="0"/>
              <a:t>19-12-2024</a:t>
            </a:fld>
            <a:endParaRPr lang="nl-NL"/>
          </a:p>
        </p:txBody>
      </p:sp>
      <p:sp>
        <p:nvSpPr>
          <p:cNvPr id="6" name="Tijdelijke aanduiding voor voettekst 5">
            <a:extLst>
              <a:ext uri="{FF2B5EF4-FFF2-40B4-BE49-F238E27FC236}">
                <a16:creationId xmlns:a16="http://schemas.microsoft.com/office/drawing/2014/main" id="{A07F581C-0156-4340-8E37-292DA357EC7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295BC72-D9D6-2146-B8DB-81281C377041}"/>
              </a:ext>
            </a:extLst>
          </p:cNvPr>
          <p:cNvSpPr>
            <a:spLocks noGrp="1"/>
          </p:cNvSpPr>
          <p:nvPr>
            <p:ph type="sldNum" sz="quarter" idx="12"/>
          </p:nvPr>
        </p:nvSpPr>
        <p:spPr/>
        <p:txBody>
          <a:bodyPr/>
          <a:lstStyle/>
          <a:p>
            <a:fld id="{A097CBB9-1A0E-5F43-B369-4CCA5BADCBFE}" type="slidenum">
              <a:rPr lang="nl-NL" smtClean="0"/>
              <a:t>‹nr.›</a:t>
            </a:fld>
            <a:endParaRPr lang="nl-NL"/>
          </a:p>
        </p:txBody>
      </p:sp>
    </p:spTree>
    <p:extLst>
      <p:ext uri="{BB962C8B-B14F-4D97-AF65-F5344CB8AC3E}">
        <p14:creationId xmlns:p14="http://schemas.microsoft.com/office/powerpoint/2010/main" val="294029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08BFDC-412F-EA4F-8A7D-28286DD4204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82E6B82-26DE-4B48-B86D-0E6CAEBF52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4914036-1E48-E245-9EC0-C81265F1FDC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BF08D7D-4179-4643-AF70-44062D63B2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C2B1457-8F97-244A-83A7-8AAB6AB2E0D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61EF215-36AD-504C-8750-A4E48834F3CD}"/>
              </a:ext>
            </a:extLst>
          </p:cNvPr>
          <p:cNvSpPr>
            <a:spLocks noGrp="1"/>
          </p:cNvSpPr>
          <p:nvPr>
            <p:ph type="dt" sz="half" idx="10"/>
          </p:nvPr>
        </p:nvSpPr>
        <p:spPr/>
        <p:txBody>
          <a:bodyPr/>
          <a:lstStyle/>
          <a:p>
            <a:fld id="{C1033840-74FD-CD4B-B622-E8A3E60016E5}" type="datetimeFigureOut">
              <a:rPr lang="nl-NL" smtClean="0"/>
              <a:t>19-12-2024</a:t>
            </a:fld>
            <a:endParaRPr lang="nl-NL"/>
          </a:p>
        </p:txBody>
      </p:sp>
      <p:sp>
        <p:nvSpPr>
          <p:cNvPr id="8" name="Tijdelijke aanduiding voor voettekst 7">
            <a:extLst>
              <a:ext uri="{FF2B5EF4-FFF2-40B4-BE49-F238E27FC236}">
                <a16:creationId xmlns:a16="http://schemas.microsoft.com/office/drawing/2014/main" id="{3B7A00E5-0AE4-9649-913A-531E1E2DD04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9B9443E-EE54-5A48-864B-A27AB25EE893}"/>
              </a:ext>
            </a:extLst>
          </p:cNvPr>
          <p:cNvSpPr>
            <a:spLocks noGrp="1"/>
          </p:cNvSpPr>
          <p:nvPr>
            <p:ph type="sldNum" sz="quarter" idx="12"/>
          </p:nvPr>
        </p:nvSpPr>
        <p:spPr/>
        <p:txBody>
          <a:bodyPr/>
          <a:lstStyle/>
          <a:p>
            <a:fld id="{A097CBB9-1A0E-5F43-B369-4CCA5BADCBFE}" type="slidenum">
              <a:rPr lang="nl-NL" smtClean="0"/>
              <a:t>‹nr.›</a:t>
            </a:fld>
            <a:endParaRPr lang="nl-NL"/>
          </a:p>
        </p:txBody>
      </p:sp>
    </p:spTree>
    <p:extLst>
      <p:ext uri="{BB962C8B-B14F-4D97-AF65-F5344CB8AC3E}">
        <p14:creationId xmlns:p14="http://schemas.microsoft.com/office/powerpoint/2010/main" val="688908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FCD66B-74A5-D840-A0C8-3625A1C4162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1BCC441-6439-0846-8256-53BAD289EDFA}"/>
              </a:ext>
            </a:extLst>
          </p:cNvPr>
          <p:cNvSpPr>
            <a:spLocks noGrp="1"/>
          </p:cNvSpPr>
          <p:nvPr>
            <p:ph type="dt" sz="half" idx="10"/>
          </p:nvPr>
        </p:nvSpPr>
        <p:spPr/>
        <p:txBody>
          <a:bodyPr/>
          <a:lstStyle/>
          <a:p>
            <a:fld id="{C1033840-74FD-CD4B-B622-E8A3E60016E5}" type="datetimeFigureOut">
              <a:rPr lang="nl-NL" smtClean="0"/>
              <a:t>19-12-2024</a:t>
            </a:fld>
            <a:endParaRPr lang="nl-NL"/>
          </a:p>
        </p:txBody>
      </p:sp>
      <p:sp>
        <p:nvSpPr>
          <p:cNvPr id="4" name="Tijdelijke aanduiding voor voettekst 3">
            <a:extLst>
              <a:ext uri="{FF2B5EF4-FFF2-40B4-BE49-F238E27FC236}">
                <a16:creationId xmlns:a16="http://schemas.microsoft.com/office/drawing/2014/main" id="{79F334AD-AF96-AC47-B4CE-9C63BE6AFE9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ACAEC5B-4CBC-8C46-B0C0-9CC39A819B6C}"/>
              </a:ext>
            </a:extLst>
          </p:cNvPr>
          <p:cNvSpPr>
            <a:spLocks noGrp="1"/>
          </p:cNvSpPr>
          <p:nvPr>
            <p:ph type="sldNum" sz="quarter" idx="12"/>
          </p:nvPr>
        </p:nvSpPr>
        <p:spPr/>
        <p:txBody>
          <a:bodyPr/>
          <a:lstStyle/>
          <a:p>
            <a:fld id="{A097CBB9-1A0E-5F43-B369-4CCA5BADCBFE}" type="slidenum">
              <a:rPr lang="nl-NL" smtClean="0"/>
              <a:t>‹nr.›</a:t>
            </a:fld>
            <a:endParaRPr lang="nl-NL"/>
          </a:p>
        </p:txBody>
      </p:sp>
    </p:spTree>
    <p:extLst>
      <p:ext uri="{BB962C8B-B14F-4D97-AF65-F5344CB8AC3E}">
        <p14:creationId xmlns:p14="http://schemas.microsoft.com/office/powerpoint/2010/main" val="1464068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C5BAE88-B24C-E048-B54C-64EDFAF8A656}"/>
              </a:ext>
            </a:extLst>
          </p:cNvPr>
          <p:cNvSpPr>
            <a:spLocks noGrp="1"/>
          </p:cNvSpPr>
          <p:nvPr>
            <p:ph type="dt" sz="half" idx="10"/>
          </p:nvPr>
        </p:nvSpPr>
        <p:spPr/>
        <p:txBody>
          <a:bodyPr/>
          <a:lstStyle/>
          <a:p>
            <a:fld id="{C1033840-74FD-CD4B-B622-E8A3E60016E5}" type="datetimeFigureOut">
              <a:rPr lang="nl-NL" smtClean="0"/>
              <a:t>19-12-2024</a:t>
            </a:fld>
            <a:endParaRPr lang="nl-NL"/>
          </a:p>
        </p:txBody>
      </p:sp>
      <p:sp>
        <p:nvSpPr>
          <p:cNvPr id="3" name="Tijdelijke aanduiding voor voettekst 2">
            <a:extLst>
              <a:ext uri="{FF2B5EF4-FFF2-40B4-BE49-F238E27FC236}">
                <a16:creationId xmlns:a16="http://schemas.microsoft.com/office/drawing/2014/main" id="{29D4F08C-503F-7947-9FA5-5E1AE528E59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F218465-B833-7C4A-827B-EFD5531EE93D}"/>
              </a:ext>
            </a:extLst>
          </p:cNvPr>
          <p:cNvSpPr>
            <a:spLocks noGrp="1"/>
          </p:cNvSpPr>
          <p:nvPr>
            <p:ph type="sldNum" sz="quarter" idx="12"/>
          </p:nvPr>
        </p:nvSpPr>
        <p:spPr/>
        <p:txBody>
          <a:bodyPr/>
          <a:lstStyle/>
          <a:p>
            <a:fld id="{A097CBB9-1A0E-5F43-B369-4CCA5BADCBFE}" type="slidenum">
              <a:rPr lang="nl-NL" smtClean="0"/>
              <a:t>‹nr.›</a:t>
            </a:fld>
            <a:endParaRPr lang="nl-NL"/>
          </a:p>
        </p:txBody>
      </p:sp>
    </p:spTree>
    <p:extLst>
      <p:ext uri="{BB962C8B-B14F-4D97-AF65-F5344CB8AC3E}">
        <p14:creationId xmlns:p14="http://schemas.microsoft.com/office/powerpoint/2010/main" val="2833470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80D254-E3F3-4344-8625-BB703465F49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96E746D-F76E-E046-93C3-E10BACDA71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CF6C3E0-E94F-8241-8F8A-F3E54781A6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1595B63-A324-9144-A160-D65BF3613D3D}"/>
              </a:ext>
            </a:extLst>
          </p:cNvPr>
          <p:cNvSpPr>
            <a:spLocks noGrp="1"/>
          </p:cNvSpPr>
          <p:nvPr>
            <p:ph type="dt" sz="half" idx="10"/>
          </p:nvPr>
        </p:nvSpPr>
        <p:spPr/>
        <p:txBody>
          <a:bodyPr/>
          <a:lstStyle/>
          <a:p>
            <a:fld id="{C1033840-74FD-CD4B-B622-E8A3E60016E5}" type="datetimeFigureOut">
              <a:rPr lang="nl-NL" smtClean="0"/>
              <a:t>19-12-2024</a:t>
            </a:fld>
            <a:endParaRPr lang="nl-NL"/>
          </a:p>
        </p:txBody>
      </p:sp>
      <p:sp>
        <p:nvSpPr>
          <p:cNvPr id="6" name="Tijdelijke aanduiding voor voettekst 5">
            <a:extLst>
              <a:ext uri="{FF2B5EF4-FFF2-40B4-BE49-F238E27FC236}">
                <a16:creationId xmlns:a16="http://schemas.microsoft.com/office/drawing/2014/main" id="{12762A45-6229-8145-80A1-B14AD223BA8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5D476D1-6778-F34C-AC2E-A4015D6ED79D}"/>
              </a:ext>
            </a:extLst>
          </p:cNvPr>
          <p:cNvSpPr>
            <a:spLocks noGrp="1"/>
          </p:cNvSpPr>
          <p:nvPr>
            <p:ph type="sldNum" sz="quarter" idx="12"/>
          </p:nvPr>
        </p:nvSpPr>
        <p:spPr/>
        <p:txBody>
          <a:bodyPr/>
          <a:lstStyle/>
          <a:p>
            <a:fld id="{A097CBB9-1A0E-5F43-B369-4CCA5BADCBFE}" type="slidenum">
              <a:rPr lang="nl-NL" smtClean="0"/>
              <a:t>‹nr.›</a:t>
            </a:fld>
            <a:endParaRPr lang="nl-NL"/>
          </a:p>
        </p:txBody>
      </p:sp>
    </p:spTree>
    <p:extLst>
      <p:ext uri="{BB962C8B-B14F-4D97-AF65-F5344CB8AC3E}">
        <p14:creationId xmlns:p14="http://schemas.microsoft.com/office/powerpoint/2010/main" val="1755900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AD52DB-81D0-F245-A541-D8CC88AFA59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C3C9ED4-86CB-E54D-A015-2A5BB277AE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AEDC68A-A45C-424D-AB74-CFBF66D4AF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B74BA2F-933C-054E-9DA6-EF6288EBD5D5}"/>
              </a:ext>
            </a:extLst>
          </p:cNvPr>
          <p:cNvSpPr>
            <a:spLocks noGrp="1"/>
          </p:cNvSpPr>
          <p:nvPr>
            <p:ph type="dt" sz="half" idx="10"/>
          </p:nvPr>
        </p:nvSpPr>
        <p:spPr/>
        <p:txBody>
          <a:bodyPr/>
          <a:lstStyle/>
          <a:p>
            <a:fld id="{C1033840-74FD-CD4B-B622-E8A3E60016E5}" type="datetimeFigureOut">
              <a:rPr lang="nl-NL" smtClean="0"/>
              <a:t>19-12-2024</a:t>
            </a:fld>
            <a:endParaRPr lang="nl-NL"/>
          </a:p>
        </p:txBody>
      </p:sp>
      <p:sp>
        <p:nvSpPr>
          <p:cNvPr id="6" name="Tijdelijke aanduiding voor voettekst 5">
            <a:extLst>
              <a:ext uri="{FF2B5EF4-FFF2-40B4-BE49-F238E27FC236}">
                <a16:creationId xmlns:a16="http://schemas.microsoft.com/office/drawing/2014/main" id="{57AB19F2-E57A-0F43-89C5-E15BF8BD800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F2C88A9-8666-2F4A-B08E-9D1C053793AA}"/>
              </a:ext>
            </a:extLst>
          </p:cNvPr>
          <p:cNvSpPr>
            <a:spLocks noGrp="1"/>
          </p:cNvSpPr>
          <p:nvPr>
            <p:ph type="sldNum" sz="quarter" idx="12"/>
          </p:nvPr>
        </p:nvSpPr>
        <p:spPr/>
        <p:txBody>
          <a:bodyPr/>
          <a:lstStyle/>
          <a:p>
            <a:fld id="{A097CBB9-1A0E-5F43-B369-4CCA5BADCBFE}" type="slidenum">
              <a:rPr lang="nl-NL" smtClean="0"/>
              <a:t>‹nr.›</a:t>
            </a:fld>
            <a:endParaRPr lang="nl-NL"/>
          </a:p>
        </p:txBody>
      </p:sp>
    </p:spTree>
    <p:extLst>
      <p:ext uri="{BB962C8B-B14F-4D97-AF65-F5344CB8AC3E}">
        <p14:creationId xmlns:p14="http://schemas.microsoft.com/office/powerpoint/2010/main" val="3462818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6E7A3D5-2641-0144-9A6F-46FA4CA4A2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7CBD782-6E13-C942-8DA2-A678186BF7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735B814-4C9C-464B-9CB1-F316E4E52F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033840-74FD-CD4B-B622-E8A3E60016E5}" type="datetimeFigureOut">
              <a:rPr lang="nl-NL" smtClean="0"/>
              <a:t>19-12-2024</a:t>
            </a:fld>
            <a:endParaRPr lang="nl-NL"/>
          </a:p>
        </p:txBody>
      </p:sp>
      <p:sp>
        <p:nvSpPr>
          <p:cNvPr id="5" name="Tijdelijke aanduiding voor voettekst 4">
            <a:extLst>
              <a:ext uri="{FF2B5EF4-FFF2-40B4-BE49-F238E27FC236}">
                <a16:creationId xmlns:a16="http://schemas.microsoft.com/office/drawing/2014/main" id="{083C4503-00B4-8D4A-98D2-02E8E0B468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E15DB131-BCDA-9D44-828F-9DDDF1720E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97CBB9-1A0E-5F43-B369-4CCA5BADCBFE}" type="slidenum">
              <a:rPr lang="nl-NL" smtClean="0"/>
              <a:t>‹nr.›</a:t>
            </a:fld>
            <a:endParaRPr lang="nl-NL"/>
          </a:p>
        </p:txBody>
      </p:sp>
    </p:spTree>
    <p:extLst>
      <p:ext uri="{BB962C8B-B14F-4D97-AF65-F5344CB8AC3E}">
        <p14:creationId xmlns:p14="http://schemas.microsoft.com/office/powerpoint/2010/main" val="1454707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trijn.n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42E1348D-9807-9E4F-50D5-5D736D4EE5AF}"/>
              </a:ext>
            </a:extLst>
          </p:cNvPr>
          <p:cNvSpPr/>
          <p:nvPr/>
        </p:nvSpPr>
        <p:spPr>
          <a:xfrm>
            <a:off x="0" y="1755859"/>
            <a:ext cx="12192000" cy="3205213"/>
          </a:xfrm>
          <a:prstGeom prst="rect">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itel 1">
            <a:extLst>
              <a:ext uri="{FF2B5EF4-FFF2-40B4-BE49-F238E27FC236}">
                <a16:creationId xmlns:a16="http://schemas.microsoft.com/office/drawing/2014/main" id="{FF99BCB9-2157-D44F-8B65-2B8850545E76}"/>
              </a:ext>
            </a:extLst>
          </p:cNvPr>
          <p:cNvSpPr txBox="1">
            <a:spLocks/>
          </p:cNvSpPr>
          <p:nvPr/>
        </p:nvSpPr>
        <p:spPr>
          <a:xfrm>
            <a:off x="0" y="3096764"/>
            <a:ext cx="12070080" cy="8360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nl-NL" sz="3200" b="1" dirty="0">
              <a:solidFill>
                <a:schemeClr val="bg1"/>
              </a:solidFill>
              <a:latin typeface="Aptos" panose="020B0004020202020204" pitchFamily="34" charset="0"/>
              <a:cs typeface="Helvetica"/>
            </a:endParaRPr>
          </a:p>
          <a:p>
            <a:pPr algn="ctr"/>
            <a:r>
              <a:rPr lang="nl-NL" sz="3600" b="1" dirty="0">
                <a:solidFill>
                  <a:schemeClr val="bg1"/>
                </a:solidFill>
                <a:latin typeface="Aptos" panose="020B0004020202020204" pitchFamily="34" charset="0"/>
                <a:cs typeface="Helvetica"/>
              </a:rPr>
              <a:t>FTO </a:t>
            </a:r>
          </a:p>
          <a:p>
            <a:pPr algn="ctr"/>
            <a:endParaRPr lang="nl-NL" sz="2400" dirty="0">
              <a:solidFill>
                <a:schemeClr val="bg1"/>
              </a:solidFill>
              <a:latin typeface="Aptos" panose="020B0004020202020204" pitchFamily="34" charset="0"/>
              <a:cs typeface="Helvetica"/>
            </a:endParaRPr>
          </a:p>
          <a:p>
            <a:pPr algn="ctr"/>
            <a:r>
              <a:rPr lang="nl-NL" sz="1800">
                <a:effectLst/>
                <a:latin typeface="Aptos" panose="020B0004020202020204" pitchFamily="34" charset="0"/>
                <a:ea typeface="Times New Roman" panose="02020603050405020304" pitchFamily="18" charset="0"/>
                <a:cs typeface="Aptos" panose="020B0004020202020204" pitchFamily="34" charset="0"/>
              </a:rPr>
              <a:t>Longformularium Midden-Nederland</a:t>
            </a:r>
            <a:br>
              <a:rPr lang="nl-NL" sz="3200" b="1" dirty="0">
                <a:solidFill>
                  <a:schemeClr val="bg1"/>
                </a:solidFill>
                <a:latin typeface="Aptos" panose="020B0004020202020204" pitchFamily="34" charset="0"/>
                <a:cs typeface="Calibri" panose="020F0502020204030204" pitchFamily="34" charset="0"/>
              </a:rPr>
            </a:br>
            <a:endParaRPr lang="nl-NL" dirty="0">
              <a:solidFill>
                <a:schemeClr val="bg1"/>
              </a:solidFill>
              <a:latin typeface="Aptos" panose="020B0004020202020204" pitchFamily="34" charset="0"/>
              <a:cs typeface="Calibri" panose="020F0502020204030204" pitchFamily="34" charset="0"/>
            </a:endParaRPr>
          </a:p>
          <a:p>
            <a:r>
              <a:rPr lang="nl-NL" sz="1600" dirty="0">
                <a:solidFill>
                  <a:schemeClr val="bg1"/>
                </a:solidFill>
                <a:latin typeface="Aptos" panose="020B0004020202020204" pitchFamily="34" charset="0"/>
                <a:cs typeface="Calibri" panose="020F0502020204030204" pitchFamily="34" charset="0"/>
              </a:rPr>
              <a:t>Door: MF Zonneveld</a:t>
            </a:r>
          </a:p>
          <a:p>
            <a:r>
              <a:rPr lang="nl-NL" sz="1600" dirty="0">
                <a:solidFill>
                  <a:schemeClr val="bg1"/>
                </a:solidFill>
                <a:latin typeface="Aptos" panose="020B0004020202020204" pitchFamily="34" charset="0"/>
                <a:cs typeface="Calibri"/>
              </a:rPr>
              <a:t>Datum: 18.12.2024</a:t>
            </a:r>
          </a:p>
        </p:txBody>
      </p:sp>
      <p:sp>
        <p:nvSpPr>
          <p:cNvPr id="9" name="Gelijkbenige driehoek 8">
            <a:extLst>
              <a:ext uri="{FF2B5EF4-FFF2-40B4-BE49-F238E27FC236}">
                <a16:creationId xmlns:a16="http://schemas.microsoft.com/office/drawing/2014/main" id="{6B88C916-5D12-0128-7457-B5050394A01D}"/>
              </a:ext>
            </a:extLst>
          </p:cNvPr>
          <p:cNvSpPr/>
          <p:nvPr/>
        </p:nvSpPr>
        <p:spPr>
          <a:xfrm rot="14777940">
            <a:off x="10721965" y="-777811"/>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751588B3-D62C-8B81-B2B2-BE923672B749}"/>
              </a:ext>
            </a:extLst>
          </p:cNvPr>
          <p:cNvSpPr/>
          <p:nvPr/>
        </p:nvSpPr>
        <p:spPr>
          <a:xfrm rot="14807212">
            <a:off x="8696425" y="-187694"/>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Gelijkbenige driehoek 10">
            <a:extLst>
              <a:ext uri="{FF2B5EF4-FFF2-40B4-BE49-F238E27FC236}">
                <a16:creationId xmlns:a16="http://schemas.microsoft.com/office/drawing/2014/main" id="{9C14CDEF-1E9F-6F4B-86C2-724A93E52E7D}"/>
              </a:ext>
            </a:extLst>
          </p:cNvPr>
          <p:cNvSpPr/>
          <p:nvPr/>
        </p:nvSpPr>
        <p:spPr>
          <a:xfrm rot="16486328">
            <a:off x="9416035" y="655165"/>
            <a:ext cx="327259" cy="914400"/>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elijkbenige driehoek 11">
            <a:extLst>
              <a:ext uri="{FF2B5EF4-FFF2-40B4-BE49-F238E27FC236}">
                <a16:creationId xmlns:a16="http://schemas.microsoft.com/office/drawing/2014/main" id="{C4786ACD-FA38-1FC2-FBC5-9DEFF67E5930}"/>
              </a:ext>
            </a:extLst>
          </p:cNvPr>
          <p:cNvSpPr/>
          <p:nvPr/>
        </p:nvSpPr>
        <p:spPr>
          <a:xfrm rot="13455814">
            <a:off x="10811351" y="1279217"/>
            <a:ext cx="476450" cy="9532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23229711-1DB2-AC10-2328-A664DBEEC9F0}"/>
              </a:ext>
            </a:extLst>
          </p:cNvPr>
          <p:cNvSpPr/>
          <p:nvPr/>
        </p:nvSpPr>
        <p:spPr>
          <a:xfrm rot="15162444">
            <a:off x="11766763" y="1890382"/>
            <a:ext cx="327259" cy="582330"/>
          </a:xfrm>
          <a:prstGeom prst="triangle">
            <a:avLst/>
          </a:prstGeom>
          <a:solidFill>
            <a:srgbClr val="0E9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a:extLst>
              <a:ext uri="{FF2B5EF4-FFF2-40B4-BE49-F238E27FC236}">
                <a16:creationId xmlns:a16="http://schemas.microsoft.com/office/drawing/2014/main" id="{C9630566-5728-71C6-5C17-50A87A4C6E4F}"/>
              </a:ext>
            </a:extLst>
          </p:cNvPr>
          <p:cNvPicPr>
            <a:picLocks noChangeAspect="1"/>
          </p:cNvPicPr>
          <p:nvPr/>
        </p:nvPicPr>
        <p:blipFill>
          <a:blip r:embed="rId2"/>
          <a:stretch>
            <a:fillRect/>
          </a:stretch>
        </p:blipFill>
        <p:spPr>
          <a:xfrm>
            <a:off x="3772332" y="4961072"/>
            <a:ext cx="5000625" cy="1666875"/>
          </a:xfrm>
          <a:prstGeom prst="rect">
            <a:avLst/>
          </a:prstGeom>
        </p:spPr>
      </p:pic>
    </p:spTree>
    <p:extLst>
      <p:ext uri="{BB962C8B-B14F-4D97-AF65-F5344CB8AC3E}">
        <p14:creationId xmlns:p14="http://schemas.microsoft.com/office/powerpoint/2010/main" val="3952960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153F750-61E0-49A9-AC1F-E4921A60D06C}"/>
              </a:ext>
            </a:extLst>
          </p:cNvPr>
          <p:cNvSpPr>
            <a:spLocks noGrp="1"/>
          </p:cNvSpPr>
          <p:nvPr>
            <p:ph type="title"/>
          </p:nvPr>
        </p:nvSpPr>
        <p:spPr>
          <a:xfrm>
            <a:off x="838200" y="141095"/>
            <a:ext cx="10515600" cy="1325563"/>
          </a:xfrm>
        </p:spPr>
        <p:txBody>
          <a:bodyPr>
            <a:normAutofit/>
          </a:bodyPr>
          <a:lstStyle/>
          <a:p>
            <a:r>
              <a:rPr lang="nl-NL" sz="3600" b="1" dirty="0">
                <a:solidFill>
                  <a:srgbClr val="8C95CD"/>
                </a:solidFill>
                <a:latin typeface="Aptos" panose="020B0004020202020204" pitchFamily="34" charset="0"/>
                <a:ea typeface="Verdana" panose="020B0604030504040204" pitchFamily="34" charset="0"/>
              </a:rPr>
              <a:t>Welke inhalatoren vallen verder af bij astma?</a:t>
            </a:r>
            <a:endParaRPr lang="nl-NL" sz="3600" b="1" dirty="0">
              <a:solidFill>
                <a:srgbClr val="8C95CD"/>
              </a:solidFill>
              <a:latin typeface="Aptos" panose="020B0004020202020204" pitchFamily="34" charset="0"/>
            </a:endParaRPr>
          </a:p>
        </p:txBody>
      </p:sp>
      <p:sp>
        <p:nvSpPr>
          <p:cNvPr id="31" name="Tijdelijke aanduiding voor inhoud 30">
            <a:extLst>
              <a:ext uri="{FF2B5EF4-FFF2-40B4-BE49-F238E27FC236}">
                <a16:creationId xmlns:a16="http://schemas.microsoft.com/office/drawing/2014/main" id="{0832174B-4426-9A26-B51C-7B913E11D991}"/>
              </a:ext>
            </a:extLst>
          </p:cNvPr>
          <p:cNvSpPr>
            <a:spLocks noGrp="1"/>
          </p:cNvSpPr>
          <p:nvPr>
            <p:ph idx="1"/>
          </p:nvPr>
        </p:nvSpPr>
        <p:spPr>
          <a:xfrm>
            <a:off x="477829" y="1466658"/>
            <a:ext cx="10610892" cy="4924716"/>
          </a:xfrm>
          <a:ln>
            <a:noFill/>
          </a:ln>
        </p:spPr>
        <p:txBody>
          <a:bodyPr vert="horz" lIns="91440" tIns="45720" rIns="91440" bIns="45720" rtlCol="0" anchor="t">
            <a:noAutofit/>
          </a:bodyPr>
          <a:lstStyle/>
          <a:p>
            <a:pPr marL="457200" lvl="1" indent="0">
              <a:lnSpc>
                <a:spcPct val="100000"/>
              </a:lnSpc>
              <a:buClr>
                <a:srgbClr val="21BBEF"/>
              </a:buClr>
              <a:buNone/>
            </a:pPr>
            <a:r>
              <a:rPr lang="en-US" sz="3600" b="1" dirty="0">
                <a:solidFill>
                  <a:srgbClr val="8C95CD"/>
                </a:solidFill>
                <a:latin typeface="Aptos" panose="020B0004020202020204" pitchFamily="34" charset="0"/>
                <a:ea typeface="Verdana" panose="020B0604030504040204" pitchFamily="34" charset="0"/>
                <a:cs typeface="+mj-cs"/>
              </a:rPr>
              <a:t> </a:t>
            </a:r>
            <a:endParaRPr lang="nl-NL" sz="3600" b="1" dirty="0">
              <a:solidFill>
                <a:srgbClr val="8C95CD"/>
              </a:solidFill>
              <a:latin typeface="Aptos" panose="020B0004020202020204" pitchFamily="34" charset="0"/>
              <a:ea typeface="Verdana" panose="020B0604030504040204" pitchFamily="34" charset="0"/>
              <a:cs typeface="+mj-cs"/>
            </a:endParaRPr>
          </a:p>
        </p:txBody>
      </p:sp>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186191" y="580957"/>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C5C21E13-39D9-7F28-FCED-DD9BEEF6007B}"/>
              </a:ext>
            </a:extLst>
          </p:cNvPr>
          <p:cNvPicPr>
            <a:picLocks noChangeAspect="1"/>
          </p:cNvPicPr>
          <p:nvPr/>
        </p:nvPicPr>
        <p:blipFill>
          <a:blip r:embed="rId3"/>
          <a:stretch>
            <a:fillRect/>
          </a:stretch>
        </p:blipFill>
        <p:spPr>
          <a:xfrm>
            <a:off x="1740412" y="1840805"/>
            <a:ext cx="8010525" cy="4476750"/>
          </a:xfrm>
          <a:prstGeom prst="rect">
            <a:avLst/>
          </a:prstGeom>
        </p:spPr>
      </p:pic>
    </p:spTree>
    <p:extLst>
      <p:ext uri="{BB962C8B-B14F-4D97-AF65-F5344CB8AC3E}">
        <p14:creationId xmlns:p14="http://schemas.microsoft.com/office/powerpoint/2010/main" val="1966279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153F750-61E0-49A9-AC1F-E4921A60D06C}"/>
              </a:ext>
            </a:extLst>
          </p:cNvPr>
          <p:cNvSpPr>
            <a:spLocks noGrp="1"/>
          </p:cNvSpPr>
          <p:nvPr>
            <p:ph type="title"/>
          </p:nvPr>
        </p:nvSpPr>
        <p:spPr>
          <a:xfrm>
            <a:off x="838200" y="141095"/>
            <a:ext cx="10515600" cy="1325563"/>
          </a:xfrm>
        </p:spPr>
        <p:txBody>
          <a:bodyPr>
            <a:normAutofit/>
          </a:bodyPr>
          <a:lstStyle/>
          <a:p>
            <a:r>
              <a:rPr lang="nl-NL" sz="3600" b="1" dirty="0">
                <a:solidFill>
                  <a:srgbClr val="8C95CD"/>
                </a:solidFill>
                <a:latin typeface="Aptos" panose="020B0004020202020204" pitchFamily="34" charset="0"/>
                <a:ea typeface="Verdana" panose="020B0604030504040204" pitchFamily="34" charset="0"/>
              </a:rPr>
              <a:t>Inhalatoren met essentiële therapiestappen COPD</a:t>
            </a:r>
            <a:endParaRPr lang="nl-NL" sz="3600" b="1" dirty="0">
              <a:solidFill>
                <a:srgbClr val="8C95CD"/>
              </a:solidFill>
              <a:latin typeface="Aptos" panose="020B0004020202020204" pitchFamily="34" charset="0"/>
            </a:endParaRPr>
          </a:p>
        </p:txBody>
      </p:sp>
      <p:sp>
        <p:nvSpPr>
          <p:cNvPr id="31" name="Tijdelijke aanduiding voor inhoud 30">
            <a:extLst>
              <a:ext uri="{FF2B5EF4-FFF2-40B4-BE49-F238E27FC236}">
                <a16:creationId xmlns:a16="http://schemas.microsoft.com/office/drawing/2014/main" id="{0832174B-4426-9A26-B51C-7B913E11D991}"/>
              </a:ext>
            </a:extLst>
          </p:cNvPr>
          <p:cNvSpPr>
            <a:spLocks noGrp="1"/>
          </p:cNvSpPr>
          <p:nvPr>
            <p:ph idx="1"/>
          </p:nvPr>
        </p:nvSpPr>
        <p:spPr>
          <a:xfrm>
            <a:off x="477829" y="1466658"/>
            <a:ext cx="10610892" cy="4924716"/>
          </a:xfrm>
          <a:ln>
            <a:noFill/>
          </a:ln>
        </p:spPr>
        <p:txBody>
          <a:bodyPr vert="horz" lIns="91440" tIns="45720" rIns="91440" bIns="45720" rtlCol="0" anchor="t">
            <a:noAutofit/>
          </a:bodyPr>
          <a:lstStyle/>
          <a:p>
            <a:pPr marL="457200" lvl="1" indent="0">
              <a:lnSpc>
                <a:spcPct val="100000"/>
              </a:lnSpc>
              <a:buClr>
                <a:srgbClr val="21BBEF"/>
              </a:buClr>
              <a:buNone/>
            </a:pPr>
            <a:r>
              <a:rPr lang="nl-NL" sz="1800" dirty="0">
                <a:solidFill>
                  <a:schemeClr val="bg2">
                    <a:lumMod val="25000"/>
                  </a:schemeClr>
                </a:solidFill>
                <a:latin typeface="Aptos" panose="020B0004020202020204" pitchFamily="34" charset="0"/>
                <a:ea typeface="Verdana" panose="020B0604030504040204" pitchFamily="34" charset="0"/>
              </a:rPr>
              <a:t>Let op: er is geen ideale inhalator voor COPD!</a:t>
            </a:r>
          </a:p>
          <a:p>
            <a:pPr marL="457200" lvl="1" indent="0">
              <a:lnSpc>
                <a:spcPct val="100000"/>
              </a:lnSpc>
              <a:buClr>
                <a:srgbClr val="21BBEF"/>
              </a:buClr>
              <a:buNone/>
            </a:pPr>
            <a:r>
              <a:rPr lang="nl-NL" sz="1800" dirty="0">
                <a:solidFill>
                  <a:schemeClr val="bg2">
                    <a:lumMod val="25000"/>
                  </a:schemeClr>
                </a:solidFill>
                <a:latin typeface="Aptos" panose="020B0004020202020204" pitchFamily="34" charset="0"/>
                <a:ea typeface="Verdana" panose="020B0604030504040204" pitchFamily="34" charset="0"/>
              </a:rPr>
              <a:t>Om tot een volledige inhalatorlijn te komen moeten sowieso inhalatoren (met vergelijkbare techniek) gecombineerd worden (uitzondering </a:t>
            </a:r>
            <a:r>
              <a:rPr lang="nl-NL" sz="1800" dirty="0" err="1">
                <a:solidFill>
                  <a:schemeClr val="bg2">
                    <a:lumMod val="25000"/>
                  </a:schemeClr>
                </a:solidFill>
                <a:latin typeface="Aptos" panose="020B0004020202020204" pitchFamily="34" charset="0"/>
                <a:ea typeface="Verdana" panose="020B0604030504040204" pitchFamily="34" charset="0"/>
              </a:rPr>
              <a:t>aerosolen</a:t>
            </a:r>
            <a:r>
              <a:rPr lang="nl-NL" sz="1800" dirty="0">
                <a:solidFill>
                  <a:schemeClr val="bg2">
                    <a:lumMod val="25000"/>
                  </a:schemeClr>
                </a:solidFill>
                <a:latin typeface="Aptos" panose="020B0004020202020204" pitchFamily="34" charset="0"/>
                <a:ea typeface="Verdana" panose="020B0604030504040204" pitchFamily="34" charset="0"/>
              </a:rPr>
              <a:t>). </a:t>
            </a:r>
          </a:p>
          <a:p>
            <a:pPr marL="457200" lvl="1" indent="0">
              <a:lnSpc>
                <a:spcPct val="100000"/>
              </a:lnSpc>
              <a:buClr>
                <a:srgbClr val="21BBEF"/>
              </a:buClr>
              <a:buNone/>
            </a:pPr>
            <a:r>
              <a:rPr lang="nl-NL" sz="1800" dirty="0">
                <a:solidFill>
                  <a:schemeClr val="bg2">
                    <a:lumMod val="25000"/>
                  </a:schemeClr>
                </a:solidFill>
                <a:latin typeface="Aptos" panose="020B0004020202020204" pitchFamily="34" charset="0"/>
                <a:ea typeface="Verdana" panose="020B0604030504040204" pitchFamily="34" charset="0"/>
              </a:rPr>
              <a:t>Dan nog ontbreken soms therapiestappen. </a:t>
            </a:r>
          </a:p>
        </p:txBody>
      </p:sp>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186191" y="580957"/>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D55E3699-E25F-09B0-99CE-402AACF278CD}"/>
              </a:ext>
            </a:extLst>
          </p:cNvPr>
          <p:cNvPicPr>
            <a:picLocks noChangeAspect="1"/>
          </p:cNvPicPr>
          <p:nvPr/>
        </p:nvPicPr>
        <p:blipFill>
          <a:blip r:embed="rId3"/>
          <a:stretch>
            <a:fillRect/>
          </a:stretch>
        </p:blipFill>
        <p:spPr>
          <a:xfrm>
            <a:off x="1552904" y="3246200"/>
            <a:ext cx="7331857" cy="1705083"/>
          </a:xfrm>
          <a:prstGeom prst="rect">
            <a:avLst/>
          </a:prstGeom>
        </p:spPr>
      </p:pic>
    </p:spTree>
    <p:extLst>
      <p:ext uri="{BB962C8B-B14F-4D97-AF65-F5344CB8AC3E}">
        <p14:creationId xmlns:p14="http://schemas.microsoft.com/office/powerpoint/2010/main" val="3763133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153F750-61E0-49A9-AC1F-E4921A60D06C}"/>
              </a:ext>
            </a:extLst>
          </p:cNvPr>
          <p:cNvSpPr>
            <a:spLocks noGrp="1"/>
          </p:cNvSpPr>
          <p:nvPr>
            <p:ph type="title"/>
          </p:nvPr>
        </p:nvSpPr>
        <p:spPr>
          <a:xfrm>
            <a:off x="814552" y="478482"/>
            <a:ext cx="10515600" cy="1325563"/>
          </a:xfrm>
        </p:spPr>
        <p:txBody>
          <a:bodyPr>
            <a:normAutofit/>
          </a:bodyPr>
          <a:lstStyle/>
          <a:p>
            <a:r>
              <a:rPr lang="nl-NL" sz="3600" b="1" dirty="0">
                <a:solidFill>
                  <a:srgbClr val="8C95CD"/>
                </a:solidFill>
                <a:latin typeface="Aptos" panose="020B0004020202020204" pitchFamily="34" charset="0"/>
                <a:ea typeface="Verdana" panose="020B0604030504040204" pitchFamily="34" charset="0"/>
              </a:rPr>
              <a:t>Totaal beschikbaar voor formularium Midden-Nederland (astma/COPD samen)</a:t>
            </a:r>
            <a:endParaRPr lang="nl-NL" sz="3600" b="1" dirty="0">
              <a:solidFill>
                <a:srgbClr val="8C95CD"/>
              </a:solidFill>
              <a:latin typeface="Aptos" panose="020B0004020202020204" pitchFamily="34" charset="0"/>
            </a:endParaRPr>
          </a:p>
        </p:txBody>
      </p:sp>
      <p:sp>
        <p:nvSpPr>
          <p:cNvPr id="31" name="Tijdelijke aanduiding voor inhoud 30">
            <a:extLst>
              <a:ext uri="{FF2B5EF4-FFF2-40B4-BE49-F238E27FC236}">
                <a16:creationId xmlns:a16="http://schemas.microsoft.com/office/drawing/2014/main" id="{0832174B-4426-9A26-B51C-7B913E11D991}"/>
              </a:ext>
            </a:extLst>
          </p:cNvPr>
          <p:cNvSpPr>
            <a:spLocks noGrp="1"/>
          </p:cNvSpPr>
          <p:nvPr>
            <p:ph idx="1"/>
          </p:nvPr>
        </p:nvSpPr>
        <p:spPr>
          <a:xfrm>
            <a:off x="477829" y="1466658"/>
            <a:ext cx="10610892" cy="4924716"/>
          </a:xfrm>
          <a:ln>
            <a:noFill/>
          </a:ln>
        </p:spPr>
        <p:txBody>
          <a:bodyPr vert="horz" lIns="91440" tIns="45720" rIns="91440" bIns="45720" rtlCol="0" anchor="t">
            <a:noAutofit/>
          </a:bodyPr>
          <a:lstStyle/>
          <a:p>
            <a:pPr marL="457200" lvl="1" indent="0">
              <a:lnSpc>
                <a:spcPct val="100000"/>
              </a:lnSpc>
              <a:buClr>
                <a:srgbClr val="21BBEF"/>
              </a:buClr>
              <a:buNone/>
            </a:pPr>
            <a:r>
              <a:rPr lang="en-US" sz="1800" dirty="0">
                <a:solidFill>
                  <a:schemeClr val="bg2">
                    <a:lumMod val="25000"/>
                  </a:schemeClr>
                </a:solidFill>
                <a:latin typeface="Aptos" panose="020B0004020202020204" pitchFamily="34" charset="0"/>
                <a:ea typeface="Verdana" panose="020B0604030504040204" pitchFamily="34" charset="0"/>
              </a:rPr>
              <a:t> </a:t>
            </a:r>
            <a:endParaRPr lang="nl-NL" sz="1800" dirty="0">
              <a:solidFill>
                <a:schemeClr val="bg2">
                  <a:lumMod val="25000"/>
                </a:schemeClr>
              </a:solidFill>
              <a:latin typeface="Aptos" panose="020B0004020202020204" pitchFamily="34" charset="0"/>
              <a:ea typeface="Verdana" panose="020B0604030504040204" pitchFamily="34" charset="0"/>
            </a:endParaRPr>
          </a:p>
        </p:txBody>
      </p:sp>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186191" y="580957"/>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A68505D2-FB83-FD1D-3FDC-D2F7AE3F7770}"/>
              </a:ext>
            </a:extLst>
          </p:cNvPr>
          <p:cNvPicPr>
            <a:picLocks noChangeAspect="1"/>
          </p:cNvPicPr>
          <p:nvPr/>
        </p:nvPicPr>
        <p:blipFill>
          <a:blip r:embed="rId3"/>
          <a:stretch>
            <a:fillRect/>
          </a:stretch>
        </p:blipFill>
        <p:spPr>
          <a:xfrm>
            <a:off x="838200" y="2109195"/>
            <a:ext cx="8919355" cy="1736809"/>
          </a:xfrm>
          <a:prstGeom prst="rect">
            <a:avLst/>
          </a:prstGeom>
        </p:spPr>
      </p:pic>
    </p:spTree>
    <p:extLst>
      <p:ext uri="{BB962C8B-B14F-4D97-AF65-F5344CB8AC3E}">
        <p14:creationId xmlns:p14="http://schemas.microsoft.com/office/powerpoint/2010/main" val="2061269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153F750-61E0-49A9-AC1F-E4921A60D06C}"/>
              </a:ext>
            </a:extLst>
          </p:cNvPr>
          <p:cNvSpPr>
            <a:spLocks noGrp="1"/>
          </p:cNvSpPr>
          <p:nvPr>
            <p:ph type="title"/>
          </p:nvPr>
        </p:nvSpPr>
        <p:spPr>
          <a:xfrm>
            <a:off x="838200" y="141095"/>
            <a:ext cx="10515600" cy="1325563"/>
          </a:xfrm>
        </p:spPr>
        <p:txBody>
          <a:bodyPr>
            <a:normAutofit/>
          </a:bodyPr>
          <a:lstStyle/>
          <a:p>
            <a:r>
              <a:rPr lang="nl-NL" sz="3600" b="1" dirty="0">
                <a:solidFill>
                  <a:srgbClr val="8C95CD"/>
                </a:solidFill>
                <a:latin typeface="Aptos" panose="020B0004020202020204" pitchFamily="34" charset="0"/>
                <a:ea typeface="Verdana" panose="020B0604030504040204" pitchFamily="34" charset="0"/>
              </a:rPr>
              <a:t>Poederinhalatoren versus </a:t>
            </a:r>
            <a:r>
              <a:rPr lang="nl-NL" sz="3600" b="1" dirty="0" err="1">
                <a:solidFill>
                  <a:srgbClr val="8C95CD"/>
                </a:solidFill>
                <a:latin typeface="Aptos" panose="020B0004020202020204" pitchFamily="34" charset="0"/>
                <a:ea typeface="Verdana" panose="020B0604030504040204" pitchFamily="34" charset="0"/>
              </a:rPr>
              <a:t>aerosolen</a:t>
            </a:r>
            <a:endParaRPr lang="nl-NL" sz="3600" b="1" dirty="0">
              <a:solidFill>
                <a:srgbClr val="8C95CD"/>
              </a:solidFill>
              <a:latin typeface="Aptos" panose="020B0004020202020204" pitchFamily="34" charset="0"/>
            </a:endParaRPr>
          </a:p>
        </p:txBody>
      </p:sp>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186191" y="580957"/>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E4D19063-C438-0747-216B-B65F40A2A0D6}"/>
              </a:ext>
            </a:extLst>
          </p:cNvPr>
          <p:cNvPicPr>
            <a:picLocks noChangeAspect="1"/>
          </p:cNvPicPr>
          <p:nvPr/>
        </p:nvPicPr>
        <p:blipFill>
          <a:blip r:embed="rId3"/>
          <a:stretch>
            <a:fillRect/>
          </a:stretch>
        </p:blipFill>
        <p:spPr>
          <a:xfrm>
            <a:off x="738834" y="1466658"/>
            <a:ext cx="7600950" cy="3543300"/>
          </a:xfrm>
          <a:prstGeom prst="rect">
            <a:avLst/>
          </a:prstGeom>
        </p:spPr>
      </p:pic>
    </p:spTree>
    <p:extLst>
      <p:ext uri="{BB962C8B-B14F-4D97-AF65-F5344CB8AC3E}">
        <p14:creationId xmlns:p14="http://schemas.microsoft.com/office/powerpoint/2010/main" val="189039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153F750-61E0-49A9-AC1F-E4921A60D06C}"/>
              </a:ext>
            </a:extLst>
          </p:cNvPr>
          <p:cNvSpPr>
            <a:spLocks noGrp="1"/>
          </p:cNvSpPr>
          <p:nvPr>
            <p:ph type="title"/>
          </p:nvPr>
        </p:nvSpPr>
        <p:spPr>
          <a:xfrm>
            <a:off x="838200" y="141095"/>
            <a:ext cx="10515600" cy="1325563"/>
          </a:xfrm>
        </p:spPr>
        <p:txBody>
          <a:bodyPr>
            <a:normAutofit/>
          </a:bodyPr>
          <a:lstStyle/>
          <a:p>
            <a:r>
              <a:rPr lang="nl-NL" sz="3600" b="1" dirty="0" err="1">
                <a:solidFill>
                  <a:srgbClr val="8C95CD"/>
                </a:solidFill>
                <a:latin typeface="Aptos" panose="020B0004020202020204" pitchFamily="34" charset="0"/>
                <a:ea typeface="Verdana" panose="020B0604030504040204" pitchFamily="34" charset="0"/>
              </a:rPr>
              <a:t>Finetuning</a:t>
            </a:r>
            <a:r>
              <a:rPr lang="nl-NL" sz="3600" b="1" dirty="0">
                <a:solidFill>
                  <a:srgbClr val="8C95CD"/>
                </a:solidFill>
                <a:latin typeface="Aptos" panose="020B0004020202020204" pitchFamily="34" charset="0"/>
                <a:ea typeface="Verdana" panose="020B0604030504040204" pitchFamily="34" charset="0"/>
              </a:rPr>
              <a:t>: </a:t>
            </a:r>
            <a:r>
              <a:rPr lang="nl-NL" sz="3600" b="1" dirty="0" err="1">
                <a:solidFill>
                  <a:srgbClr val="8C95CD"/>
                </a:solidFill>
                <a:latin typeface="Aptos" panose="020B0004020202020204" pitchFamily="34" charset="0"/>
                <a:ea typeface="Verdana" panose="020B0604030504040204" pitchFamily="34" charset="0"/>
              </a:rPr>
              <a:t>Diskus</a:t>
            </a:r>
            <a:r>
              <a:rPr lang="nl-NL" sz="3600" b="1" dirty="0">
                <a:solidFill>
                  <a:srgbClr val="8C95CD"/>
                </a:solidFill>
                <a:latin typeface="Aptos" panose="020B0004020202020204" pitchFamily="34" charset="0"/>
                <a:ea typeface="Verdana" panose="020B0604030504040204" pitchFamily="34" charset="0"/>
              </a:rPr>
              <a:t>/</a:t>
            </a:r>
            <a:r>
              <a:rPr lang="nl-NL" sz="3600" b="1" dirty="0" err="1">
                <a:solidFill>
                  <a:srgbClr val="8C95CD"/>
                </a:solidFill>
                <a:latin typeface="Aptos" panose="020B0004020202020204" pitchFamily="34" charset="0"/>
                <a:ea typeface="Verdana" panose="020B0604030504040204" pitchFamily="34" charset="0"/>
              </a:rPr>
              <a:t>Ellipta</a:t>
            </a:r>
            <a:r>
              <a:rPr lang="nl-NL" sz="3600" b="1" dirty="0">
                <a:solidFill>
                  <a:srgbClr val="8C95CD"/>
                </a:solidFill>
                <a:latin typeface="Aptos" panose="020B0004020202020204" pitchFamily="34" charset="0"/>
                <a:ea typeface="Verdana" panose="020B0604030504040204" pitchFamily="34" charset="0"/>
              </a:rPr>
              <a:t>-lijn</a:t>
            </a:r>
            <a:endParaRPr lang="nl-NL" sz="3600" b="1" dirty="0">
              <a:solidFill>
                <a:srgbClr val="8C95CD"/>
              </a:solidFill>
              <a:latin typeface="Aptos" panose="020B0004020202020204" pitchFamily="34" charset="0"/>
            </a:endParaRPr>
          </a:p>
        </p:txBody>
      </p:sp>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186191" y="580957"/>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733E11DB-57DE-C34C-090C-10D06E473C78}"/>
              </a:ext>
            </a:extLst>
          </p:cNvPr>
          <p:cNvSpPr>
            <a:spLocks noGrp="1"/>
          </p:cNvSpPr>
          <p:nvPr>
            <p:ph idx="1"/>
          </p:nvPr>
        </p:nvSpPr>
        <p:spPr/>
        <p:txBody>
          <a:bodyPr/>
          <a:lstStyle/>
          <a:p>
            <a:pPr marL="0" indent="0">
              <a:buNone/>
            </a:pPr>
            <a:r>
              <a:rPr lang="en-US" dirty="0"/>
              <a:t> </a:t>
            </a:r>
            <a:endParaRPr lang="nl-NL" dirty="0"/>
          </a:p>
        </p:txBody>
      </p:sp>
      <p:pic>
        <p:nvPicPr>
          <p:cNvPr id="7" name="Afbeelding 6">
            <a:extLst>
              <a:ext uri="{FF2B5EF4-FFF2-40B4-BE49-F238E27FC236}">
                <a16:creationId xmlns:a16="http://schemas.microsoft.com/office/drawing/2014/main" id="{A2F416A4-0AA0-BE59-4C4C-73355D531904}"/>
              </a:ext>
            </a:extLst>
          </p:cNvPr>
          <p:cNvPicPr>
            <a:picLocks noChangeAspect="1"/>
          </p:cNvPicPr>
          <p:nvPr/>
        </p:nvPicPr>
        <p:blipFill>
          <a:blip r:embed="rId3"/>
          <a:stretch>
            <a:fillRect/>
          </a:stretch>
        </p:blipFill>
        <p:spPr>
          <a:xfrm>
            <a:off x="1150235" y="2328862"/>
            <a:ext cx="9383266" cy="2653041"/>
          </a:xfrm>
          <a:prstGeom prst="rect">
            <a:avLst/>
          </a:prstGeom>
        </p:spPr>
      </p:pic>
    </p:spTree>
    <p:extLst>
      <p:ext uri="{BB962C8B-B14F-4D97-AF65-F5344CB8AC3E}">
        <p14:creationId xmlns:p14="http://schemas.microsoft.com/office/powerpoint/2010/main" val="2493214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153F750-61E0-49A9-AC1F-E4921A60D06C}"/>
              </a:ext>
            </a:extLst>
          </p:cNvPr>
          <p:cNvSpPr>
            <a:spLocks noGrp="1"/>
          </p:cNvSpPr>
          <p:nvPr>
            <p:ph type="title"/>
          </p:nvPr>
        </p:nvSpPr>
        <p:spPr>
          <a:xfrm>
            <a:off x="838200" y="141095"/>
            <a:ext cx="10515600" cy="1325563"/>
          </a:xfrm>
        </p:spPr>
        <p:txBody>
          <a:bodyPr>
            <a:normAutofit/>
          </a:bodyPr>
          <a:lstStyle/>
          <a:p>
            <a:r>
              <a:rPr lang="nl-NL" sz="3600" b="1" dirty="0" err="1">
                <a:solidFill>
                  <a:srgbClr val="8C95CD"/>
                </a:solidFill>
                <a:latin typeface="Aptos" panose="020B0004020202020204" pitchFamily="34" charset="0"/>
                <a:ea typeface="Verdana" panose="020B0604030504040204" pitchFamily="34" charset="0"/>
              </a:rPr>
              <a:t>Finetuning</a:t>
            </a:r>
            <a:r>
              <a:rPr lang="nl-NL" sz="3600" b="1" dirty="0">
                <a:solidFill>
                  <a:srgbClr val="8C95CD"/>
                </a:solidFill>
                <a:latin typeface="Aptos" panose="020B0004020202020204" pitchFamily="34" charset="0"/>
                <a:ea typeface="Verdana" panose="020B0604030504040204" pitchFamily="34" charset="0"/>
              </a:rPr>
              <a:t> </a:t>
            </a:r>
            <a:r>
              <a:rPr lang="nl-NL" sz="3600" b="1" dirty="0" err="1">
                <a:solidFill>
                  <a:srgbClr val="8C95CD"/>
                </a:solidFill>
                <a:latin typeface="Aptos" panose="020B0004020202020204" pitchFamily="34" charset="0"/>
                <a:ea typeface="Verdana" panose="020B0604030504040204" pitchFamily="34" charset="0"/>
              </a:rPr>
              <a:t>aerosolen</a:t>
            </a:r>
            <a:endParaRPr lang="nl-NL" sz="3600" b="1" dirty="0">
              <a:solidFill>
                <a:srgbClr val="8C95CD"/>
              </a:solidFill>
              <a:latin typeface="Aptos" panose="020B0004020202020204" pitchFamily="34" charset="0"/>
            </a:endParaRPr>
          </a:p>
        </p:txBody>
      </p:sp>
      <p:sp>
        <p:nvSpPr>
          <p:cNvPr id="31" name="Tijdelijke aanduiding voor inhoud 30">
            <a:extLst>
              <a:ext uri="{FF2B5EF4-FFF2-40B4-BE49-F238E27FC236}">
                <a16:creationId xmlns:a16="http://schemas.microsoft.com/office/drawing/2014/main" id="{0832174B-4426-9A26-B51C-7B913E11D991}"/>
              </a:ext>
            </a:extLst>
          </p:cNvPr>
          <p:cNvSpPr>
            <a:spLocks noGrp="1"/>
          </p:cNvSpPr>
          <p:nvPr>
            <p:ph idx="1"/>
          </p:nvPr>
        </p:nvSpPr>
        <p:spPr>
          <a:xfrm>
            <a:off x="477829" y="1466658"/>
            <a:ext cx="10610892" cy="4924716"/>
          </a:xfrm>
          <a:ln>
            <a:noFill/>
          </a:ln>
        </p:spPr>
        <p:txBody>
          <a:bodyPr vert="horz" lIns="91440" tIns="45720" rIns="91440" bIns="45720" rtlCol="0" anchor="t">
            <a:noAutofit/>
          </a:bodyPr>
          <a:lstStyle/>
          <a:p>
            <a:pPr marL="457200" lvl="1" indent="0">
              <a:lnSpc>
                <a:spcPct val="100000"/>
              </a:lnSpc>
              <a:buClr>
                <a:srgbClr val="21BBEF"/>
              </a:buClr>
              <a:buNone/>
            </a:pPr>
            <a:r>
              <a:rPr lang="nl-NL" sz="1800" dirty="0">
                <a:solidFill>
                  <a:schemeClr val="bg2">
                    <a:lumMod val="25000"/>
                  </a:schemeClr>
                </a:solidFill>
                <a:latin typeface="Aptos" panose="020B0004020202020204" pitchFamily="34" charset="0"/>
                <a:ea typeface="Verdana" panose="020B0604030504040204" pitchFamily="34" charset="0"/>
              </a:rPr>
              <a:t>ICS-aerosol: </a:t>
            </a:r>
          </a:p>
          <a:p>
            <a:pPr lvl="1">
              <a:lnSpc>
                <a:spcPct val="100000"/>
              </a:lnSpc>
              <a:buClr>
                <a:srgbClr val="21BBEF"/>
              </a:buClr>
            </a:pPr>
            <a:r>
              <a:rPr lang="nl-NL" sz="1800" dirty="0" err="1">
                <a:solidFill>
                  <a:schemeClr val="bg2">
                    <a:lumMod val="25000"/>
                  </a:schemeClr>
                </a:solidFill>
                <a:latin typeface="Aptos" panose="020B0004020202020204" pitchFamily="34" charset="0"/>
                <a:ea typeface="Verdana" panose="020B0604030504040204" pitchFamily="34" charset="0"/>
              </a:rPr>
              <a:t>Fluticason</a:t>
            </a:r>
            <a:r>
              <a:rPr lang="nl-NL" sz="1800" dirty="0">
                <a:solidFill>
                  <a:schemeClr val="bg2">
                    <a:lumMod val="25000"/>
                  </a:schemeClr>
                </a:solidFill>
                <a:latin typeface="Aptos" panose="020B0004020202020204" pitchFamily="34" charset="0"/>
                <a:ea typeface="Verdana" panose="020B0604030504040204" pitchFamily="34" charset="0"/>
              </a:rPr>
              <a:t> heeft van alle ICS-</a:t>
            </a:r>
            <a:r>
              <a:rPr lang="nl-NL" sz="1800" dirty="0" err="1">
                <a:solidFill>
                  <a:schemeClr val="bg2">
                    <a:lumMod val="25000"/>
                  </a:schemeClr>
                </a:solidFill>
                <a:latin typeface="Aptos" panose="020B0004020202020204" pitchFamily="34" charset="0"/>
                <a:ea typeface="Verdana" panose="020B0604030504040204" pitchFamily="34" charset="0"/>
              </a:rPr>
              <a:t>aerosolen</a:t>
            </a:r>
            <a:r>
              <a:rPr lang="nl-NL" sz="1800" dirty="0">
                <a:solidFill>
                  <a:schemeClr val="bg2">
                    <a:lumMod val="25000"/>
                  </a:schemeClr>
                </a:solidFill>
                <a:latin typeface="Aptos" panose="020B0004020202020204" pitchFamily="34" charset="0"/>
                <a:ea typeface="Verdana" panose="020B0604030504040204" pitchFamily="34" charset="0"/>
              </a:rPr>
              <a:t> een hoge carbon footprint. Budesonide is duur. Deze </a:t>
            </a:r>
            <a:r>
              <a:rPr lang="nl-NL" sz="1800" dirty="0" err="1">
                <a:solidFill>
                  <a:schemeClr val="bg2">
                    <a:lumMod val="25000"/>
                  </a:schemeClr>
                </a:solidFill>
                <a:latin typeface="Aptos" panose="020B0004020202020204" pitchFamily="34" charset="0"/>
                <a:ea typeface="Verdana" panose="020B0604030504040204" pitchFamily="34" charset="0"/>
              </a:rPr>
              <a:t>aerosolen</a:t>
            </a:r>
            <a:r>
              <a:rPr lang="nl-NL" sz="1800" dirty="0">
                <a:solidFill>
                  <a:schemeClr val="bg2">
                    <a:lumMod val="25000"/>
                  </a:schemeClr>
                </a:solidFill>
                <a:latin typeface="Aptos" panose="020B0004020202020204" pitchFamily="34" charset="0"/>
                <a:ea typeface="Verdana" panose="020B0604030504040204" pitchFamily="34" charset="0"/>
              </a:rPr>
              <a:t> zijn daarom niet opgenomen.</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 </a:t>
            </a:r>
            <a:r>
              <a:rPr lang="nl-NL" sz="1800" dirty="0" err="1">
                <a:solidFill>
                  <a:schemeClr val="bg2">
                    <a:lumMod val="25000"/>
                  </a:schemeClr>
                </a:solidFill>
                <a:latin typeface="Aptos" panose="020B0004020202020204" pitchFamily="34" charset="0"/>
                <a:ea typeface="Verdana" panose="020B0604030504040204" pitchFamily="34" charset="0"/>
              </a:rPr>
              <a:t>Ciclesonide</a:t>
            </a:r>
            <a:r>
              <a:rPr lang="nl-NL" sz="1800" dirty="0">
                <a:solidFill>
                  <a:schemeClr val="bg2">
                    <a:lumMod val="25000"/>
                  </a:schemeClr>
                </a:solidFill>
                <a:latin typeface="Aptos" panose="020B0004020202020204" pitchFamily="34" charset="0"/>
                <a:ea typeface="Verdana" panose="020B0604030504040204" pitchFamily="34" charset="0"/>
              </a:rPr>
              <a:t> is ook relatief duur, maar is wel opgenomen in verband met de lage carbon footprint.</a:t>
            </a:r>
            <a:br>
              <a:rPr lang="nl-NL" sz="1800" dirty="0">
                <a:solidFill>
                  <a:schemeClr val="bg2">
                    <a:lumMod val="25000"/>
                  </a:schemeClr>
                </a:solidFill>
                <a:latin typeface="Aptos" panose="020B0004020202020204" pitchFamily="34" charset="0"/>
                <a:ea typeface="Verdana" panose="020B0604030504040204" pitchFamily="34" charset="0"/>
              </a:rPr>
            </a:br>
            <a:endParaRPr lang="nl-NL" sz="1800" dirty="0">
              <a:solidFill>
                <a:schemeClr val="bg2">
                  <a:lumMod val="25000"/>
                </a:schemeClr>
              </a:solidFill>
              <a:latin typeface="Aptos" panose="020B0004020202020204" pitchFamily="34" charset="0"/>
              <a:ea typeface="Verdana" panose="020B0604030504040204" pitchFamily="34" charset="0"/>
            </a:endParaRPr>
          </a:p>
          <a:p>
            <a:pPr marL="457200" lvl="1" indent="0">
              <a:lnSpc>
                <a:spcPct val="100000"/>
              </a:lnSpc>
              <a:buClr>
                <a:srgbClr val="21BBEF"/>
              </a:buClr>
              <a:buNone/>
            </a:pPr>
            <a:r>
              <a:rPr lang="nl-NL" sz="1800" dirty="0">
                <a:solidFill>
                  <a:schemeClr val="bg2">
                    <a:lumMod val="25000"/>
                  </a:schemeClr>
                </a:solidFill>
                <a:latin typeface="Aptos" panose="020B0004020202020204" pitchFamily="34" charset="0"/>
                <a:ea typeface="Verdana" panose="020B0604030504040204" pitchFamily="34" charset="0"/>
              </a:rPr>
              <a:t>ICS/LABA-aerosol: </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Alleen </a:t>
            </a:r>
            <a:r>
              <a:rPr lang="nl-NL" sz="1800" dirty="0" err="1">
                <a:solidFill>
                  <a:schemeClr val="bg2">
                    <a:lumMod val="25000"/>
                  </a:schemeClr>
                </a:solidFill>
                <a:latin typeface="Aptos" panose="020B0004020202020204" pitchFamily="34" charset="0"/>
                <a:ea typeface="Verdana" panose="020B0604030504040204" pitchFamily="34" charset="0"/>
              </a:rPr>
              <a:t>aerosolen</a:t>
            </a:r>
            <a:r>
              <a:rPr lang="nl-NL" sz="1800" dirty="0">
                <a:solidFill>
                  <a:schemeClr val="bg2">
                    <a:lumMod val="25000"/>
                  </a:schemeClr>
                </a:solidFill>
                <a:latin typeface="Aptos" panose="020B0004020202020204" pitchFamily="34" charset="0"/>
                <a:ea typeface="Verdana" panose="020B0604030504040204" pitchFamily="34" charset="0"/>
              </a:rPr>
              <a:t> met </a:t>
            </a:r>
            <a:r>
              <a:rPr lang="nl-NL" sz="1800" dirty="0" err="1">
                <a:solidFill>
                  <a:schemeClr val="bg2">
                    <a:lumMod val="25000"/>
                  </a:schemeClr>
                </a:solidFill>
                <a:latin typeface="Aptos" panose="020B0004020202020204" pitchFamily="34" charset="0"/>
                <a:ea typeface="Verdana" panose="020B0604030504040204" pitchFamily="34" charset="0"/>
              </a:rPr>
              <a:t>formoterol</a:t>
            </a:r>
            <a:r>
              <a:rPr lang="nl-NL" sz="1800" dirty="0">
                <a:solidFill>
                  <a:schemeClr val="bg2">
                    <a:lumMod val="25000"/>
                  </a:schemeClr>
                </a:solidFill>
                <a:latin typeface="Aptos" panose="020B0004020202020204" pitchFamily="34" charset="0"/>
                <a:ea typeface="Verdana" panose="020B0604030504040204" pitchFamily="34" charset="0"/>
              </a:rPr>
              <a:t> opgenomen</a:t>
            </a:r>
          </a:p>
          <a:p>
            <a:pPr lvl="1">
              <a:lnSpc>
                <a:spcPct val="100000"/>
              </a:lnSpc>
              <a:buClr>
                <a:srgbClr val="21BBEF"/>
              </a:buClr>
            </a:pPr>
            <a:r>
              <a:rPr lang="nl-NL" sz="1800" dirty="0" err="1">
                <a:solidFill>
                  <a:schemeClr val="bg2">
                    <a:lumMod val="25000"/>
                  </a:schemeClr>
                </a:solidFill>
                <a:latin typeface="Aptos" panose="020B0004020202020204" pitchFamily="34" charset="0"/>
                <a:ea typeface="Verdana" panose="020B0604030504040204" pitchFamily="34" charset="0"/>
              </a:rPr>
              <a:t>fluticason</a:t>
            </a:r>
            <a:r>
              <a:rPr lang="nl-NL" sz="1800" dirty="0">
                <a:solidFill>
                  <a:schemeClr val="bg2">
                    <a:lumMod val="25000"/>
                  </a:schemeClr>
                </a:solidFill>
                <a:latin typeface="Aptos" panose="020B0004020202020204" pitchFamily="34" charset="0"/>
                <a:ea typeface="Verdana" panose="020B0604030504040204" pitchFamily="34" charset="0"/>
              </a:rPr>
              <a:t>/</a:t>
            </a:r>
            <a:r>
              <a:rPr lang="nl-NL" sz="1800" dirty="0" err="1">
                <a:solidFill>
                  <a:schemeClr val="bg2">
                    <a:lumMod val="25000"/>
                  </a:schemeClr>
                </a:solidFill>
                <a:latin typeface="Aptos" panose="020B0004020202020204" pitchFamily="34" charset="0"/>
                <a:ea typeface="Verdana" panose="020B0604030504040204" pitchFamily="34" charset="0"/>
              </a:rPr>
              <a:t>formoterol</a:t>
            </a:r>
            <a:r>
              <a:rPr lang="nl-NL" sz="1800" dirty="0">
                <a:solidFill>
                  <a:schemeClr val="bg2">
                    <a:lumMod val="25000"/>
                  </a:schemeClr>
                </a:solidFill>
                <a:latin typeface="Aptos" panose="020B0004020202020204" pitchFamily="34" charset="0"/>
                <a:ea typeface="Verdana" panose="020B0604030504040204" pitchFamily="34" charset="0"/>
              </a:rPr>
              <a:t> (</a:t>
            </a:r>
            <a:r>
              <a:rPr lang="nl-NL" sz="1800" dirty="0" err="1">
                <a:solidFill>
                  <a:schemeClr val="bg2">
                    <a:lumMod val="25000"/>
                  </a:schemeClr>
                </a:solidFill>
                <a:latin typeface="Aptos" panose="020B0004020202020204" pitchFamily="34" charset="0"/>
                <a:ea typeface="Verdana" panose="020B0604030504040204" pitchFamily="34" charset="0"/>
              </a:rPr>
              <a:t>Flutiform</a:t>
            </a:r>
            <a:r>
              <a:rPr lang="nl-NL" sz="1800" dirty="0">
                <a:solidFill>
                  <a:schemeClr val="bg2">
                    <a:lumMod val="25000"/>
                  </a:schemeClr>
                </a:solidFill>
                <a:latin typeface="Aptos" panose="020B0004020202020204" pitchFamily="34" charset="0"/>
                <a:ea typeface="Verdana" panose="020B0604030504040204" pitchFamily="34" charset="0"/>
              </a:rPr>
              <a:t>®) en budesonide/</a:t>
            </a:r>
            <a:r>
              <a:rPr lang="nl-NL" sz="1800" dirty="0" err="1">
                <a:solidFill>
                  <a:schemeClr val="bg2">
                    <a:lumMod val="25000"/>
                  </a:schemeClr>
                </a:solidFill>
                <a:latin typeface="Aptos" panose="020B0004020202020204" pitchFamily="34" charset="0"/>
                <a:ea typeface="Verdana" panose="020B0604030504040204" pitchFamily="34" charset="0"/>
              </a:rPr>
              <a:t>formoterol</a:t>
            </a:r>
            <a:r>
              <a:rPr lang="nl-NL" sz="1800" dirty="0">
                <a:solidFill>
                  <a:schemeClr val="bg2">
                    <a:lumMod val="25000"/>
                  </a:schemeClr>
                </a:solidFill>
                <a:latin typeface="Aptos" panose="020B0004020202020204" pitchFamily="34" charset="0"/>
                <a:ea typeface="Verdana" panose="020B0604030504040204" pitchFamily="34" charset="0"/>
              </a:rPr>
              <a:t> (</a:t>
            </a:r>
            <a:r>
              <a:rPr lang="nl-NL" sz="1800" dirty="0" err="1">
                <a:solidFill>
                  <a:schemeClr val="bg2">
                    <a:lumMod val="25000"/>
                  </a:schemeClr>
                </a:solidFill>
                <a:latin typeface="Aptos" panose="020B0004020202020204" pitchFamily="34" charset="0"/>
                <a:ea typeface="Verdana" panose="020B0604030504040204" pitchFamily="34" charset="0"/>
              </a:rPr>
              <a:t>Symbicort</a:t>
            </a:r>
            <a:r>
              <a:rPr lang="nl-NL" sz="1800" dirty="0">
                <a:solidFill>
                  <a:schemeClr val="bg2">
                    <a:lumMod val="25000"/>
                  </a:schemeClr>
                </a:solidFill>
                <a:latin typeface="Aptos" panose="020B0004020202020204" pitchFamily="34" charset="0"/>
                <a:ea typeface="Verdana" panose="020B0604030504040204" pitchFamily="34" charset="0"/>
              </a:rPr>
              <a:t>®) vervallen vanwege een hoge carbon footprint door het gebruik van het drijfgas HFC-227ea</a:t>
            </a:r>
          </a:p>
          <a:p>
            <a:pPr lvl="1">
              <a:lnSpc>
                <a:spcPct val="100000"/>
              </a:lnSpc>
              <a:buClr>
                <a:srgbClr val="21BBEF"/>
              </a:buClr>
            </a:pPr>
            <a:endParaRPr lang="nl-NL" sz="1800" dirty="0">
              <a:solidFill>
                <a:schemeClr val="bg2">
                  <a:lumMod val="25000"/>
                </a:schemeClr>
              </a:solidFill>
              <a:latin typeface="Aptos" panose="020B0004020202020204" pitchFamily="34" charset="0"/>
              <a:ea typeface="Verdana" panose="020B0604030504040204" pitchFamily="34" charset="0"/>
            </a:endParaRPr>
          </a:p>
          <a:p>
            <a:pPr marL="457200" lvl="1" indent="0">
              <a:lnSpc>
                <a:spcPct val="100000"/>
              </a:lnSpc>
              <a:buClr>
                <a:srgbClr val="21BBEF"/>
              </a:buClr>
              <a:buNone/>
            </a:pPr>
            <a:r>
              <a:rPr lang="nl-NL" sz="1800" b="1" dirty="0">
                <a:solidFill>
                  <a:schemeClr val="bg2">
                    <a:lumMod val="25000"/>
                  </a:schemeClr>
                </a:solidFill>
                <a:latin typeface="Aptos" panose="020B0004020202020204" pitchFamily="34" charset="0"/>
                <a:ea typeface="Verdana" panose="020B0604030504040204" pitchFamily="34" charset="0"/>
              </a:rPr>
              <a:t>Schrijf de </a:t>
            </a:r>
            <a:r>
              <a:rPr lang="nl-NL" sz="1800" b="1" dirty="0" err="1">
                <a:solidFill>
                  <a:schemeClr val="bg2">
                    <a:lumMod val="25000"/>
                  </a:schemeClr>
                </a:solidFill>
                <a:latin typeface="Aptos" panose="020B0004020202020204" pitchFamily="34" charset="0"/>
                <a:ea typeface="Verdana" panose="020B0604030504040204" pitchFamily="34" charset="0"/>
              </a:rPr>
              <a:t>aerosolen</a:t>
            </a:r>
            <a:r>
              <a:rPr lang="nl-NL" sz="1800" b="1" dirty="0">
                <a:solidFill>
                  <a:schemeClr val="bg2">
                    <a:lumMod val="25000"/>
                  </a:schemeClr>
                </a:solidFill>
                <a:latin typeface="Aptos" panose="020B0004020202020204" pitchFamily="34" charset="0"/>
                <a:ea typeface="Verdana" panose="020B0604030504040204" pitchFamily="34" charset="0"/>
              </a:rPr>
              <a:t> altijd in combinatie met een voorzetkamer voor!</a:t>
            </a:r>
          </a:p>
        </p:txBody>
      </p:sp>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186191" y="580957"/>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70122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96928-CF2F-9B96-D72E-E199E3EF9F16}"/>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B329547F-EC9C-18B6-74CD-FA6EEDD1AAE2}"/>
              </a:ext>
            </a:extLst>
          </p:cNvPr>
          <p:cNvSpPr>
            <a:spLocks noGrp="1"/>
          </p:cNvSpPr>
          <p:nvPr>
            <p:ph type="title"/>
          </p:nvPr>
        </p:nvSpPr>
        <p:spPr>
          <a:xfrm>
            <a:off x="838200" y="141095"/>
            <a:ext cx="10515600" cy="1325563"/>
          </a:xfrm>
        </p:spPr>
        <p:txBody>
          <a:bodyPr>
            <a:normAutofit/>
          </a:bodyPr>
          <a:lstStyle/>
          <a:p>
            <a:r>
              <a:rPr lang="nl-NL" sz="3600" b="1" dirty="0">
                <a:solidFill>
                  <a:srgbClr val="8C95CD"/>
                </a:solidFill>
                <a:latin typeface="Aptos" panose="020B0004020202020204" pitchFamily="34" charset="0"/>
                <a:ea typeface="Verdana" panose="020B0604030504040204" pitchFamily="34" charset="0"/>
              </a:rPr>
              <a:t>De ene voorzetkamer is de andere niet</a:t>
            </a:r>
            <a:endParaRPr lang="nl-NL" sz="3600" b="1" dirty="0">
              <a:solidFill>
                <a:srgbClr val="8C95CD"/>
              </a:solidFill>
              <a:latin typeface="Aptos" panose="020B0004020202020204" pitchFamily="34" charset="0"/>
            </a:endParaRPr>
          </a:p>
        </p:txBody>
      </p:sp>
      <p:sp>
        <p:nvSpPr>
          <p:cNvPr id="31" name="Tijdelijke aanduiding voor inhoud 30">
            <a:extLst>
              <a:ext uri="{FF2B5EF4-FFF2-40B4-BE49-F238E27FC236}">
                <a16:creationId xmlns:a16="http://schemas.microsoft.com/office/drawing/2014/main" id="{A47C5489-26F7-B411-F9F4-81E109CD099E}"/>
              </a:ext>
            </a:extLst>
          </p:cNvPr>
          <p:cNvSpPr>
            <a:spLocks noGrp="1"/>
          </p:cNvSpPr>
          <p:nvPr>
            <p:ph idx="1"/>
          </p:nvPr>
        </p:nvSpPr>
        <p:spPr>
          <a:xfrm>
            <a:off x="477829" y="1466658"/>
            <a:ext cx="10610892" cy="4924716"/>
          </a:xfrm>
          <a:ln>
            <a:noFill/>
          </a:ln>
        </p:spPr>
        <p:txBody>
          <a:bodyPr vert="horz" lIns="91440" tIns="45720" rIns="91440" bIns="45720" rtlCol="0" anchor="t">
            <a:noAutofit/>
          </a:bodyPr>
          <a:lstStyle/>
          <a:p>
            <a:pPr marL="457200" lvl="1" indent="0">
              <a:lnSpc>
                <a:spcPct val="100000"/>
              </a:lnSpc>
              <a:buClr>
                <a:srgbClr val="21BBEF"/>
              </a:buClr>
              <a:buNone/>
            </a:pPr>
            <a:r>
              <a:rPr lang="nl-NL" sz="1800" dirty="0">
                <a:solidFill>
                  <a:schemeClr val="bg2">
                    <a:lumMod val="25000"/>
                  </a:schemeClr>
                </a:solidFill>
                <a:latin typeface="Aptos" panose="020B0004020202020204" pitchFamily="34" charset="0"/>
                <a:ea typeface="Verdana" panose="020B0604030504040204" pitchFamily="34" charset="0"/>
              </a:rPr>
              <a:t>Voorzetkamer van eerste voorkeur </a:t>
            </a:r>
            <a:r>
              <a:rPr lang="nl-NL" sz="1800" dirty="0" err="1">
                <a:effectLst/>
                <a:latin typeface="Aptos" panose="020B0004020202020204" pitchFamily="34" charset="0"/>
                <a:ea typeface="Times New Roman" panose="02020603050405020304" pitchFamily="18" charset="0"/>
                <a:cs typeface="Aptos" panose="020B0004020202020204" pitchFamily="34" charset="0"/>
              </a:rPr>
              <a:t>AeroChamber</a:t>
            </a:r>
            <a:endParaRPr lang="nl-NL" sz="1800" dirty="0">
              <a:solidFill>
                <a:schemeClr val="bg2">
                  <a:lumMod val="25000"/>
                </a:schemeClr>
              </a:solidFill>
              <a:latin typeface="Aptos" panose="020B0004020202020204" pitchFamily="34" charset="0"/>
              <a:ea typeface="Verdana" panose="020B0604030504040204" pitchFamily="34" charset="0"/>
            </a:endParaRPr>
          </a:p>
          <a:p>
            <a:pPr marL="457200" lvl="1" indent="0">
              <a:lnSpc>
                <a:spcPct val="100000"/>
              </a:lnSpc>
              <a:buClr>
                <a:srgbClr val="21BBEF"/>
              </a:buClr>
              <a:buNone/>
            </a:pPr>
            <a:endParaRPr lang="nl-NL" sz="1800" dirty="0">
              <a:solidFill>
                <a:schemeClr val="bg2">
                  <a:lumMod val="25000"/>
                </a:schemeClr>
              </a:solidFill>
              <a:latin typeface="Aptos" panose="020B0004020202020204" pitchFamily="34" charset="0"/>
              <a:ea typeface="Verdana" panose="020B0604030504040204" pitchFamily="34" charset="0"/>
            </a:endParaRPr>
          </a:p>
          <a:p>
            <a:pPr marL="457200" lvl="1" indent="0">
              <a:lnSpc>
                <a:spcPct val="100000"/>
              </a:lnSpc>
              <a:buClr>
                <a:srgbClr val="21BBEF"/>
              </a:buClr>
              <a:buNone/>
            </a:pPr>
            <a:endParaRPr lang="nl-NL" sz="1800" dirty="0">
              <a:solidFill>
                <a:schemeClr val="bg2">
                  <a:lumMod val="25000"/>
                </a:schemeClr>
              </a:solidFill>
              <a:latin typeface="Aptos" panose="020B0004020202020204" pitchFamily="34" charset="0"/>
              <a:ea typeface="Verdana" panose="020B0604030504040204" pitchFamily="34" charset="0"/>
            </a:endParaRPr>
          </a:p>
          <a:p>
            <a:pPr marL="457200" lvl="1" indent="0">
              <a:lnSpc>
                <a:spcPct val="100000"/>
              </a:lnSpc>
              <a:buClr>
                <a:srgbClr val="21BBEF"/>
              </a:buClr>
              <a:buNone/>
            </a:pPr>
            <a:endParaRPr lang="nl-NL" sz="1800" dirty="0">
              <a:solidFill>
                <a:schemeClr val="bg2">
                  <a:lumMod val="25000"/>
                </a:schemeClr>
              </a:solidFill>
              <a:latin typeface="Aptos" panose="020B0004020202020204" pitchFamily="34" charset="0"/>
              <a:ea typeface="Verdana" panose="020B0604030504040204" pitchFamily="34" charset="0"/>
            </a:endParaRPr>
          </a:p>
          <a:p>
            <a:pPr marL="457200" lvl="1" indent="0">
              <a:lnSpc>
                <a:spcPct val="100000"/>
              </a:lnSpc>
              <a:buClr>
                <a:srgbClr val="21BBEF"/>
              </a:buClr>
              <a:buNone/>
            </a:pPr>
            <a:endParaRPr lang="nl-NL" sz="1800" dirty="0">
              <a:solidFill>
                <a:schemeClr val="bg2">
                  <a:lumMod val="25000"/>
                </a:schemeClr>
              </a:solidFill>
              <a:latin typeface="Aptos" panose="020B0004020202020204" pitchFamily="34" charset="0"/>
              <a:ea typeface="Verdana" panose="020B0604030504040204" pitchFamily="34" charset="0"/>
            </a:endParaRPr>
          </a:p>
          <a:p>
            <a:pPr marL="457200" lvl="1" indent="0">
              <a:lnSpc>
                <a:spcPct val="100000"/>
              </a:lnSpc>
              <a:buClr>
                <a:srgbClr val="21BBEF"/>
              </a:buClr>
              <a:buNone/>
            </a:pPr>
            <a:endParaRPr lang="nl-NL" sz="1800" dirty="0">
              <a:solidFill>
                <a:schemeClr val="bg2">
                  <a:lumMod val="25000"/>
                </a:schemeClr>
              </a:solidFill>
              <a:latin typeface="Aptos" panose="020B0004020202020204" pitchFamily="34" charset="0"/>
              <a:ea typeface="Verdana" panose="020B0604030504040204" pitchFamily="34" charset="0"/>
            </a:endParaRPr>
          </a:p>
          <a:p>
            <a:pPr marL="457200" lvl="1" indent="0">
              <a:lnSpc>
                <a:spcPct val="100000"/>
              </a:lnSpc>
              <a:buClr>
                <a:srgbClr val="21BBEF"/>
              </a:buClr>
              <a:buNone/>
            </a:pPr>
            <a:endParaRPr lang="nl-NL" sz="1800" dirty="0">
              <a:solidFill>
                <a:schemeClr val="bg2">
                  <a:lumMod val="25000"/>
                </a:schemeClr>
              </a:solidFill>
              <a:latin typeface="Aptos" panose="020B0004020202020204" pitchFamily="34" charset="0"/>
              <a:ea typeface="Verdana" panose="020B0604030504040204" pitchFamily="34" charset="0"/>
            </a:endParaRPr>
          </a:p>
          <a:p>
            <a:pPr marL="457200" lvl="1" indent="0">
              <a:lnSpc>
                <a:spcPct val="100000"/>
              </a:lnSpc>
              <a:buClr>
                <a:srgbClr val="21BBEF"/>
              </a:buClr>
              <a:buNone/>
            </a:pPr>
            <a:endParaRPr lang="nl-NL" sz="1800" dirty="0">
              <a:solidFill>
                <a:schemeClr val="bg2">
                  <a:lumMod val="25000"/>
                </a:schemeClr>
              </a:solidFill>
              <a:latin typeface="Aptos" panose="020B0004020202020204" pitchFamily="34" charset="0"/>
              <a:ea typeface="Verdana" panose="020B0604030504040204" pitchFamily="34" charset="0"/>
            </a:endParaRP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Antistatische eigenschappen</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Dosisafgifte</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Alle </a:t>
            </a:r>
            <a:r>
              <a:rPr lang="nl-NL" sz="1800" dirty="0" err="1">
                <a:solidFill>
                  <a:schemeClr val="bg2">
                    <a:lumMod val="25000"/>
                  </a:schemeClr>
                </a:solidFill>
                <a:latin typeface="Aptos" panose="020B0004020202020204" pitchFamily="34" charset="0"/>
                <a:ea typeface="Verdana" panose="020B0604030504040204" pitchFamily="34" charset="0"/>
              </a:rPr>
              <a:t>aerosolen</a:t>
            </a:r>
            <a:r>
              <a:rPr lang="nl-NL" sz="1800" dirty="0">
                <a:solidFill>
                  <a:schemeClr val="bg2">
                    <a:lumMod val="25000"/>
                  </a:schemeClr>
                </a:solidFill>
                <a:latin typeface="Aptos" panose="020B0004020202020204" pitchFamily="34" charset="0"/>
                <a:ea typeface="Verdana" panose="020B0604030504040204" pitchFamily="34" charset="0"/>
              </a:rPr>
              <a:t> passen</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Feedbacksysteem</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Transparantie</a:t>
            </a:r>
          </a:p>
          <a:p>
            <a:pPr lvl="1">
              <a:lnSpc>
                <a:spcPct val="100000"/>
              </a:lnSpc>
              <a:buClr>
                <a:srgbClr val="21BBEF"/>
              </a:buClr>
            </a:pPr>
            <a:endParaRPr lang="nl-NL" sz="1800" dirty="0">
              <a:solidFill>
                <a:schemeClr val="bg2">
                  <a:lumMod val="25000"/>
                </a:schemeClr>
              </a:solidFill>
              <a:latin typeface="Aptos" panose="020B0004020202020204" pitchFamily="34" charset="0"/>
              <a:ea typeface="Verdana" panose="020B0604030504040204" pitchFamily="34" charset="0"/>
            </a:endParaRPr>
          </a:p>
        </p:txBody>
      </p:sp>
      <p:sp>
        <p:nvSpPr>
          <p:cNvPr id="8" name="Gelijkbenige driehoek 7">
            <a:extLst>
              <a:ext uri="{FF2B5EF4-FFF2-40B4-BE49-F238E27FC236}">
                <a16:creationId xmlns:a16="http://schemas.microsoft.com/office/drawing/2014/main" id="{4BA483F4-1A60-4F49-9B95-9BACDB2D7969}"/>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63527BC7-0FD9-39DB-C549-E9FA88721923}"/>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F874334-453E-C1B5-5725-EDE5B850114C}"/>
              </a:ext>
            </a:extLst>
          </p:cNvPr>
          <p:cNvSpPr/>
          <p:nvPr/>
        </p:nvSpPr>
        <p:spPr>
          <a:xfrm rot="16486328">
            <a:off x="10186191" y="580957"/>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9375BFE8-8C77-AC8D-F520-00FCDC86FE3D}"/>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Afbeelding met tekst, plastic, fles&#10;&#10;Automatisch gegenereerde beschrijving">
            <a:extLst>
              <a:ext uri="{FF2B5EF4-FFF2-40B4-BE49-F238E27FC236}">
                <a16:creationId xmlns:a16="http://schemas.microsoft.com/office/drawing/2014/main" id="{2C89402E-F20E-0B6D-71EC-B8D83DF5CA2E}"/>
              </a:ext>
            </a:extLst>
          </p:cNvPr>
          <p:cNvPicPr>
            <a:picLocks noChangeAspect="1"/>
          </p:cNvPicPr>
          <p:nvPr/>
        </p:nvPicPr>
        <p:blipFill>
          <a:blip r:embed="rId3"/>
          <a:stretch>
            <a:fillRect/>
          </a:stretch>
        </p:blipFill>
        <p:spPr>
          <a:xfrm>
            <a:off x="1215736" y="1855135"/>
            <a:ext cx="5673437" cy="2314763"/>
          </a:xfrm>
          <a:prstGeom prst="rect">
            <a:avLst/>
          </a:prstGeom>
        </p:spPr>
      </p:pic>
    </p:spTree>
    <p:extLst>
      <p:ext uri="{BB962C8B-B14F-4D97-AF65-F5344CB8AC3E}">
        <p14:creationId xmlns:p14="http://schemas.microsoft.com/office/powerpoint/2010/main" val="1759107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8B920-2BB3-73AD-4A07-E633443AA0FA}"/>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F89EB9C9-404F-7726-F20D-881607C43739}"/>
              </a:ext>
            </a:extLst>
          </p:cNvPr>
          <p:cNvSpPr>
            <a:spLocks noGrp="1"/>
          </p:cNvSpPr>
          <p:nvPr>
            <p:ph type="title"/>
          </p:nvPr>
        </p:nvSpPr>
        <p:spPr>
          <a:xfrm>
            <a:off x="838200" y="141095"/>
            <a:ext cx="10515600" cy="1325563"/>
          </a:xfrm>
        </p:spPr>
        <p:txBody>
          <a:bodyPr>
            <a:normAutofit/>
          </a:bodyPr>
          <a:lstStyle/>
          <a:p>
            <a:r>
              <a:rPr lang="nl-NL" sz="3600" b="1" dirty="0">
                <a:solidFill>
                  <a:srgbClr val="8C95CD"/>
                </a:solidFill>
                <a:latin typeface="Aptos" panose="020B0004020202020204" pitchFamily="34" charset="0"/>
                <a:ea typeface="Verdana" panose="020B0604030504040204" pitchFamily="34" charset="0"/>
              </a:rPr>
              <a:t>De ene voorzetkamer is de andere niet</a:t>
            </a:r>
            <a:endParaRPr lang="nl-NL" sz="3600" b="1" dirty="0">
              <a:solidFill>
                <a:srgbClr val="8C95CD"/>
              </a:solidFill>
              <a:latin typeface="Aptos" panose="020B0004020202020204" pitchFamily="34" charset="0"/>
            </a:endParaRPr>
          </a:p>
        </p:txBody>
      </p:sp>
      <p:sp>
        <p:nvSpPr>
          <p:cNvPr id="31" name="Tijdelijke aanduiding voor inhoud 30">
            <a:extLst>
              <a:ext uri="{FF2B5EF4-FFF2-40B4-BE49-F238E27FC236}">
                <a16:creationId xmlns:a16="http://schemas.microsoft.com/office/drawing/2014/main" id="{155E52A7-3845-0EE2-EC7A-42E91D4B5AB3}"/>
              </a:ext>
            </a:extLst>
          </p:cNvPr>
          <p:cNvSpPr>
            <a:spLocks noGrp="1"/>
          </p:cNvSpPr>
          <p:nvPr>
            <p:ph idx="1"/>
          </p:nvPr>
        </p:nvSpPr>
        <p:spPr>
          <a:xfrm>
            <a:off x="477829" y="1466658"/>
            <a:ext cx="10610892" cy="4924716"/>
          </a:xfrm>
          <a:ln>
            <a:noFill/>
          </a:ln>
        </p:spPr>
        <p:txBody>
          <a:bodyPr vert="horz" lIns="91440" tIns="45720" rIns="91440" bIns="45720" rtlCol="0" anchor="t">
            <a:noAutofit/>
          </a:bodyPr>
          <a:lstStyle/>
          <a:p>
            <a:pPr marL="457200" lvl="1" indent="0">
              <a:lnSpc>
                <a:spcPct val="100000"/>
              </a:lnSpc>
              <a:buClr>
                <a:srgbClr val="21BBEF"/>
              </a:buClr>
              <a:buNone/>
            </a:pPr>
            <a:r>
              <a:rPr lang="nl-NL" sz="1800" dirty="0">
                <a:solidFill>
                  <a:schemeClr val="bg2">
                    <a:lumMod val="25000"/>
                  </a:schemeClr>
                </a:solidFill>
                <a:latin typeface="Aptos" panose="020B0004020202020204" pitchFamily="34" charset="0"/>
                <a:ea typeface="Verdana" panose="020B0604030504040204" pitchFamily="34" charset="0"/>
              </a:rPr>
              <a:t>Voorzetkamer van tweede voorkeur Vortex</a:t>
            </a:r>
          </a:p>
          <a:p>
            <a:pPr marL="457200" lvl="1" indent="0">
              <a:lnSpc>
                <a:spcPct val="100000"/>
              </a:lnSpc>
              <a:buClr>
                <a:srgbClr val="21BBEF"/>
              </a:buClr>
              <a:buNone/>
            </a:pPr>
            <a:endParaRPr lang="nl-NL" sz="1800" dirty="0">
              <a:solidFill>
                <a:schemeClr val="bg2">
                  <a:lumMod val="25000"/>
                </a:schemeClr>
              </a:solidFill>
              <a:latin typeface="Aptos" panose="020B0004020202020204" pitchFamily="34" charset="0"/>
              <a:ea typeface="Verdana" panose="020B0604030504040204" pitchFamily="34" charset="0"/>
            </a:endParaRPr>
          </a:p>
          <a:p>
            <a:pPr marL="457200" lvl="1" indent="0">
              <a:lnSpc>
                <a:spcPct val="100000"/>
              </a:lnSpc>
              <a:buClr>
                <a:srgbClr val="21BBEF"/>
              </a:buClr>
              <a:buNone/>
            </a:pPr>
            <a:endParaRPr lang="nl-NL" sz="1800" dirty="0">
              <a:solidFill>
                <a:schemeClr val="bg2">
                  <a:lumMod val="25000"/>
                </a:schemeClr>
              </a:solidFill>
              <a:latin typeface="Aptos" panose="020B0004020202020204" pitchFamily="34" charset="0"/>
              <a:ea typeface="Verdana" panose="020B0604030504040204" pitchFamily="34" charset="0"/>
            </a:endParaRPr>
          </a:p>
          <a:p>
            <a:pPr marL="457200" lvl="1" indent="0">
              <a:lnSpc>
                <a:spcPct val="100000"/>
              </a:lnSpc>
              <a:buClr>
                <a:srgbClr val="21BBEF"/>
              </a:buClr>
              <a:buNone/>
            </a:pPr>
            <a:endParaRPr lang="nl-NL" sz="1800" dirty="0">
              <a:solidFill>
                <a:schemeClr val="bg2">
                  <a:lumMod val="25000"/>
                </a:schemeClr>
              </a:solidFill>
              <a:latin typeface="Aptos" panose="020B0004020202020204" pitchFamily="34" charset="0"/>
              <a:ea typeface="Verdana" panose="020B0604030504040204" pitchFamily="34" charset="0"/>
            </a:endParaRPr>
          </a:p>
          <a:p>
            <a:pPr marL="457200" lvl="1" indent="0">
              <a:lnSpc>
                <a:spcPct val="100000"/>
              </a:lnSpc>
              <a:buClr>
                <a:srgbClr val="21BBEF"/>
              </a:buClr>
              <a:buNone/>
            </a:pPr>
            <a:endParaRPr lang="nl-NL" sz="1800" dirty="0">
              <a:solidFill>
                <a:schemeClr val="bg2">
                  <a:lumMod val="25000"/>
                </a:schemeClr>
              </a:solidFill>
              <a:latin typeface="Aptos" panose="020B0004020202020204" pitchFamily="34" charset="0"/>
              <a:ea typeface="Verdana" panose="020B0604030504040204" pitchFamily="34" charset="0"/>
            </a:endParaRPr>
          </a:p>
          <a:p>
            <a:pPr marL="457200" lvl="1" indent="0">
              <a:lnSpc>
                <a:spcPct val="100000"/>
              </a:lnSpc>
              <a:buClr>
                <a:srgbClr val="21BBEF"/>
              </a:buClr>
              <a:buNone/>
            </a:pPr>
            <a:endParaRPr lang="nl-NL" sz="1800" dirty="0">
              <a:solidFill>
                <a:schemeClr val="bg2">
                  <a:lumMod val="25000"/>
                </a:schemeClr>
              </a:solidFill>
              <a:latin typeface="Aptos" panose="020B0004020202020204" pitchFamily="34" charset="0"/>
              <a:ea typeface="Verdana" panose="020B0604030504040204" pitchFamily="34" charset="0"/>
            </a:endParaRPr>
          </a:p>
          <a:p>
            <a:pPr marL="457200" lvl="1" indent="0">
              <a:lnSpc>
                <a:spcPct val="100000"/>
              </a:lnSpc>
              <a:buClr>
                <a:srgbClr val="21BBEF"/>
              </a:buClr>
              <a:buNone/>
            </a:pPr>
            <a:endParaRPr lang="nl-NL" sz="1800" dirty="0">
              <a:solidFill>
                <a:schemeClr val="bg2">
                  <a:lumMod val="25000"/>
                </a:schemeClr>
              </a:solidFill>
              <a:latin typeface="Aptos" panose="020B0004020202020204" pitchFamily="34" charset="0"/>
              <a:ea typeface="Verdana" panose="020B0604030504040204" pitchFamily="34" charset="0"/>
            </a:endParaRPr>
          </a:p>
          <a:p>
            <a:pPr marL="457200" lvl="1" indent="0">
              <a:lnSpc>
                <a:spcPct val="100000"/>
              </a:lnSpc>
              <a:buClr>
                <a:srgbClr val="21BBEF"/>
              </a:buClr>
              <a:buNone/>
            </a:pPr>
            <a:endParaRPr lang="nl-NL" sz="1800" dirty="0">
              <a:solidFill>
                <a:schemeClr val="bg2">
                  <a:lumMod val="25000"/>
                </a:schemeClr>
              </a:solidFill>
              <a:latin typeface="Aptos" panose="020B0004020202020204" pitchFamily="34" charset="0"/>
              <a:ea typeface="Verdana" panose="020B0604030504040204" pitchFamily="34" charset="0"/>
            </a:endParaRPr>
          </a:p>
          <a:p>
            <a:pPr marL="457200" lvl="1" indent="0">
              <a:lnSpc>
                <a:spcPct val="100000"/>
              </a:lnSpc>
              <a:buClr>
                <a:srgbClr val="21BBEF"/>
              </a:buClr>
              <a:buNone/>
            </a:pPr>
            <a:endParaRPr lang="nl-NL" sz="1800" dirty="0">
              <a:solidFill>
                <a:schemeClr val="bg2">
                  <a:lumMod val="25000"/>
                </a:schemeClr>
              </a:solidFill>
              <a:latin typeface="Aptos" panose="020B0004020202020204" pitchFamily="34" charset="0"/>
              <a:ea typeface="Verdana" panose="020B0604030504040204" pitchFamily="34" charset="0"/>
            </a:endParaRP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Antistatische eigenschappen</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Dosisafgifte</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Alle </a:t>
            </a:r>
            <a:r>
              <a:rPr lang="nl-NL" sz="1800" dirty="0" err="1">
                <a:solidFill>
                  <a:schemeClr val="bg2">
                    <a:lumMod val="25000"/>
                  </a:schemeClr>
                </a:solidFill>
                <a:latin typeface="Aptos" panose="020B0004020202020204" pitchFamily="34" charset="0"/>
                <a:ea typeface="Verdana" panose="020B0604030504040204" pitchFamily="34" charset="0"/>
              </a:rPr>
              <a:t>aerosolen</a:t>
            </a:r>
            <a:r>
              <a:rPr lang="nl-NL" sz="1800" dirty="0">
                <a:solidFill>
                  <a:schemeClr val="bg2">
                    <a:lumMod val="25000"/>
                  </a:schemeClr>
                </a:solidFill>
                <a:latin typeface="Aptos" panose="020B0004020202020204" pitchFamily="34" charset="0"/>
                <a:ea typeface="Verdana" panose="020B0604030504040204" pitchFamily="34" charset="0"/>
              </a:rPr>
              <a:t> passen</a:t>
            </a:r>
          </a:p>
          <a:p>
            <a:pPr lvl="1">
              <a:lnSpc>
                <a:spcPct val="100000"/>
              </a:lnSpc>
              <a:buClr>
                <a:srgbClr val="21BBEF"/>
              </a:buClr>
            </a:pPr>
            <a:endParaRPr lang="nl-NL" sz="1800" dirty="0">
              <a:solidFill>
                <a:schemeClr val="bg2">
                  <a:lumMod val="25000"/>
                </a:schemeClr>
              </a:solidFill>
              <a:latin typeface="Aptos" panose="020B0004020202020204" pitchFamily="34" charset="0"/>
              <a:ea typeface="Verdana" panose="020B0604030504040204" pitchFamily="34" charset="0"/>
            </a:endParaRPr>
          </a:p>
        </p:txBody>
      </p:sp>
      <p:sp>
        <p:nvSpPr>
          <p:cNvPr id="8" name="Gelijkbenige driehoek 7">
            <a:extLst>
              <a:ext uri="{FF2B5EF4-FFF2-40B4-BE49-F238E27FC236}">
                <a16:creationId xmlns:a16="http://schemas.microsoft.com/office/drawing/2014/main" id="{61C315D6-CD9A-7484-F5F8-87779D87D11A}"/>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13EF848F-7B89-701B-5E09-BC237B034E9D}"/>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644B552F-0D6D-94BB-E418-0D26CACDC1F8}"/>
              </a:ext>
            </a:extLst>
          </p:cNvPr>
          <p:cNvSpPr/>
          <p:nvPr/>
        </p:nvSpPr>
        <p:spPr>
          <a:xfrm rot="16486328">
            <a:off x="10186191" y="580957"/>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B2AECC26-E787-4FB0-0B3A-FEB039E272EF}"/>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a:extLst>
              <a:ext uri="{FF2B5EF4-FFF2-40B4-BE49-F238E27FC236}">
                <a16:creationId xmlns:a16="http://schemas.microsoft.com/office/drawing/2014/main" id="{B763AD22-7AB2-5568-331D-2E346DBCD5D2}"/>
              </a:ext>
            </a:extLst>
          </p:cNvPr>
          <p:cNvPicPr>
            <a:picLocks noChangeAspect="1"/>
          </p:cNvPicPr>
          <p:nvPr/>
        </p:nvPicPr>
        <p:blipFill>
          <a:blip r:embed="rId3"/>
          <a:stretch>
            <a:fillRect/>
          </a:stretch>
        </p:blipFill>
        <p:spPr>
          <a:xfrm>
            <a:off x="999692" y="1794163"/>
            <a:ext cx="6041228" cy="2382981"/>
          </a:xfrm>
          <a:prstGeom prst="rect">
            <a:avLst/>
          </a:prstGeom>
        </p:spPr>
      </p:pic>
    </p:spTree>
    <p:extLst>
      <p:ext uri="{BB962C8B-B14F-4D97-AF65-F5344CB8AC3E}">
        <p14:creationId xmlns:p14="http://schemas.microsoft.com/office/powerpoint/2010/main" val="2029403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46584-4829-7809-DB08-6880EEAC0468}"/>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C487C0DE-ACD5-75E9-3CEC-60AACDFEFF99}"/>
              </a:ext>
            </a:extLst>
          </p:cNvPr>
          <p:cNvSpPr>
            <a:spLocks noGrp="1"/>
          </p:cNvSpPr>
          <p:nvPr>
            <p:ph type="title"/>
          </p:nvPr>
        </p:nvSpPr>
        <p:spPr>
          <a:xfrm>
            <a:off x="838200" y="141095"/>
            <a:ext cx="10515600" cy="1325563"/>
          </a:xfrm>
        </p:spPr>
        <p:txBody>
          <a:bodyPr>
            <a:normAutofit/>
          </a:bodyPr>
          <a:lstStyle/>
          <a:p>
            <a:r>
              <a:rPr lang="nl-NL" sz="3600" b="1" dirty="0">
                <a:solidFill>
                  <a:srgbClr val="8C95CD"/>
                </a:solidFill>
                <a:latin typeface="Aptos" panose="020B0004020202020204" pitchFamily="34" charset="0"/>
                <a:ea typeface="Verdana" panose="020B0604030504040204" pitchFamily="34" charset="0"/>
              </a:rPr>
              <a:t>Bijhouden telling </a:t>
            </a:r>
            <a:r>
              <a:rPr lang="nl-NL" sz="3600" b="1" dirty="0" err="1">
                <a:solidFill>
                  <a:srgbClr val="8C95CD"/>
                </a:solidFill>
                <a:latin typeface="Aptos" panose="020B0004020202020204" pitchFamily="34" charset="0"/>
                <a:ea typeface="Verdana" panose="020B0604030504040204" pitchFamily="34" charset="0"/>
              </a:rPr>
              <a:t>aerosolen</a:t>
            </a:r>
            <a:endParaRPr lang="nl-NL" sz="3600" b="1" dirty="0">
              <a:solidFill>
                <a:srgbClr val="8C95CD"/>
              </a:solidFill>
              <a:latin typeface="Aptos" panose="020B0004020202020204" pitchFamily="34" charset="0"/>
            </a:endParaRPr>
          </a:p>
        </p:txBody>
      </p:sp>
      <p:sp>
        <p:nvSpPr>
          <p:cNvPr id="31" name="Tijdelijke aanduiding voor inhoud 30">
            <a:extLst>
              <a:ext uri="{FF2B5EF4-FFF2-40B4-BE49-F238E27FC236}">
                <a16:creationId xmlns:a16="http://schemas.microsoft.com/office/drawing/2014/main" id="{26D43FC7-AF02-BF11-E9E7-307E8ECD7B5E}"/>
              </a:ext>
            </a:extLst>
          </p:cNvPr>
          <p:cNvSpPr>
            <a:spLocks noGrp="1"/>
          </p:cNvSpPr>
          <p:nvPr>
            <p:ph idx="1"/>
          </p:nvPr>
        </p:nvSpPr>
        <p:spPr>
          <a:xfrm>
            <a:off x="477829" y="1466658"/>
            <a:ext cx="10610892" cy="4924716"/>
          </a:xfrm>
          <a:ln>
            <a:noFill/>
          </a:ln>
        </p:spPr>
        <p:txBody>
          <a:bodyPr vert="horz" lIns="91440" tIns="45720" rIns="91440" bIns="45720" rtlCol="0" anchor="t">
            <a:noAutofit/>
          </a:bodyPr>
          <a:lstStyle/>
          <a:p>
            <a:pPr marL="457200" lvl="1" indent="0">
              <a:lnSpc>
                <a:spcPct val="100000"/>
              </a:lnSpc>
              <a:buClr>
                <a:srgbClr val="21BBEF"/>
              </a:buClr>
              <a:buNone/>
            </a:pPr>
            <a:endParaRPr lang="nl-NL" sz="1800" dirty="0">
              <a:solidFill>
                <a:schemeClr val="bg2">
                  <a:lumMod val="25000"/>
                </a:schemeClr>
              </a:solidFill>
              <a:latin typeface="Aptos" panose="020B0004020202020204" pitchFamily="34" charset="0"/>
              <a:ea typeface="Verdana" panose="020B0604030504040204" pitchFamily="34" charset="0"/>
            </a:endParaRPr>
          </a:p>
          <a:p>
            <a:pPr marL="457200" lvl="1" indent="0">
              <a:lnSpc>
                <a:spcPct val="100000"/>
              </a:lnSpc>
              <a:buClr>
                <a:srgbClr val="21BBEF"/>
              </a:buClr>
              <a:buNone/>
            </a:pPr>
            <a:r>
              <a:rPr lang="nl-NL" sz="1800" dirty="0">
                <a:solidFill>
                  <a:schemeClr val="bg2">
                    <a:lumMod val="25000"/>
                  </a:schemeClr>
                </a:solidFill>
                <a:latin typeface="Aptos" panose="020B0004020202020204" pitchFamily="34" charset="0"/>
                <a:ea typeface="Verdana" panose="020B0604030504040204" pitchFamily="34" charset="0"/>
              </a:rPr>
              <a:t>Eventueel </a:t>
            </a:r>
            <a:r>
              <a:rPr lang="nl-NL" sz="1800" dirty="0" err="1">
                <a:solidFill>
                  <a:schemeClr val="bg2">
                    <a:lumMod val="25000"/>
                  </a:schemeClr>
                </a:solidFill>
                <a:latin typeface="Aptos" panose="020B0004020202020204" pitchFamily="34" charset="0"/>
                <a:ea typeface="Verdana" panose="020B0604030504040204" pitchFamily="34" charset="0"/>
              </a:rPr>
              <a:t>mbv</a:t>
            </a:r>
            <a:r>
              <a:rPr lang="nl-NL" sz="1800" dirty="0">
                <a:solidFill>
                  <a:schemeClr val="bg2">
                    <a:lumMod val="25000"/>
                  </a:schemeClr>
                </a:solidFill>
                <a:latin typeface="Aptos" panose="020B0004020202020204" pitchFamily="34" charset="0"/>
                <a:ea typeface="Verdana" panose="020B0604030504040204" pitchFamily="34" charset="0"/>
              </a:rPr>
              <a:t> de </a:t>
            </a:r>
            <a:r>
              <a:rPr lang="nl-NL" sz="1800" dirty="0" err="1">
                <a:effectLst/>
                <a:latin typeface="Aptos" panose="020B0004020202020204" pitchFamily="34" charset="0"/>
                <a:ea typeface="Times New Roman" panose="02020603050405020304" pitchFamily="18" charset="0"/>
                <a:cs typeface="Aptos" panose="020B0004020202020204" pitchFamily="34" charset="0"/>
              </a:rPr>
              <a:t>CountAir</a:t>
            </a:r>
            <a:endParaRPr lang="nl-NL" sz="1800" dirty="0">
              <a:solidFill>
                <a:schemeClr val="bg2">
                  <a:lumMod val="25000"/>
                </a:schemeClr>
              </a:solidFill>
              <a:latin typeface="Aptos" panose="020B0004020202020204" pitchFamily="34" charset="0"/>
              <a:ea typeface="Verdana" panose="020B0604030504040204" pitchFamily="34" charset="0"/>
            </a:endParaRPr>
          </a:p>
          <a:p>
            <a:pPr marL="457200" lvl="1" indent="0">
              <a:lnSpc>
                <a:spcPct val="100000"/>
              </a:lnSpc>
              <a:buClr>
                <a:srgbClr val="21BBEF"/>
              </a:buClr>
              <a:buNone/>
            </a:pPr>
            <a:endParaRPr lang="nl-NL" sz="1800" dirty="0">
              <a:solidFill>
                <a:schemeClr val="bg2">
                  <a:lumMod val="25000"/>
                </a:schemeClr>
              </a:solidFill>
              <a:latin typeface="Aptos" panose="020B0004020202020204" pitchFamily="34" charset="0"/>
              <a:ea typeface="Verdana" panose="020B0604030504040204" pitchFamily="34" charset="0"/>
            </a:endParaRPr>
          </a:p>
          <a:p>
            <a:pPr marL="457200" lvl="1" indent="0">
              <a:lnSpc>
                <a:spcPct val="100000"/>
              </a:lnSpc>
              <a:buClr>
                <a:srgbClr val="21BBEF"/>
              </a:buClr>
              <a:buNone/>
            </a:pPr>
            <a:endParaRPr lang="nl-NL" sz="1800" dirty="0">
              <a:solidFill>
                <a:schemeClr val="bg2">
                  <a:lumMod val="25000"/>
                </a:schemeClr>
              </a:solidFill>
              <a:latin typeface="Aptos" panose="020B0004020202020204" pitchFamily="34" charset="0"/>
              <a:ea typeface="Verdana" panose="020B0604030504040204" pitchFamily="34" charset="0"/>
            </a:endParaRPr>
          </a:p>
          <a:p>
            <a:pPr marL="457200" lvl="1" indent="0">
              <a:lnSpc>
                <a:spcPct val="100000"/>
              </a:lnSpc>
              <a:buClr>
                <a:srgbClr val="21BBEF"/>
              </a:buClr>
              <a:buNone/>
            </a:pPr>
            <a:endParaRPr lang="nl-NL" sz="1800" dirty="0">
              <a:solidFill>
                <a:schemeClr val="bg2">
                  <a:lumMod val="25000"/>
                </a:schemeClr>
              </a:solidFill>
              <a:latin typeface="Aptos" panose="020B0004020202020204" pitchFamily="34" charset="0"/>
              <a:ea typeface="Verdana" panose="020B0604030504040204" pitchFamily="34" charset="0"/>
            </a:endParaRPr>
          </a:p>
          <a:p>
            <a:pPr marL="457200" lvl="1" indent="0">
              <a:lnSpc>
                <a:spcPct val="100000"/>
              </a:lnSpc>
              <a:buClr>
                <a:srgbClr val="21BBEF"/>
              </a:buClr>
              <a:buNone/>
            </a:pPr>
            <a:endParaRPr lang="nl-NL" sz="1800" dirty="0">
              <a:solidFill>
                <a:schemeClr val="bg2">
                  <a:lumMod val="25000"/>
                </a:schemeClr>
              </a:solidFill>
              <a:latin typeface="Aptos" panose="020B0004020202020204" pitchFamily="34" charset="0"/>
              <a:ea typeface="Verdana" panose="020B0604030504040204" pitchFamily="34" charset="0"/>
            </a:endParaRPr>
          </a:p>
          <a:p>
            <a:pPr marL="457200" lvl="1" indent="0">
              <a:lnSpc>
                <a:spcPct val="100000"/>
              </a:lnSpc>
              <a:buClr>
                <a:srgbClr val="21BBEF"/>
              </a:buClr>
              <a:buNone/>
            </a:pPr>
            <a:endParaRPr lang="nl-NL" sz="1800" dirty="0">
              <a:solidFill>
                <a:schemeClr val="bg2">
                  <a:lumMod val="25000"/>
                </a:schemeClr>
              </a:solidFill>
              <a:latin typeface="Aptos" panose="020B0004020202020204" pitchFamily="34" charset="0"/>
              <a:ea typeface="Verdana" panose="020B0604030504040204" pitchFamily="34" charset="0"/>
            </a:endParaRPr>
          </a:p>
        </p:txBody>
      </p:sp>
      <p:sp>
        <p:nvSpPr>
          <p:cNvPr id="8" name="Gelijkbenige driehoek 7">
            <a:extLst>
              <a:ext uri="{FF2B5EF4-FFF2-40B4-BE49-F238E27FC236}">
                <a16:creationId xmlns:a16="http://schemas.microsoft.com/office/drawing/2014/main" id="{12A47397-2900-161B-1C12-8757D35467BB}"/>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0E23D19-AD72-F677-082E-06F2EA220D0E}"/>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640034F1-6D7D-8837-91B2-0B6E0353F93B}"/>
              </a:ext>
            </a:extLst>
          </p:cNvPr>
          <p:cNvSpPr/>
          <p:nvPr/>
        </p:nvSpPr>
        <p:spPr>
          <a:xfrm rot="16486328">
            <a:off x="10186191" y="580957"/>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970625AB-5BEF-310E-CFCE-1BFA927DBBDF}"/>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descr="Afbeelding met tekst, doos, ontwerp&#10;&#10;Automatisch gegenereerde beschrijving">
            <a:extLst>
              <a:ext uri="{FF2B5EF4-FFF2-40B4-BE49-F238E27FC236}">
                <a16:creationId xmlns:a16="http://schemas.microsoft.com/office/drawing/2014/main" id="{E2B8035C-5B93-F136-DC6B-54DEF3B0EDDF}"/>
              </a:ext>
            </a:extLst>
          </p:cNvPr>
          <p:cNvPicPr>
            <a:picLocks noChangeAspect="1"/>
          </p:cNvPicPr>
          <p:nvPr/>
        </p:nvPicPr>
        <p:blipFill>
          <a:blip r:embed="rId3"/>
          <a:stretch>
            <a:fillRect/>
          </a:stretch>
        </p:blipFill>
        <p:spPr>
          <a:xfrm>
            <a:off x="4578927" y="955674"/>
            <a:ext cx="5486400" cy="5486400"/>
          </a:xfrm>
          <a:prstGeom prst="rect">
            <a:avLst/>
          </a:prstGeom>
        </p:spPr>
      </p:pic>
    </p:spTree>
    <p:extLst>
      <p:ext uri="{BB962C8B-B14F-4D97-AF65-F5344CB8AC3E}">
        <p14:creationId xmlns:p14="http://schemas.microsoft.com/office/powerpoint/2010/main" val="1434629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153F750-61E0-49A9-AC1F-E4921A60D06C}"/>
              </a:ext>
            </a:extLst>
          </p:cNvPr>
          <p:cNvSpPr>
            <a:spLocks noGrp="1"/>
          </p:cNvSpPr>
          <p:nvPr>
            <p:ph type="title"/>
          </p:nvPr>
        </p:nvSpPr>
        <p:spPr>
          <a:xfrm>
            <a:off x="838200" y="141095"/>
            <a:ext cx="10515600" cy="1325563"/>
          </a:xfrm>
        </p:spPr>
        <p:txBody>
          <a:bodyPr>
            <a:normAutofit/>
          </a:bodyPr>
          <a:lstStyle/>
          <a:p>
            <a:r>
              <a:rPr lang="nl-NL" sz="3600" b="1" dirty="0">
                <a:solidFill>
                  <a:srgbClr val="8C95CD"/>
                </a:solidFill>
                <a:latin typeface="Aptos" panose="020B0004020202020204" pitchFamily="34" charset="0"/>
                <a:ea typeface="Verdana" panose="020B0604030504040204" pitchFamily="34" charset="0"/>
              </a:rPr>
              <a:t>Formularium astma</a:t>
            </a:r>
            <a:endParaRPr lang="nl-NL" sz="3600" b="1" dirty="0">
              <a:solidFill>
                <a:srgbClr val="8C95CD"/>
              </a:solidFill>
              <a:latin typeface="Aptos" panose="020B0004020202020204" pitchFamily="34" charset="0"/>
            </a:endParaRPr>
          </a:p>
        </p:txBody>
      </p:sp>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186191" y="580957"/>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ijdelijke aanduiding voor inhoud 16">
            <a:extLst>
              <a:ext uri="{FF2B5EF4-FFF2-40B4-BE49-F238E27FC236}">
                <a16:creationId xmlns:a16="http://schemas.microsoft.com/office/drawing/2014/main" id="{F9A8F626-885A-7517-B0DB-12B2F42092CD}"/>
              </a:ext>
            </a:extLst>
          </p:cNvPr>
          <p:cNvSpPr>
            <a:spLocks noGrp="1"/>
          </p:cNvSpPr>
          <p:nvPr>
            <p:ph idx="1"/>
          </p:nvPr>
        </p:nvSpPr>
        <p:spPr/>
        <p:txBody>
          <a:bodyPr/>
          <a:lstStyle/>
          <a:p>
            <a:pPr marL="0" indent="0">
              <a:buNone/>
            </a:pPr>
            <a:r>
              <a:rPr lang="en-US" dirty="0"/>
              <a:t>  </a:t>
            </a:r>
            <a:endParaRPr lang="nl-NL" dirty="0"/>
          </a:p>
        </p:txBody>
      </p:sp>
      <p:pic>
        <p:nvPicPr>
          <p:cNvPr id="19" name="Afbeelding 18">
            <a:extLst>
              <a:ext uri="{FF2B5EF4-FFF2-40B4-BE49-F238E27FC236}">
                <a16:creationId xmlns:a16="http://schemas.microsoft.com/office/drawing/2014/main" id="{300AAEA3-6863-F32F-D25E-67933AF1B65C}"/>
              </a:ext>
            </a:extLst>
          </p:cNvPr>
          <p:cNvPicPr>
            <a:picLocks noChangeAspect="1"/>
          </p:cNvPicPr>
          <p:nvPr/>
        </p:nvPicPr>
        <p:blipFill>
          <a:blip r:embed="rId3"/>
          <a:stretch>
            <a:fillRect/>
          </a:stretch>
        </p:blipFill>
        <p:spPr>
          <a:xfrm>
            <a:off x="1587564" y="1201930"/>
            <a:ext cx="7943850" cy="5514975"/>
          </a:xfrm>
          <a:prstGeom prst="rect">
            <a:avLst/>
          </a:prstGeom>
        </p:spPr>
      </p:pic>
    </p:spTree>
    <p:extLst>
      <p:ext uri="{BB962C8B-B14F-4D97-AF65-F5344CB8AC3E}">
        <p14:creationId xmlns:p14="http://schemas.microsoft.com/office/powerpoint/2010/main" val="505162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153F750-61E0-49A9-AC1F-E4921A60D06C}"/>
              </a:ext>
            </a:extLst>
          </p:cNvPr>
          <p:cNvSpPr>
            <a:spLocks noGrp="1"/>
          </p:cNvSpPr>
          <p:nvPr>
            <p:ph type="title"/>
          </p:nvPr>
        </p:nvSpPr>
        <p:spPr>
          <a:xfrm>
            <a:off x="838200" y="141095"/>
            <a:ext cx="10515600" cy="1325563"/>
          </a:xfrm>
        </p:spPr>
        <p:txBody>
          <a:bodyPr>
            <a:normAutofit/>
          </a:bodyPr>
          <a:lstStyle/>
          <a:p>
            <a:r>
              <a:rPr lang="nl-NL" sz="3600" b="1" dirty="0">
                <a:solidFill>
                  <a:srgbClr val="8C95CD"/>
                </a:solidFill>
                <a:latin typeface="Aptos" panose="020B0004020202020204" pitchFamily="34" charset="0"/>
                <a:ea typeface="Verdana" panose="020B0604030504040204" pitchFamily="34" charset="0"/>
              </a:rPr>
              <a:t>Inhoud</a:t>
            </a:r>
            <a:endParaRPr lang="nl-NL" sz="3600" b="1" dirty="0">
              <a:solidFill>
                <a:srgbClr val="8C95CD"/>
              </a:solidFill>
              <a:latin typeface="Aptos" panose="020B0004020202020204" pitchFamily="34" charset="0"/>
            </a:endParaRPr>
          </a:p>
        </p:txBody>
      </p:sp>
      <p:sp>
        <p:nvSpPr>
          <p:cNvPr id="31" name="Tijdelijke aanduiding voor inhoud 30">
            <a:extLst>
              <a:ext uri="{FF2B5EF4-FFF2-40B4-BE49-F238E27FC236}">
                <a16:creationId xmlns:a16="http://schemas.microsoft.com/office/drawing/2014/main" id="{0832174B-4426-9A26-B51C-7B913E11D991}"/>
              </a:ext>
            </a:extLst>
          </p:cNvPr>
          <p:cNvSpPr>
            <a:spLocks noGrp="1"/>
          </p:cNvSpPr>
          <p:nvPr>
            <p:ph idx="1"/>
          </p:nvPr>
        </p:nvSpPr>
        <p:spPr>
          <a:xfrm>
            <a:off x="477829" y="1466658"/>
            <a:ext cx="10610892" cy="4924716"/>
          </a:xfrm>
          <a:ln>
            <a:noFill/>
          </a:ln>
        </p:spPr>
        <p:txBody>
          <a:bodyPr vert="horz" lIns="91440" tIns="45720" rIns="91440" bIns="45720" rtlCol="0" anchor="t">
            <a:noAutofit/>
          </a:bodyPr>
          <a:lstStyle/>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Het longformularium</a:t>
            </a:r>
          </a:p>
          <a:p>
            <a:pPr lvl="2">
              <a:lnSpc>
                <a:spcPct val="100000"/>
              </a:lnSpc>
              <a:buClr>
                <a:srgbClr val="21BBEF"/>
              </a:buClr>
            </a:pPr>
            <a:r>
              <a:rPr lang="nl-NL" sz="1400" dirty="0">
                <a:solidFill>
                  <a:schemeClr val="bg2">
                    <a:lumMod val="25000"/>
                  </a:schemeClr>
                </a:solidFill>
                <a:latin typeface="Aptos" panose="020B0004020202020204" pitchFamily="34" charset="0"/>
                <a:ea typeface="Verdana" panose="020B0604030504040204" pitchFamily="34" charset="0"/>
              </a:rPr>
              <a:t>Doel</a:t>
            </a:r>
          </a:p>
          <a:p>
            <a:pPr lvl="2">
              <a:lnSpc>
                <a:spcPct val="100000"/>
              </a:lnSpc>
              <a:buClr>
                <a:srgbClr val="21BBEF"/>
              </a:buClr>
            </a:pPr>
            <a:r>
              <a:rPr lang="nl-NL" sz="1400" dirty="0">
                <a:solidFill>
                  <a:schemeClr val="bg2">
                    <a:lumMod val="25000"/>
                  </a:schemeClr>
                </a:solidFill>
                <a:latin typeface="Aptos" panose="020B0004020202020204" pitchFamily="34" charset="0"/>
                <a:ea typeface="Verdana" panose="020B0604030504040204" pitchFamily="34" charset="0"/>
              </a:rPr>
              <a:t>Uitgangspunten</a:t>
            </a:r>
          </a:p>
          <a:p>
            <a:pPr lvl="2">
              <a:lnSpc>
                <a:spcPct val="100000"/>
              </a:lnSpc>
              <a:buClr>
                <a:srgbClr val="21BBEF"/>
              </a:buClr>
            </a:pPr>
            <a:r>
              <a:rPr lang="nl-NL" sz="1400">
                <a:solidFill>
                  <a:schemeClr val="bg2">
                    <a:lumMod val="25000"/>
                  </a:schemeClr>
                </a:solidFill>
                <a:latin typeface="Aptos" panose="020B0004020202020204" pitchFamily="34" charset="0"/>
                <a:ea typeface="Verdana" panose="020B0604030504040204" pitchFamily="34" charset="0"/>
              </a:rPr>
              <a:t>Totstandkoming</a:t>
            </a:r>
            <a:endParaRPr lang="nl-NL" sz="1400" dirty="0">
              <a:solidFill>
                <a:schemeClr val="bg2">
                  <a:lumMod val="25000"/>
                </a:schemeClr>
              </a:solidFill>
              <a:latin typeface="Aptos" panose="020B0004020202020204" pitchFamily="34" charset="0"/>
              <a:ea typeface="Verdana" panose="020B0604030504040204" pitchFamily="34" charset="0"/>
            </a:endParaRPr>
          </a:p>
          <a:p>
            <a:pPr marL="457200" lvl="1" indent="0">
              <a:lnSpc>
                <a:spcPct val="100000"/>
              </a:lnSpc>
              <a:buClr>
                <a:srgbClr val="21BBEF"/>
              </a:buClr>
              <a:buNone/>
            </a:pPr>
            <a:endParaRPr lang="nl-NL" sz="1800" dirty="0">
              <a:solidFill>
                <a:schemeClr val="bg2">
                  <a:lumMod val="25000"/>
                </a:schemeClr>
              </a:solidFill>
              <a:latin typeface="Aptos" panose="020B0004020202020204" pitchFamily="34" charset="0"/>
              <a:ea typeface="Verdana" panose="020B0604030504040204" pitchFamily="34" charset="0"/>
            </a:endParaRP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Instructie | werken met het longformularium</a:t>
            </a:r>
          </a:p>
          <a:p>
            <a:pPr lvl="2">
              <a:lnSpc>
                <a:spcPct val="100000"/>
              </a:lnSpc>
              <a:buClr>
                <a:srgbClr val="21BBEF"/>
              </a:buClr>
            </a:pPr>
            <a:r>
              <a:rPr lang="nl-NL" sz="1400" dirty="0">
                <a:solidFill>
                  <a:schemeClr val="bg2">
                    <a:lumMod val="25000"/>
                  </a:schemeClr>
                </a:solidFill>
                <a:latin typeface="Aptos" panose="020B0004020202020204" pitchFamily="34" charset="0"/>
                <a:ea typeface="Verdana" panose="020B0604030504040204" pitchFamily="34" charset="0"/>
              </a:rPr>
              <a:t>Casussen</a:t>
            </a:r>
          </a:p>
          <a:p>
            <a:pPr lvl="2">
              <a:lnSpc>
                <a:spcPct val="100000"/>
              </a:lnSpc>
              <a:buClr>
                <a:srgbClr val="21BBEF"/>
              </a:buClr>
            </a:pPr>
            <a:r>
              <a:rPr lang="nl-NL" sz="1400" dirty="0">
                <a:solidFill>
                  <a:schemeClr val="bg2">
                    <a:lumMod val="25000"/>
                  </a:schemeClr>
                </a:solidFill>
                <a:latin typeface="Aptos" panose="020B0004020202020204" pitchFamily="34" charset="0"/>
                <a:ea typeface="Verdana" panose="020B0604030504040204" pitchFamily="34" charset="0"/>
              </a:rPr>
              <a:t>Inhalatietherapie</a:t>
            </a:r>
          </a:p>
          <a:p>
            <a:pPr lvl="2">
              <a:lnSpc>
                <a:spcPct val="100000"/>
              </a:lnSpc>
              <a:buClr>
                <a:srgbClr val="21BBEF"/>
              </a:buClr>
            </a:pPr>
            <a:r>
              <a:rPr lang="nl-NL" sz="1400" dirty="0">
                <a:solidFill>
                  <a:schemeClr val="bg2">
                    <a:lumMod val="25000"/>
                  </a:schemeClr>
                </a:solidFill>
                <a:latin typeface="Aptos" panose="020B0004020202020204" pitchFamily="34" charset="0"/>
                <a:ea typeface="Verdana" panose="020B0604030504040204" pitchFamily="34" charset="0"/>
              </a:rPr>
              <a:t>Activatie formularium in </a:t>
            </a:r>
            <a:r>
              <a:rPr lang="nl-NL" sz="1400" dirty="0" err="1">
                <a:solidFill>
                  <a:schemeClr val="bg2">
                    <a:lumMod val="25000"/>
                  </a:schemeClr>
                </a:solidFill>
                <a:latin typeface="Aptos" panose="020B0004020202020204" pitchFamily="34" charset="0"/>
                <a:ea typeface="Verdana" panose="020B0604030504040204" pitchFamily="34" charset="0"/>
              </a:rPr>
              <a:t>Medicom</a:t>
            </a:r>
            <a:endParaRPr lang="nl-NL" sz="1400" dirty="0">
              <a:solidFill>
                <a:schemeClr val="bg2">
                  <a:lumMod val="25000"/>
                </a:schemeClr>
              </a:solidFill>
              <a:latin typeface="Aptos" panose="020B0004020202020204" pitchFamily="34" charset="0"/>
              <a:ea typeface="Verdana" panose="020B0604030504040204" pitchFamily="34" charset="0"/>
            </a:endParaRPr>
          </a:p>
          <a:p>
            <a:pPr marL="914400" lvl="2" indent="0">
              <a:lnSpc>
                <a:spcPct val="100000"/>
              </a:lnSpc>
              <a:buClr>
                <a:srgbClr val="21BBEF"/>
              </a:buClr>
              <a:buNone/>
            </a:pPr>
            <a:endParaRPr lang="nl-NL" sz="1400" dirty="0">
              <a:solidFill>
                <a:schemeClr val="bg2">
                  <a:lumMod val="25000"/>
                </a:schemeClr>
              </a:solidFill>
              <a:latin typeface="Aptos" panose="020B0004020202020204" pitchFamily="34" charset="0"/>
              <a:ea typeface="Verdana" panose="020B0604030504040204" pitchFamily="34" charset="0"/>
            </a:endParaRP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Werkafspraken</a:t>
            </a:r>
          </a:p>
          <a:p>
            <a:pPr lvl="2">
              <a:lnSpc>
                <a:spcPct val="100000"/>
              </a:lnSpc>
              <a:buClr>
                <a:srgbClr val="21BBEF"/>
              </a:buClr>
            </a:pPr>
            <a:r>
              <a:rPr lang="nl-NL" sz="1400" dirty="0">
                <a:solidFill>
                  <a:schemeClr val="bg2">
                    <a:lumMod val="25000"/>
                  </a:schemeClr>
                </a:solidFill>
                <a:latin typeface="Aptos" panose="020B0004020202020204" pitchFamily="34" charset="0"/>
                <a:ea typeface="Verdana" panose="020B0604030504040204" pitchFamily="34" charset="0"/>
              </a:rPr>
              <a:t>Regionale transmurale afspraken</a:t>
            </a:r>
          </a:p>
          <a:p>
            <a:pPr lvl="2">
              <a:lnSpc>
                <a:spcPct val="100000"/>
              </a:lnSpc>
              <a:buClr>
                <a:srgbClr val="21BBEF"/>
              </a:buClr>
            </a:pPr>
            <a:r>
              <a:rPr lang="nl-NL" sz="1400" dirty="0">
                <a:solidFill>
                  <a:schemeClr val="bg2">
                    <a:lumMod val="25000"/>
                  </a:schemeClr>
                </a:solidFill>
                <a:latin typeface="Aptos" panose="020B0004020202020204" pitchFamily="34" charset="0"/>
                <a:ea typeface="Verdana" panose="020B0604030504040204" pitchFamily="34" charset="0"/>
              </a:rPr>
              <a:t>ICS reductie</a:t>
            </a:r>
          </a:p>
          <a:p>
            <a:pPr lvl="2">
              <a:lnSpc>
                <a:spcPct val="100000"/>
              </a:lnSpc>
              <a:buClr>
                <a:srgbClr val="21BBEF"/>
              </a:buClr>
            </a:pPr>
            <a:r>
              <a:rPr lang="nl-NL" sz="1400" dirty="0">
                <a:solidFill>
                  <a:schemeClr val="bg2">
                    <a:lumMod val="25000"/>
                  </a:schemeClr>
                </a:solidFill>
                <a:latin typeface="Aptos" panose="020B0004020202020204" pitchFamily="34" charset="0"/>
                <a:ea typeface="Verdana" panose="020B0604030504040204" pitchFamily="34" charset="0"/>
              </a:rPr>
              <a:t>Het longaanval actieplan</a:t>
            </a:r>
          </a:p>
          <a:p>
            <a:pPr lvl="1">
              <a:lnSpc>
                <a:spcPct val="100000"/>
              </a:lnSpc>
              <a:buClr>
                <a:srgbClr val="21BBEF"/>
              </a:buClr>
            </a:pPr>
            <a:endParaRPr lang="nl-NL" sz="1800" dirty="0">
              <a:solidFill>
                <a:schemeClr val="bg2">
                  <a:lumMod val="25000"/>
                </a:schemeClr>
              </a:solidFill>
              <a:latin typeface="Aptos" panose="020B0004020202020204" pitchFamily="34" charset="0"/>
              <a:ea typeface="Verdana" panose="020B0604030504040204" pitchFamily="34" charset="0"/>
            </a:endParaRPr>
          </a:p>
          <a:p>
            <a:pPr lvl="1">
              <a:lnSpc>
                <a:spcPct val="100000"/>
              </a:lnSpc>
              <a:buClr>
                <a:srgbClr val="21BBEF"/>
              </a:buClr>
            </a:pPr>
            <a:endParaRPr lang="nl-NL" sz="1800" dirty="0">
              <a:solidFill>
                <a:schemeClr val="bg2">
                  <a:lumMod val="25000"/>
                </a:schemeClr>
              </a:solidFill>
              <a:latin typeface="Aptos" panose="020B0004020202020204" pitchFamily="34" charset="0"/>
              <a:ea typeface="Verdana" panose="020B0604030504040204" pitchFamily="34" charset="0"/>
            </a:endParaRPr>
          </a:p>
        </p:txBody>
      </p:sp>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186191" y="580957"/>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34926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153F750-61E0-49A9-AC1F-E4921A60D06C}"/>
              </a:ext>
            </a:extLst>
          </p:cNvPr>
          <p:cNvSpPr>
            <a:spLocks noGrp="1"/>
          </p:cNvSpPr>
          <p:nvPr>
            <p:ph type="title"/>
          </p:nvPr>
        </p:nvSpPr>
        <p:spPr>
          <a:xfrm>
            <a:off x="838200" y="141095"/>
            <a:ext cx="10515600" cy="1325563"/>
          </a:xfrm>
        </p:spPr>
        <p:txBody>
          <a:bodyPr>
            <a:normAutofit/>
          </a:bodyPr>
          <a:lstStyle/>
          <a:p>
            <a:r>
              <a:rPr lang="nl-NL" sz="3600" b="1" dirty="0">
                <a:solidFill>
                  <a:srgbClr val="8C95CD"/>
                </a:solidFill>
                <a:latin typeface="Aptos" panose="020B0004020202020204" pitchFamily="34" charset="0"/>
                <a:ea typeface="Verdana" panose="020B0604030504040204" pitchFamily="34" charset="0"/>
              </a:rPr>
              <a:t>Formularium COPD</a:t>
            </a:r>
            <a:endParaRPr lang="nl-NL" sz="3600" b="1" dirty="0">
              <a:solidFill>
                <a:srgbClr val="8C95CD"/>
              </a:solidFill>
              <a:latin typeface="Aptos" panose="020B0004020202020204" pitchFamily="34" charset="0"/>
            </a:endParaRPr>
          </a:p>
        </p:txBody>
      </p:sp>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186191" y="580957"/>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Tijdelijke aanduiding voor inhoud 5">
            <a:extLst>
              <a:ext uri="{FF2B5EF4-FFF2-40B4-BE49-F238E27FC236}">
                <a16:creationId xmlns:a16="http://schemas.microsoft.com/office/drawing/2014/main" id="{BFEC64BF-8573-09BD-4611-BB3DD2AFCCE3}"/>
              </a:ext>
            </a:extLst>
          </p:cNvPr>
          <p:cNvPicPr>
            <a:picLocks noGrp="1" noChangeAspect="1"/>
          </p:cNvPicPr>
          <p:nvPr>
            <p:ph idx="1"/>
          </p:nvPr>
        </p:nvPicPr>
        <p:blipFill>
          <a:blip r:embed="rId3"/>
          <a:stretch>
            <a:fillRect/>
          </a:stretch>
        </p:blipFill>
        <p:spPr>
          <a:xfrm>
            <a:off x="2005727" y="1122218"/>
            <a:ext cx="7948313" cy="5594687"/>
          </a:xfrm>
        </p:spPr>
      </p:pic>
    </p:spTree>
    <p:extLst>
      <p:ext uri="{BB962C8B-B14F-4D97-AF65-F5344CB8AC3E}">
        <p14:creationId xmlns:p14="http://schemas.microsoft.com/office/powerpoint/2010/main" val="1806488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153F750-61E0-49A9-AC1F-E4921A60D06C}"/>
              </a:ext>
            </a:extLst>
          </p:cNvPr>
          <p:cNvSpPr>
            <a:spLocks noGrp="1"/>
          </p:cNvSpPr>
          <p:nvPr>
            <p:ph type="title"/>
          </p:nvPr>
        </p:nvSpPr>
        <p:spPr>
          <a:xfrm>
            <a:off x="838200" y="141095"/>
            <a:ext cx="10515600" cy="1325563"/>
          </a:xfrm>
        </p:spPr>
        <p:txBody>
          <a:bodyPr>
            <a:normAutofit/>
          </a:bodyPr>
          <a:lstStyle/>
          <a:p>
            <a:r>
              <a:rPr lang="nl-NL" sz="3600" b="1" dirty="0">
                <a:solidFill>
                  <a:srgbClr val="8C95CD"/>
                </a:solidFill>
                <a:latin typeface="Aptos" panose="020B0004020202020204" pitchFamily="34" charset="0"/>
                <a:ea typeface="Verdana" panose="020B0604030504040204" pitchFamily="34" charset="0"/>
              </a:rPr>
              <a:t>Doen jullie mee?</a:t>
            </a:r>
            <a:endParaRPr lang="nl-NL" sz="3600" b="1" dirty="0">
              <a:solidFill>
                <a:srgbClr val="8C95CD"/>
              </a:solidFill>
              <a:latin typeface="Aptos" panose="020B0004020202020204" pitchFamily="34" charset="0"/>
            </a:endParaRPr>
          </a:p>
        </p:txBody>
      </p:sp>
      <p:sp>
        <p:nvSpPr>
          <p:cNvPr id="31" name="Tijdelijke aanduiding voor inhoud 30">
            <a:extLst>
              <a:ext uri="{FF2B5EF4-FFF2-40B4-BE49-F238E27FC236}">
                <a16:creationId xmlns:a16="http://schemas.microsoft.com/office/drawing/2014/main" id="{0832174B-4426-9A26-B51C-7B913E11D991}"/>
              </a:ext>
            </a:extLst>
          </p:cNvPr>
          <p:cNvSpPr>
            <a:spLocks noGrp="1"/>
          </p:cNvSpPr>
          <p:nvPr>
            <p:ph idx="1"/>
          </p:nvPr>
        </p:nvSpPr>
        <p:spPr>
          <a:xfrm>
            <a:off x="477829" y="1466658"/>
            <a:ext cx="10610892" cy="4924716"/>
          </a:xfrm>
          <a:ln>
            <a:noFill/>
          </a:ln>
        </p:spPr>
        <p:txBody>
          <a:bodyPr vert="horz" lIns="91440" tIns="45720" rIns="91440" bIns="45720" rtlCol="0" anchor="t">
            <a:noAutofit/>
          </a:bodyPr>
          <a:lstStyle/>
          <a:p>
            <a:pPr marL="457200" lvl="1" indent="0">
              <a:lnSpc>
                <a:spcPct val="100000"/>
              </a:lnSpc>
              <a:buClr>
                <a:srgbClr val="21BBEF"/>
              </a:buClr>
              <a:buNone/>
            </a:pPr>
            <a:endParaRPr lang="nl-NL" sz="1800" dirty="0">
              <a:solidFill>
                <a:schemeClr val="bg2">
                  <a:lumMod val="25000"/>
                </a:schemeClr>
              </a:solidFill>
              <a:latin typeface="Aptos" panose="020B0004020202020204" pitchFamily="34" charset="0"/>
              <a:ea typeface="Verdana" panose="020B0604030504040204" pitchFamily="34" charset="0"/>
            </a:endParaRPr>
          </a:p>
          <a:p>
            <a:pPr marL="457200" lvl="1" indent="0">
              <a:lnSpc>
                <a:spcPct val="100000"/>
              </a:lnSpc>
              <a:buClr>
                <a:srgbClr val="21BBEF"/>
              </a:buClr>
              <a:buNone/>
            </a:pPr>
            <a:r>
              <a:rPr lang="nl-NL" sz="1800" dirty="0">
                <a:solidFill>
                  <a:schemeClr val="bg2">
                    <a:lumMod val="25000"/>
                  </a:schemeClr>
                </a:solidFill>
                <a:latin typeface="Aptos" panose="020B0004020202020204" pitchFamily="34" charset="0"/>
                <a:ea typeface="Verdana" panose="020B0604030504040204" pitchFamily="34" charset="0"/>
              </a:rPr>
              <a:t>Op </a:t>
            </a:r>
            <a:r>
              <a:rPr lang="nl-NL" sz="1800" dirty="0">
                <a:solidFill>
                  <a:schemeClr val="bg2">
                    <a:lumMod val="25000"/>
                  </a:schemeClr>
                </a:solidFill>
                <a:latin typeface="Aptos" panose="020B0004020202020204" pitchFamily="34" charset="0"/>
                <a:ea typeface="Verdana" panose="020B0604030504040204" pitchFamily="34" charset="0"/>
                <a:hlinkClick r:id="rId3"/>
              </a:rPr>
              <a:t>www.trijn.nu</a:t>
            </a:r>
            <a:r>
              <a:rPr lang="nl-NL" sz="1800" dirty="0">
                <a:solidFill>
                  <a:schemeClr val="bg2">
                    <a:lumMod val="25000"/>
                  </a:schemeClr>
                </a:solidFill>
                <a:latin typeface="Aptos" panose="020B0004020202020204" pitchFamily="34" charset="0"/>
                <a:ea typeface="Verdana" panose="020B0604030504040204" pitchFamily="34" charset="0"/>
              </a:rPr>
              <a:t>:</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Formulariumkaart</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Uitgangspunten</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Handleiding activatie EVS</a:t>
            </a:r>
          </a:p>
          <a:p>
            <a:pPr lvl="2">
              <a:lnSpc>
                <a:spcPct val="100000"/>
              </a:lnSpc>
              <a:buClr>
                <a:srgbClr val="21BBEF"/>
              </a:buClr>
            </a:pPr>
            <a:r>
              <a:rPr lang="nl-NL" sz="1400" dirty="0">
                <a:solidFill>
                  <a:schemeClr val="bg2">
                    <a:lumMod val="25000"/>
                  </a:schemeClr>
                </a:solidFill>
                <a:latin typeface="Aptos" panose="020B0004020202020204" pitchFamily="34" charset="0"/>
                <a:ea typeface="Verdana" panose="020B0604030504040204" pitchFamily="34" charset="0"/>
              </a:rPr>
              <a:t>voor </a:t>
            </a:r>
            <a:r>
              <a:rPr lang="nl-NL" sz="1400" dirty="0" err="1">
                <a:solidFill>
                  <a:schemeClr val="bg2">
                    <a:lumMod val="25000"/>
                  </a:schemeClr>
                </a:solidFill>
                <a:latin typeface="Aptos" panose="020B0004020202020204" pitchFamily="34" charset="0"/>
                <a:ea typeface="Verdana" panose="020B0604030504040204" pitchFamily="34" charset="0"/>
              </a:rPr>
              <a:t>Medicom</a:t>
            </a:r>
            <a:r>
              <a:rPr lang="nl-NL" sz="1400" dirty="0">
                <a:solidFill>
                  <a:schemeClr val="bg2">
                    <a:lumMod val="25000"/>
                  </a:schemeClr>
                </a:solidFill>
                <a:latin typeface="Aptos" panose="020B0004020202020204" pitchFamily="34" charset="0"/>
                <a:ea typeface="Verdana" panose="020B0604030504040204" pitchFamily="34" charset="0"/>
              </a:rPr>
              <a:t> in te stellen door clusterbeheerder</a:t>
            </a:r>
          </a:p>
          <a:p>
            <a:pPr lvl="2">
              <a:lnSpc>
                <a:spcPct val="100000"/>
              </a:lnSpc>
              <a:buClr>
                <a:srgbClr val="21BBEF"/>
              </a:buClr>
            </a:pPr>
            <a:endParaRPr lang="nl-NL" sz="1400" dirty="0">
              <a:solidFill>
                <a:schemeClr val="bg2">
                  <a:lumMod val="25000"/>
                </a:schemeClr>
              </a:solidFill>
              <a:latin typeface="Aptos" panose="020B0004020202020204" pitchFamily="34" charset="0"/>
              <a:ea typeface="Verdana" panose="020B0604030504040204" pitchFamily="34" charset="0"/>
            </a:endParaRP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Beschikken huisartsen en apotheken over placebomateriaal passend bij het formularium?</a:t>
            </a:r>
          </a:p>
        </p:txBody>
      </p:sp>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186191" y="580957"/>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56354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42E1348D-9807-9E4F-50D5-5D736D4EE5AF}"/>
              </a:ext>
            </a:extLst>
          </p:cNvPr>
          <p:cNvSpPr/>
          <p:nvPr/>
        </p:nvSpPr>
        <p:spPr>
          <a:xfrm>
            <a:off x="0" y="1755859"/>
            <a:ext cx="12192000" cy="5102141"/>
          </a:xfrm>
          <a:prstGeom prst="rect">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1">
            <a:extLst>
              <a:ext uri="{FF2B5EF4-FFF2-40B4-BE49-F238E27FC236}">
                <a16:creationId xmlns:a16="http://schemas.microsoft.com/office/drawing/2014/main" id="{FF99BCB9-2157-D44F-8B65-2B8850545E76}"/>
              </a:ext>
            </a:extLst>
          </p:cNvPr>
          <p:cNvSpPr txBox="1">
            <a:spLocks/>
          </p:cNvSpPr>
          <p:nvPr/>
        </p:nvSpPr>
        <p:spPr>
          <a:xfrm>
            <a:off x="0" y="3096764"/>
            <a:ext cx="12070080" cy="8360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nl-NL" sz="4800" b="1" dirty="0">
              <a:solidFill>
                <a:schemeClr val="bg1"/>
              </a:solidFill>
              <a:latin typeface="Aptos" panose="020B0004020202020204" pitchFamily="34" charset="0"/>
              <a:cs typeface="Helvetica"/>
            </a:endParaRPr>
          </a:p>
          <a:p>
            <a:pPr algn="ctr"/>
            <a:r>
              <a:rPr lang="nl-NL" sz="4800" b="1" dirty="0">
                <a:solidFill>
                  <a:schemeClr val="bg1"/>
                </a:solidFill>
                <a:latin typeface="Aptos" panose="020B0004020202020204" pitchFamily="34" charset="0"/>
                <a:cs typeface="Helvetica"/>
              </a:rPr>
              <a:t>Instructie - casussen</a:t>
            </a:r>
            <a:endParaRPr lang="nl-NL" sz="4800" dirty="0">
              <a:solidFill>
                <a:schemeClr val="bg1"/>
              </a:solidFill>
              <a:latin typeface="Aptos" panose="020B0004020202020204" pitchFamily="34" charset="0"/>
              <a:cs typeface="Calibri"/>
            </a:endParaRPr>
          </a:p>
        </p:txBody>
      </p:sp>
      <p:sp>
        <p:nvSpPr>
          <p:cNvPr id="9" name="Gelijkbenige driehoek 8">
            <a:extLst>
              <a:ext uri="{FF2B5EF4-FFF2-40B4-BE49-F238E27FC236}">
                <a16:creationId xmlns:a16="http://schemas.microsoft.com/office/drawing/2014/main" id="{6B88C916-5D12-0128-7457-B5050394A01D}"/>
              </a:ext>
            </a:extLst>
          </p:cNvPr>
          <p:cNvSpPr/>
          <p:nvPr/>
        </p:nvSpPr>
        <p:spPr>
          <a:xfrm rot="14777940">
            <a:off x="10721965" y="-777811"/>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751588B3-D62C-8B81-B2B2-BE923672B749}"/>
              </a:ext>
            </a:extLst>
          </p:cNvPr>
          <p:cNvSpPr/>
          <p:nvPr/>
        </p:nvSpPr>
        <p:spPr>
          <a:xfrm rot="14807212">
            <a:off x="8696425" y="-187694"/>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Gelijkbenige driehoek 10">
            <a:extLst>
              <a:ext uri="{FF2B5EF4-FFF2-40B4-BE49-F238E27FC236}">
                <a16:creationId xmlns:a16="http://schemas.microsoft.com/office/drawing/2014/main" id="{9C14CDEF-1E9F-6F4B-86C2-724A93E52E7D}"/>
              </a:ext>
            </a:extLst>
          </p:cNvPr>
          <p:cNvSpPr/>
          <p:nvPr/>
        </p:nvSpPr>
        <p:spPr>
          <a:xfrm rot="16486328">
            <a:off x="9416035" y="655165"/>
            <a:ext cx="327259" cy="914400"/>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elijkbenige driehoek 11">
            <a:extLst>
              <a:ext uri="{FF2B5EF4-FFF2-40B4-BE49-F238E27FC236}">
                <a16:creationId xmlns:a16="http://schemas.microsoft.com/office/drawing/2014/main" id="{C4786ACD-FA38-1FC2-FBC5-9DEFF67E5930}"/>
              </a:ext>
            </a:extLst>
          </p:cNvPr>
          <p:cNvSpPr/>
          <p:nvPr/>
        </p:nvSpPr>
        <p:spPr>
          <a:xfrm rot="13455814">
            <a:off x="10811351" y="1279217"/>
            <a:ext cx="476450" cy="9532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23229711-1DB2-AC10-2328-A664DBEEC9F0}"/>
              </a:ext>
            </a:extLst>
          </p:cNvPr>
          <p:cNvSpPr/>
          <p:nvPr/>
        </p:nvSpPr>
        <p:spPr>
          <a:xfrm rot="15162444">
            <a:off x="11766763" y="1890382"/>
            <a:ext cx="327259" cy="582330"/>
          </a:xfrm>
          <a:prstGeom prst="triangle">
            <a:avLst/>
          </a:prstGeom>
          <a:solidFill>
            <a:srgbClr val="0E9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56282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jdelijke aanduiding voor inhoud 30">
            <a:extLst>
              <a:ext uri="{FF2B5EF4-FFF2-40B4-BE49-F238E27FC236}">
                <a16:creationId xmlns:a16="http://schemas.microsoft.com/office/drawing/2014/main" id="{0832174B-4426-9A26-B51C-7B913E11D991}"/>
              </a:ext>
            </a:extLst>
          </p:cNvPr>
          <p:cNvSpPr>
            <a:spLocks noGrp="1"/>
          </p:cNvSpPr>
          <p:nvPr>
            <p:ph idx="1"/>
          </p:nvPr>
        </p:nvSpPr>
        <p:spPr>
          <a:xfrm>
            <a:off x="6096000" y="2807993"/>
            <a:ext cx="5713142" cy="4924716"/>
          </a:xfrm>
          <a:ln>
            <a:noFill/>
          </a:ln>
        </p:spPr>
        <p:txBody>
          <a:bodyPr vert="horz" lIns="91440" tIns="45720" rIns="91440" bIns="45720" rtlCol="0" anchor="t">
            <a:noAutofit/>
          </a:bodyPr>
          <a:lstStyle/>
          <a:p>
            <a:pPr marL="457200" lvl="1" indent="0">
              <a:lnSpc>
                <a:spcPct val="100000"/>
              </a:lnSpc>
              <a:buClr>
                <a:srgbClr val="21BBEF"/>
              </a:buClr>
              <a:buNone/>
            </a:pPr>
            <a:r>
              <a:rPr lang="nl-NL" sz="1800" dirty="0">
                <a:solidFill>
                  <a:schemeClr val="tx1"/>
                </a:solidFill>
                <a:latin typeface="Aptos" panose="020B0004020202020204" pitchFamily="34" charset="0"/>
              </a:rPr>
              <a:t>Marije, met de diagnose astma, komt op het spreekuur. De astma is volgens Marije goed onder controle. Volgens de apotheker heeft mevrouw in het afgelopen jaar 5 </a:t>
            </a:r>
            <a:r>
              <a:rPr lang="nl-NL" sz="1800" dirty="0" err="1">
                <a:solidFill>
                  <a:schemeClr val="tx1"/>
                </a:solidFill>
                <a:latin typeface="Aptos" panose="020B0004020202020204" pitchFamily="34" charset="0"/>
              </a:rPr>
              <a:t>aerosolen</a:t>
            </a:r>
            <a:r>
              <a:rPr lang="nl-NL" sz="1800" dirty="0">
                <a:solidFill>
                  <a:schemeClr val="tx1"/>
                </a:solidFill>
                <a:latin typeface="Aptos" panose="020B0004020202020204" pitchFamily="34" charset="0"/>
              </a:rPr>
              <a:t> salbutamol gehaald.</a:t>
            </a:r>
          </a:p>
          <a:p>
            <a:pPr marL="457200" lvl="1" indent="0">
              <a:lnSpc>
                <a:spcPct val="100000"/>
              </a:lnSpc>
              <a:buClr>
                <a:srgbClr val="21BBEF"/>
              </a:buClr>
              <a:buNone/>
            </a:pPr>
            <a:r>
              <a:rPr lang="nl-NL" sz="1800" b="1" dirty="0">
                <a:latin typeface="Aptos" panose="020B0004020202020204" pitchFamily="34" charset="0"/>
              </a:rPr>
              <a:t>Wat doe je?</a:t>
            </a:r>
          </a:p>
          <a:p>
            <a:pPr marL="457200" lvl="1" indent="0">
              <a:lnSpc>
                <a:spcPct val="100000"/>
              </a:lnSpc>
              <a:buClr>
                <a:srgbClr val="21BBEF"/>
              </a:buClr>
              <a:buNone/>
            </a:pPr>
            <a:endParaRPr lang="nl-NL" sz="1800" dirty="0">
              <a:latin typeface="Aptos" panose="020B0004020202020204" pitchFamily="34" charset="0"/>
            </a:endParaRPr>
          </a:p>
          <a:p>
            <a:pPr lvl="1">
              <a:lnSpc>
                <a:spcPct val="100000"/>
              </a:lnSpc>
              <a:buClr>
                <a:srgbClr val="21BBEF"/>
              </a:buClr>
            </a:pPr>
            <a:r>
              <a:rPr lang="nl-NL" sz="1800" dirty="0">
                <a:latin typeface="Aptos" panose="020B0004020202020204" pitchFamily="34" charset="0"/>
              </a:rPr>
              <a:t>Wat als ze bijwerkingen van de SABA ervaart?</a:t>
            </a:r>
          </a:p>
          <a:p>
            <a:pPr lvl="1">
              <a:lnSpc>
                <a:spcPct val="100000"/>
              </a:lnSpc>
              <a:buClr>
                <a:srgbClr val="21BBEF"/>
              </a:buClr>
            </a:pPr>
            <a:r>
              <a:rPr lang="nl-NL" sz="1800" dirty="0">
                <a:latin typeface="Aptos" panose="020B0004020202020204" pitchFamily="34" charset="0"/>
              </a:rPr>
              <a:t>Wat als je een matige therapietrouw verwacht?</a:t>
            </a:r>
          </a:p>
          <a:p>
            <a:pPr lvl="1">
              <a:lnSpc>
                <a:spcPct val="100000"/>
              </a:lnSpc>
              <a:buClr>
                <a:srgbClr val="21BBEF"/>
              </a:buClr>
            </a:pPr>
            <a:r>
              <a:rPr lang="nl-NL" sz="1800" dirty="0">
                <a:latin typeface="Aptos" panose="020B0004020202020204" pitchFamily="34" charset="0"/>
              </a:rPr>
              <a:t>Wat als je milieuaspecten een rol laat spelen?</a:t>
            </a:r>
          </a:p>
          <a:p>
            <a:pPr lvl="1">
              <a:lnSpc>
                <a:spcPct val="100000"/>
              </a:lnSpc>
              <a:buClr>
                <a:srgbClr val="21BBEF"/>
              </a:buClr>
            </a:pPr>
            <a:r>
              <a:rPr lang="nl-NL" sz="1800" dirty="0">
                <a:latin typeface="Aptos" panose="020B0004020202020204" pitchFamily="34" charset="0"/>
              </a:rPr>
              <a:t>Stel dat ze bij VGZ is verzekerd?</a:t>
            </a:r>
          </a:p>
          <a:p>
            <a:pPr marL="457200" lvl="1" indent="0">
              <a:lnSpc>
                <a:spcPct val="100000"/>
              </a:lnSpc>
              <a:buClr>
                <a:srgbClr val="21BBEF"/>
              </a:buClr>
              <a:buNone/>
            </a:pPr>
            <a:endParaRPr lang="nl-NL" sz="1800" i="1" dirty="0">
              <a:solidFill>
                <a:schemeClr val="tx1"/>
              </a:solidFill>
              <a:latin typeface="Aptos" panose="020B0004020202020204" pitchFamily="34" charset="0"/>
            </a:endParaRPr>
          </a:p>
          <a:p>
            <a:pPr lvl="1">
              <a:lnSpc>
                <a:spcPct val="100000"/>
              </a:lnSpc>
              <a:buClr>
                <a:srgbClr val="21BBEF"/>
              </a:buClr>
            </a:pPr>
            <a:endParaRPr lang="nl-NL" sz="1800" dirty="0">
              <a:solidFill>
                <a:schemeClr val="bg2">
                  <a:lumMod val="25000"/>
                </a:schemeClr>
              </a:solidFill>
              <a:latin typeface="Aptos" panose="020B0004020202020204" pitchFamily="34" charset="0"/>
              <a:ea typeface="Verdana" panose="020B0604030504040204" pitchFamily="34" charset="0"/>
            </a:endParaRPr>
          </a:p>
        </p:txBody>
      </p:sp>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600249" y="918344"/>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3">
            <a:extLst>
              <a:ext uri="{FF2B5EF4-FFF2-40B4-BE49-F238E27FC236}">
                <a16:creationId xmlns:a16="http://schemas.microsoft.com/office/drawing/2014/main" id="{43622E91-5D95-AF35-02BE-D9214D2C8962}"/>
              </a:ext>
            </a:extLst>
          </p:cNvPr>
          <p:cNvSpPr txBox="1">
            <a:spLocks/>
          </p:cNvSpPr>
          <p:nvPr/>
        </p:nvSpPr>
        <p:spPr>
          <a:xfrm>
            <a:off x="6553652" y="1482430"/>
            <a:ext cx="47048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8C95CD"/>
                </a:solidFill>
                <a:latin typeface="Aptos" panose="020B0004020202020204" pitchFamily="34" charset="0"/>
              </a:rPr>
              <a:t>Casus: Marije (</a:t>
            </a:r>
            <a:r>
              <a:rPr lang="en-US" sz="3600" b="1" dirty="0" err="1">
                <a:solidFill>
                  <a:srgbClr val="8C95CD"/>
                </a:solidFill>
                <a:latin typeface="Aptos" panose="020B0004020202020204" pitchFamily="34" charset="0"/>
              </a:rPr>
              <a:t>astma</a:t>
            </a:r>
            <a:r>
              <a:rPr lang="en-US" sz="3600" b="1" dirty="0">
                <a:solidFill>
                  <a:srgbClr val="8C95CD"/>
                </a:solidFill>
                <a:latin typeface="Aptos" panose="020B0004020202020204" pitchFamily="34" charset="0"/>
              </a:rPr>
              <a:t>)</a:t>
            </a:r>
            <a:endParaRPr lang="nl-NL" sz="3600" b="1" dirty="0">
              <a:solidFill>
                <a:srgbClr val="8C95CD"/>
              </a:solidFill>
              <a:latin typeface="Aptos" panose="020B0004020202020204" pitchFamily="34" charset="0"/>
            </a:endParaRPr>
          </a:p>
        </p:txBody>
      </p:sp>
      <p:pic>
        <p:nvPicPr>
          <p:cNvPr id="5" name="Picture 3">
            <a:extLst>
              <a:ext uri="{FF2B5EF4-FFF2-40B4-BE49-F238E27FC236}">
                <a16:creationId xmlns:a16="http://schemas.microsoft.com/office/drawing/2014/main" id="{56DC30D5-A330-E24D-4651-72368B7B68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317" r="10919" b="3972"/>
          <a:stretch/>
        </p:blipFill>
        <p:spPr bwMode="auto">
          <a:xfrm>
            <a:off x="-506616" y="4123"/>
            <a:ext cx="666685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1211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jdelijke aanduiding voor inhoud 30">
            <a:extLst>
              <a:ext uri="{FF2B5EF4-FFF2-40B4-BE49-F238E27FC236}">
                <a16:creationId xmlns:a16="http://schemas.microsoft.com/office/drawing/2014/main" id="{0832174B-4426-9A26-B51C-7B913E11D991}"/>
              </a:ext>
            </a:extLst>
          </p:cNvPr>
          <p:cNvSpPr>
            <a:spLocks noGrp="1"/>
          </p:cNvSpPr>
          <p:nvPr>
            <p:ph idx="1"/>
          </p:nvPr>
        </p:nvSpPr>
        <p:spPr>
          <a:xfrm>
            <a:off x="358699" y="1603322"/>
            <a:ext cx="5529146" cy="4924716"/>
          </a:xfrm>
          <a:ln>
            <a:noFill/>
          </a:ln>
        </p:spPr>
        <p:txBody>
          <a:bodyPr vert="horz" lIns="91440" tIns="45720" rIns="91440" bIns="45720" rtlCol="0" anchor="t">
            <a:noAutofit/>
          </a:bodyPr>
          <a:lstStyle/>
          <a:p>
            <a:pPr lvl="1">
              <a:lnSpc>
                <a:spcPct val="100000"/>
              </a:lnSpc>
              <a:buClr>
                <a:srgbClr val="21BBEF"/>
              </a:buClr>
            </a:pPr>
            <a:r>
              <a:rPr lang="nl-NL" sz="1800" dirty="0">
                <a:latin typeface="Aptos" panose="020B0004020202020204" pitchFamily="34" charset="0"/>
              </a:rPr>
              <a:t>Check op de inhalatietechniek</a:t>
            </a:r>
          </a:p>
          <a:p>
            <a:pPr lvl="1">
              <a:lnSpc>
                <a:spcPct val="100000"/>
              </a:lnSpc>
              <a:buClr>
                <a:srgbClr val="21BBEF"/>
              </a:buClr>
            </a:pPr>
            <a:r>
              <a:rPr lang="nl-NL" sz="1800" dirty="0">
                <a:latin typeface="Aptos" panose="020B0004020202020204" pitchFamily="34" charset="0"/>
              </a:rPr>
              <a:t>De astma is slecht ingesteld, ophogen van medicatie is aangewezen. Stapsgewijs, of een </a:t>
            </a:r>
            <a:r>
              <a:rPr lang="nl-NL" sz="1800" dirty="0" err="1">
                <a:latin typeface="Aptos" panose="020B0004020202020204" pitchFamily="34" charset="0"/>
              </a:rPr>
              <a:t>formoterol</a:t>
            </a:r>
            <a:r>
              <a:rPr lang="nl-NL" sz="1800" dirty="0">
                <a:latin typeface="Aptos" panose="020B0004020202020204" pitchFamily="34" charset="0"/>
              </a:rPr>
              <a:t>/ICS aanpak.</a:t>
            </a:r>
          </a:p>
          <a:p>
            <a:pPr lvl="1">
              <a:lnSpc>
                <a:spcPct val="100000"/>
              </a:lnSpc>
              <a:buClr>
                <a:srgbClr val="21BBEF"/>
              </a:buClr>
            </a:pPr>
            <a:r>
              <a:rPr lang="nl-NL" sz="1800" dirty="0">
                <a:latin typeface="Aptos" panose="020B0004020202020204" pitchFamily="34" charset="0"/>
              </a:rPr>
              <a:t>Bijwerkingen van de SABA pleiten voor een stapsgewijze aanpak en overstap naar onderhoud met ICS.</a:t>
            </a:r>
          </a:p>
          <a:p>
            <a:pPr lvl="1">
              <a:lnSpc>
                <a:spcPct val="100000"/>
              </a:lnSpc>
              <a:buClr>
                <a:srgbClr val="21BBEF"/>
              </a:buClr>
            </a:pPr>
            <a:r>
              <a:rPr lang="nl-NL" sz="1800" dirty="0">
                <a:latin typeface="Aptos" panose="020B0004020202020204" pitchFamily="34" charset="0"/>
              </a:rPr>
              <a:t>Matige therapietrouw pleit voor </a:t>
            </a:r>
            <a:r>
              <a:rPr lang="nl-NL" sz="1800" dirty="0" err="1">
                <a:latin typeface="Aptos" panose="020B0004020202020204" pitchFamily="34" charset="0"/>
              </a:rPr>
              <a:t>formoterol</a:t>
            </a:r>
            <a:r>
              <a:rPr lang="nl-NL" sz="1800" dirty="0">
                <a:latin typeface="Aptos" panose="020B0004020202020204" pitchFamily="34" charset="0"/>
              </a:rPr>
              <a:t>/ICS.</a:t>
            </a:r>
          </a:p>
          <a:p>
            <a:pPr lvl="1">
              <a:lnSpc>
                <a:spcPct val="100000"/>
              </a:lnSpc>
              <a:buClr>
                <a:srgbClr val="21BBEF"/>
              </a:buClr>
            </a:pPr>
            <a:r>
              <a:rPr lang="nl-NL" sz="1800" dirty="0" err="1">
                <a:latin typeface="Aptos" panose="020B0004020202020204" pitchFamily="34" charset="0"/>
              </a:rPr>
              <a:t>Milieu-aspecten</a:t>
            </a:r>
            <a:r>
              <a:rPr lang="nl-NL" sz="1800" dirty="0">
                <a:latin typeface="Aptos" panose="020B0004020202020204" pitchFamily="34" charset="0"/>
              </a:rPr>
              <a:t> pleiten voor het gebruik van een poederinhalator. </a:t>
            </a:r>
          </a:p>
          <a:p>
            <a:pPr lvl="2">
              <a:lnSpc>
                <a:spcPct val="100000"/>
              </a:lnSpc>
              <a:buClr>
                <a:srgbClr val="21BBEF"/>
              </a:buClr>
            </a:pPr>
            <a:r>
              <a:rPr lang="nl-NL" sz="1400" dirty="0">
                <a:latin typeface="Aptos" panose="020B0004020202020204" pitchFamily="34" charset="0"/>
              </a:rPr>
              <a:t>Bij vasthouden van de aerosol: kies voor </a:t>
            </a:r>
            <a:r>
              <a:rPr lang="nl-NL" sz="1400" dirty="0" err="1">
                <a:latin typeface="Aptos" panose="020B0004020202020204" pitchFamily="34" charset="0"/>
              </a:rPr>
              <a:t>ciclenide</a:t>
            </a:r>
            <a:endParaRPr lang="nl-NL" sz="1400" dirty="0">
              <a:latin typeface="Aptos" panose="020B0004020202020204" pitchFamily="34" charset="0"/>
            </a:endParaRPr>
          </a:p>
          <a:p>
            <a:pPr lvl="1">
              <a:lnSpc>
                <a:spcPct val="100000"/>
              </a:lnSpc>
              <a:buClr>
                <a:srgbClr val="21BBEF"/>
              </a:buClr>
            </a:pPr>
            <a:r>
              <a:rPr lang="nl-NL" sz="1800" dirty="0">
                <a:latin typeface="Aptos" panose="020B0004020202020204" pitchFamily="34" charset="0"/>
              </a:rPr>
              <a:t>VGZ: ICS/LABA levert een probleem bij de </a:t>
            </a:r>
            <a:r>
              <a:rPr lang="nl-NL" sz="1800" dirty="0" err="1">
                <a:latin typeface="Aptos" panose="020B0004020202020204" pitchFamily="34" charset="0"/>
              </a:rPr>
              <a:t>Turbuhaler</a:t>
            </a:r>
            <a:r>
              <a:rPr lang="nl-NL" sz="1800" dirty="0">
                <a:latin typeface="Aptos" panose="020B0004020202020204" pitchFamily="34" charset="0"/>
              </a:rPr>
              <a:t>. Overweeg een andere lijn, of ‘medische noodzaak’ bij het voorschrijven van </a:t>
            </a:r>
            <a:r>
              <a:rPr lang="nl-NL" sz="1800" dirty="0" err="1">
                <a:latin typeface="Aptos" panose="020B0004020202020204" pitchFamily="34" charset="0"/>
              </a:rPr>
              <a:t>Symbicort</a:t>
            </a:r>
            <a:endParaRPr lang="nl-NL" sz="1800" dirty="0">
              <a:latin typeface="Aptos" panose="020B0004020202020204" pitchFamily="34" charset="0"/>
            </a:endParaRPr>
          </a:p>
          <a:p>
            <a:pPr lvl="1">
              <a:lnSpc>
                <a:spcPct val="100000"/>
              </a:lnSpc>
              <a:buClr>
                <a:srgbClr val="21BBEF"/>
              </a:buClr>
            </a:pPr>
            <a:endParaRPr lang="nl-NL" sz="1800" dirty="0">
              <a:latin typeface="Aptos" panose="020B0004020202020204" pitchFamily="34" charset="0"/>
            </a:endParaRPr>
          </a:p>
          <a:p>
            <a:pPr marL="457200" lvl="1" indent="0">
              <a:lnSpc>
                <a:spcPct val="100000"/>
              </a:lnSpc>
              <a:buClr>
                <a:srgbClr val="21BBEF"/>
              </a:buClr>
              <a:buNone/>
            </a:pPr>
            <a:endParaRPr lang="nl-NL" sz="1800" i="1" dirty="0">
              <a:solidFill>
                <a:schemeClr val="tx1"/>
              </a:solidFill>
              <a:latin typeface="Aptos" panose="020B0004020202020204" pitchFamily="34" charset="0"/>
            </a:endParaRPr>
          </a:p>
          <a:p>
            <a:pPr lvl="1">
              <a:lnSpc>
                <a:spcPct val="100000"/>
              </a:lnSpc>
              <a:buClr>
                <a:srgbClr val="21BBEF"/>
              </a:buClr>
            </a:pPr>
            <a:endParaRPr lang="nl-NL" sz="1800" dirty="0">
              <a:solidFill>
                <a:schemeClr val="bg2">
                  <a:lumMod val="25000"/>
                </a:schemeClr>
              </a:solidFill>
              <a:latin typeface="Aptos" panose="020B0004020202020204" pitchFamily="34" charset="0"/>
              <a:ea typeface="Verdana" panose="020B0604030504040204" pitchFamily="34" charset="0"/>
            </a:endParaRPr>
          </a:p>
        </p:txBody>
      </p:sp>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600249" y="918344"/>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3">
            <a:extLst>
              <a:ext uri="{FF2B5EF4-FFF2-40B4-BE49-F238E27FC236}">
                <a16:creationId xmlns:a16="http://schemas.microsoft.com/office/drawing/2014/main" id="{43622E91-5D95-AF35-02BE-D9214D2C8962}"/>
              </a:ext>
            </a:extLst>
          </p:cNvPr>
          <p:cNvSpPr txBox="1">
            <a:spLocks/>
          </p:cNvSpPr>
          <p:nvPr/>
        </p:nvSpPr>
        <p:spPr>
          <a:xfrm>
            <a:off x="838200" y="4635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8C95CD"/>
                </a:solidFill>
                <a:latin typeface="Aptos" panose="020B0004020202020204" pitchFamily="34" charset="0"/>
              </a:rPr>
              <a:t>Wat doe je?</a:t>
            </a:r>
            <a:endParaRPr lang="nl-NL" sz="3600" b="1" dirty="0">
              <a:solidFill>
                <a:srgbClr val="8C95CD"/>
              </a:solidFill>
              <a:latin typeface="Aptos" panose="020B0004020202020204" pitchFamily="34" charset="0"/>
            </a:endParaRPr>
          </a:p>
        </p:txBody>
      </p:sp>
      <p:pic>
        <p:nvPicPr>
          <p:cNvPr id="4" name="Picture 3">
            <a:extLst>
              <a:ext uri="{FF2B5EF4-FFF2-40B4-BE49-F238E27FC236}">
                <a16:creationId xmlns:a16="http://schemas.microsoft.com/office/drawing/2014/main" id="{827E8B7F-D718-898D-1285-ED47C7A49E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317" r="10919" b="3972"/>
          <a:stretch/>
        </p:blipFill>
        <p:spPr bwMode="auto">
          <a:xfrm>
            <a:off x="5978465" y="0"/>
            <a:ext cx="666685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1724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jdelijke aanduiding voor inhoud 30">
            <a:extLst>
              <a:ext uri="{FF2B5EF4-FFF2-40B4-BE49-F238E27FC236}">
                <a16:creationId xmlns:a16="http://schemas.microsoft.com/office/drawing/2014/main" id="{0832174B-4426-9A26-B51C-7B913E11D991}"/>
              </a:ext>
            </a:extLst>
          </p:cNvPr>
          <p:cNvSpPr>
            <a:spLocks noGrp="1"/>
          </p:cNvSpPr>
          <p:nvPr>
            <p:ph idx="1"/>
          </p:nvPr>
        </p:nvSpPr>
        <p:spPr>
          <a:xfrm>
            <a:off x="6096000" y="2183525"/>
            <a:ext cx="5713142" cy="4924716"/>
          </a:xfrm>
          <a:ln>
            <a:noFill/>
          </a:ln>
        </p:spPr>
        <p:txBody>
          <a:bodyPr vert="horz" lIns="91440" tIns="45720" rIns="91440" bIns="45720" rtlCol="0" anchor="t">
            <a:noAutofit/>
          </a:bodyPr>
          <a:lstStyle/>
          <a:p>
            <a:pPr marL="457200" lvl="1" indent="0">
              <a:lnSpc>
                <a:spcPct val="100000"/>
              </a:lnSpc>
              <a:buClr>
                <a:srgbClr val="21BBEF"/>
              </a:buClr>
              <a:buNone/>
            </a:pPr>
            <a:r>
              <a:rPr lang="nl-NL" sz="1800" dirty="0">
                <a:solidFill>
                  <a:schemeClr val="tx1"/>
                </a:solidFill>
                <a:latin typeface="Aptos" panose="020B0004020202020204" pitchFamily="34" charset="0"/>
              </a:rPr>
              <a:t>Mevrouw de Vries, met gediagnostiseerd COPD, komt op het spreekuur. Huishoudelijk werk gaat moeizaam en het dagelijkse loopje naar de bakker wordt ook steeds lastiger. In de afgelopen jaren heeft mevrouw geen longaanvallen gehad en er is geen diagnose astma in de historie. Op dit moment gebruikt mevrouw de Vries </a:t>
            </a:r>
            <a:r>
              <a:rPr lang="nl-NL" sz="1800" dirty="0" err="1">
                <a:solidFill>
                  <a:schemeClr val="tx1"/>
                </a:solidFill>
                <a:latin typeface="Aptos" panose="020B0004020202020204" pitchFamily="34" charset="0"/>
              </a:rPr>
              <a:t>Ipratropium</a:t>
            </a:r>
            <a:r>
              <a:rPr lang="nl-NL" sz="1800" dirty="0">
                <a:solidFill>
                  <a:schemeClr val="tx1"/>
                </a:solidFill>
                <a:latin typeface="Aptos" panose="020B0004020202020204" pitchFamily="34" charset="0"/>
              </a:rPr>
              <a:t> aerosol zo nodig en als onderhoudstherapie </a:t>
            </a:r>
            <a:r>
              <a:rPr lang="nl-NL" sz="1800" dirty="0" err="1">
                <a:solidFill>
                  <a:schemeClr val="tx1"/>
                </a:solidFill>
                <a:latin typeface="Aptos" panose="020B0004020202020204" pitchFamily="34" charset="0"/>
              </a:rPr>
              <a:t>Seretide</a:t>
            </a:r>
            <a:r>
              <a:rPr lang="nl-NL" sz="1800" dirty="0">
                <a:solidFill>
                  <a:schemeClr val="tx1"/>
                </a:solidFill>
                <a:latin typeface="Aptos" panose="020B0004020202020204" pitchFamily="34" charset="0"/>
              </a:rPr>
              <a:t> </a:t>
            </a:r>
            <a:r>
              <a:rPr lang="nl-NL" sz="1800" dirty="0" err="1">
                <a:solidFill>
                  <a:schemeClr val="tx1"/>
                </a:solidFill>
                <a:latin typeface="Aptos" panose="020B0004020202020204" pitchFamily="34" charset="0"/>
              </a:rPr>
              <a:t>Diskus</a:t>
            </a:r>
            <a:r>
              <a:rPr lang="nl-NL" sz="1800" dirty="0">
                <a:solidFill>
                  <a:schemeClr val="tx1"/>
                </a:solidFill>
                <a:latin typeface="Aptos" panose="020B0004020202020204" pitchFamily="34" charset="0"/>
              </a:rPr>
              <a:t> 50/500 2d1. </a:t>
            </a:r>
            <a:r>
              <a:rPr lang="nl-NL" sz="1800" b="1" dirty="0">
                <a:solidFill>
                  <a:schemeClr val="tx1"/>
                </a:solidFill>
                <a:latin typeface="Aptos" panose="020B0004020202020204" pitchFamily="34" charset="0"/>
              </a:rPr>
              <a:t>Wat doe je?</a:t>
            </a:r>
          </a:p>
          <a:p>
            <a:pPr marL="457200" lvl="1" indent="0">
              <a:lnSpc>
                <a:spcPct val="100000"/>
              </a:lnSpc>
              <a:buClr>
                <a:srgbClr val="21BBEF"/>
              </a:buClr>
              <a:buNone/>
            </a:pPr>
            <a:endParaRPr lang="nl-NL" sz="1800" dirty="0">
              <a:latin typeface="Aptos" panose="020B0004020202020204" pitchFamily="34" charset="0"/>
            </a:endParaRPr>
          </a:p>
          <a:p>
            <a:pPr lvl="1">
              <a:lnSpc>
                <a:spcPct val="100000"/>
              </a:lnSpc>
              <a:buClr>
                <a:srgbClr val="21BBEF"/>
              </a:buClr>
            </a:pPr>
            <a:r>
              <a:rPr lang="nl-NL" sz="1800" dirty="0">
                <a:latin typeface="Aptos" panose="020B0004020202020204" pitchFamily="34" charset="0"/>
              </a:rPr>
              <a:t>Wat als je milieuaspecten een rol laat spelen?</a:t>
            </a:r>
          </a:p>
          <a:p>
            <a:pPr lvl="1">
              <a:lnSpc>
                <a:spcPct val="100000"/>
              </a:lnSpc>
              <a:buClr>
                <a:srgbClr val="21BBEF"/>
              </a:buClr>
            </a:pPr>
            <a:r>
              <a:rPr lang="nl-NL" sz="1800" dirty="0">
                <a:latin typeface="Aptos" panose="020B0004020202020204" pitchFamily="34" charset="0"/>
              </a:rPr>
              <a:t>Wat als ze wel longaanvallen zou hebben?</a:t>
            </a:r>
          </a:p>
          <a:p>
            <a:pPr lvl="1">
              <a:lnSpc>
                <a:spcPct val="100000"/>
              </a:lnSpc>
              <a:buClr>
                <a:srgbClr val="21BBEF"/>
              </a:buClr>
            </a:pPr>
            <a:r>
              <a:rPr lang="nl-NL" sz="1800" dirty="0">
                <a:latin typeface="Aptos" panose="020B0004020202020204" pitchFamily="34" charset="0"/>
              </a:rPr>
              <a:t>Wat als er interacties zijn bij het voorschrijven van een LABA?</a:t>
            </a:r>
          </a:p>
          <a:p>
            <a:pPr lvl="1">
              <a:lnSpc>
                <a:spcPct val="100000"/>
              </a:lnSpc>
              <a:buClr>
                <a:srgbClr val="21BBEF"/>
              </a:buClr>
            </a:pPr>
            <a:r>
              <a:rPr lang="nl-NL" sz="1800" dirty="0">
                <a:latin typeface="Aptos" panose="020B0004020202020204" pitchFamily="34" charset="0"/>
              </a:rPr>
              <a:t>Bij </a:t>
            </a:r>
            <a:r>
              <a:rPr lang="nl-NL" sz="1800" dirty="0" err="1">
                <a:latin typeface="Aptos" panose="020B0004020202020204" pitchFamily="34" charset="0"/>
              </a:rPr>
              <a:t>contraindicaties</a:t>
            </a:r>
            <a:r>
              <a:rPr lang="nl-NL" sz="1800" dirty="0">
                <a:latin typeface="Aptos" panose="020B0004020202020204" pitchFamily="34" charset="0"/>
              </a:rPr>
              <a:t> voor een LAMA?</a:t>
            </a:r>
          </a:p>
          <a:p>
            <a:pPr marL="457200" lvl="1" indent="0">
              <a:lnSpc>
                <a:spcPct val="100000"/>
              </a:lnSpc>
              <a:buClr>
                <a:srgbClr val="21BBEF"/>
              </a:buClr>
              <a:buNone/>
            </a:pPr>
            <a:endParaRPr lang="nl-NL" sz="1800" i="1" dirty="0">
              <a:solidFill>
                <a:schemeClr val="tx1"/>
              </a:solidFill>
              <a:latin typeface="Aptos" panose="020B0004020202020204" pitchFamily="34" charset="0"/>
            </a:endParaRPr>
          </a:p>
          <a:p>
            <a:pPr lvl="1">
              <a:lnSpc>
                <a:spcPct val="100000"/>
              </a:lnSpc>
              <a:buClr>
                <a:srgbClr val="21BBEF"/>
              </a:buClr>
            </a:pPr>
            <a:endParaRPr lang="nl-NL" sz="1800" dirty="0">
              <a:solidFill>
                <a:schemeClr val="bg2">
                  <a:lumMod val="25000"/>
                </a:schemeClr>
              </a:solidFill>
              <a:latin typeface="Aptos" panose="020B0004020202020204" pitchFamily="34" charset="0"/>
              <a:ea typeface="Verdana" panose="020B0604030504040204" pitchFamily="34" charset="0"/>
            </a:endParaRPr>
          </a:p>
        </p:txBody>
      </p:sp>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600249" y="918344"/>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3">
            <a:extLst>
              <a:ext uri="{FF2B5EF4-FFF2-40B4-BE49-F238E27FC236}">
                <a16:creationId xmlns:a16="http://schemas.microsoft.com/office/drawing/2014/main" id="{43622E91-5D95-AF35-02BE-D9214D2C8962}"/>
              </a:ext>
            </a:extLst>
          </p:cNvPr>
          <p:cNvSpPr txBox="1">
            <a:spLocks/>
          </p:cNvSpPr>
          <p:nvPr/>
        </p:nvSpPr>
        <p:spPr>
          <a:xfrm>
            <a:off x="6553652" y="966866"/>
            <a:ext cx="47048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8C95CD"/>
                </a:solidFill>
                <a:latin typeface="Aptos" panose="020B0004020202020204" pitchFamily="34" charset="0"/>
              </a:rPr>
              <a:t>Casus: </a:t>
            </a:r>
            <a:br>
              <a:rPr lang="en-US" sz="3600" b="1" dirty="0">
                <a:solidFill>
                  <a:srgbClr val="8C95CD"/>
                </a:solidFill>
                <a:latin typeface="Aptos" panose="020B0004020202020204" pitchFamily="34" charset="0"/>
              </a:rPr>
            </a:br>
            <a:r>
              <a:rPr lang="en-US" sz="3600" b="1" dirty="0">
                <a:solidFill>
                  <a:srgbClr val="8C95CD"/>
                </a:solidFill>
                <a:latin typeface="Aptos" panose="020B0004020202020204" pitchFamily="34" charset="0"/>
              </a:rPr>
              <a:t>mw. de Vries (COPD)</a:t>
            </a:r>
            <a:endParaRPr lang="nl-NL" sz="3600" b="1" dirty="0">
              <a:solidFill>
                <a:srgbClr val="8C95CD"/>
              </a:solidFill>
              <a:latin typeface="Aptos" panose="020B0004020202020204" pitchFamily="34" charset="0"/>
            </a:endParaRPr>
          </a:p>
        </p:txBody>
      </p:sp>
      <p:pic>
        <p:nvPicPr>
          <p:cNvPr id="7" name="Afbeelding 6" descr="Afbeelding met persoon, Menselijk gezicht, kleding, rimpel&#10;&#10;Automatisch gegenereerde beschrijving">
            <a:extLst>
              <a:ext uri="{FF2B5EF4-FFF2-40B4-BE49-F238E27FC236}">
                <a16:creationId xmlns:a16="http://schemas.microsoft.com/office/drawing/2014/main" id="{FD773B9C-7A9E-56A7-58BF-08BA5A265D58}"/>
              </a:ext>
            </a:extLst>
          </p:cNvPr>
          <p:cNvPicPr>
            <a:picLocks noChangeAspect="1"/>
          </p:cNvPicPr>
          <p:nvPr/>
        </p:nvPicPr>
        <p:blipFill rotWithShape="1">
          <a:blip r:embed="rId3"/>
          <a:srcRect l="38916"/>
          <a:stretch/>
        </p:blipFill>
        <p:spPr>
          <a:xfrm>
            <a:off x="-1" y="0"/>
            <a:ext cx="6284435" cy="6858000"/>
          </a:xfrm>
          <a:prstGeom prst="rect">
            <a:avLst/>
          </a:prstGeom>
        </p:spPr>
      </p:pic>
    </p:spTree>
    <p:extLst>
      <p:ext uri="{BB962C8B-B14F-4D97-AF65-F5344CB8AC3E}">
        <p14:creationId xmlns:p14="http://schemas.microsoft.com/office/powerpoint/2010/main" val="117142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jdelijke aanduiding voor inhoud 30">
            <a:extLst>
              <a:ext uri="{FF2B5EF4-FFF2-40B4-BE49-F238E27FC236}">
                <a16:creationId xmlns:a16="http://schemas.microsoft.com/office/drawing/2014/main" id="{0832174B-4426-9A26-B51C-7B913E11D991}"/>
              </a:ext>
            </a:extLst>
          </p:cNvPr>
          <p:cNvSpPr>
            <a:spLocks noGrp="1"/>
          </p:cNvSpPr>
          <p:nvPr>
            <p:ph idx="1"/>
          </p:nvPr>
        </p:nvSpPr>
        <p:spPr>
          <a:xfrm>
            <a:off x="358699" y="1603322"/>
            <a:ext cx="5529146" cy="4924716"/>
          </a:xfrm>
          <a:ln>
            <a:noFill/>
          </a:ln>
        </p:spPr>
        <p:txBody>
          <a:bodyPr vert="horz" lIns="91440" tIns="45720" rIns="91440" bIns="45720" rtlCol="0" anchor="t">
            <a:noAutofit/>
          </a:bodyPr>
          <a:lstStyle/>
          <a:p>
            <a:pPr lvl="1">
              <a:lnSpc>
                <a:spcPct val="100000"/>
              </a:lnSpc>
              <a:buClr>
                <a:srgbClr val="21BBEF"/>
              </a:buClr>
            </a:pPr>
            <a:r>
              <a:rPr lang="nl-NL" sz="1800" dirty="0">
                <a:latin typeface="Aptos" panose="020B0004020202020204" pitchFamily="34" charset="0"/>
              </a:rPr>
              <a:t>Gezien de klachten is een LABA of LAMA, zo nodig combinatie geïndiceerd. Mevrouw kent al de </a:t>
            </a:r>
            <a:r>
              <a:rPr lang="nl-NL" sz="1800" dirty="0" err="1">
                <a:latin typeface="Aptos" panose="020B0004020202020204" pitchFamily="34" charset="0"/>
              </a:rPr>
              <a:t>Diskus</a:t>
            </a:r>
            <a:r>
              <a:rPr lang="nl-NL" sz="1800" dirty="0">
                <a:latin typeface="Aptos" panose="020B0004020202020204" pitchFamily="34" charset="0"/>
              </a:rPr>
              <a:t>, dus sluit hierbij aan. </a:t>
            </a:r>
          </a:p>
          <a:p>
            <a:pPr lvl="1">
              <a:lnSpc>
                <a:spcPct val="100000"/>
              </a:lnSpc>
              <a:buClr>
                <a:srgbClr val="21BBEF"/>
              </a:buClr>
            </a:pPr>
            <a:r>
              <a:rPr lang="nl-NL" sz="1800" dirty="0" err="1">
                <a:latin typeface="Aptos" panose="020B0004020202020204" pitchFamily="34" charset="0"/>
              </a:rPr>
              <a:t>Milieu-aspecten</a:t>
            </a:r>
            <a:r>
              <a:rPr lang="nl-NL" sz="1800" dirty="0">
                <a:latin typeface="Aptos" panose="020B0004020202020204" pitchFamily="34" charset="0"/>
              </a:rPr>
              <a:t> pleiten voor het gebruik van een poederinhalator. </a:t>
            </a:r>
          </a:p>
          <a:p>
            <a:pPr lvl="1">
              <a:lnSpc>
                <a:spcPct val="100000"/>
              </a:lnSpc>
              <a:buClr>
                <a:srgbClr val="21BBEF"/>
              </a:buClr>
            </a:pPr>
            <a:r>
              <a:rPr lang="nl-NL" sz="1800" dirty="0">
                <a:latin typeface="Aptos" panose="020B0004020202020204" pitchFamily="34" charset="0"/>
              </a:rPr>
              <a:t>Bij recidiverende longaanvallen zijn wel ICS geïndiceerd. Stem triple therapie af met de longarts.</a:t>
            </a:r>
          </a:p>
          <a:p>
            <a:pPr lvl="1">
              <a:lnSpc>
                <a:spcPct val="100000"/>
              </a:lnSpc>
              <a:buClr>
                <a:srgbClr val="21BBEF"/>
              </a:buClr>
            </a:pPr>
            <a:r>
              <a:rPr lang="nl-NL" sz="1800" dirty="0">
                <a:latin typeface="Aptos" panose="020B0004020202020204" pitchFamily="34" charset="0"/>
              </a:rPr>
              <a:t>Bij interacties bij het voorschrijven van een LABA: kies voor een LAMA. Dat betekent een poederinhalator. Gezien reeds gebruik </a:t>
            </a:r>
            <a:r>
              <a:rPr lang="nl-NL" sz="1800" dirty="0" err="1">
                <a:latin typeface="Aptos" panose="020B0004020202020204" pitchFamily="34" charset="0"/>
              </a:rPr>
              <a:t>Diskus</a:t>
            </a:r>
            <a:r>
              <a:rPr lang="nl-NL" sz="1800" dirty="0">
                <a:latin typeface="Aptos" panose="020B0004020202020204" pitchFamily="34" charset="0"/>
              </a:rPr>
              <a:t>: Geef </a:t>
            </a:r>
            <a:r>
              <a:rPr lang="nl-NL" sz="1800" dirty="0" err="1">
                <a:latin typeface="Aptos" panose="020B0004020202020204" pitchFamily="34" charset="0"/>
              </a:rPr>
              <a:t>Umeclidinium</a:t>
            </a:r>
            <a:r>
              <a:rPr lang="nl-NL" sz="1800" dirty="0">
                <a:latin typeface="Aptos" panose="020B0004020202020204" pitchFamily="34" charset="0"/>
              </a:rPr>
              <a:t> </a:t>
            </a:r>
            <a:r>
              <a:rPr lang="nl-NL" sz="1800" dirty="0" err="1">
                <a:latin typeface="Aptos" panose="020B0004020202020204" pitchFamily="34" charset="0"/>
              </a:rPr>
              <a:t>Ellipta</a:t>
            </a:r>
            <a:r>
              <a:rPr lang="nl-NL" sz="1800" dirty="0">
                <a:latin typeface="Aptos" panose="020B0004020202020204" pitchFamily="34" charset="0"/>
              </a:rPr>
              <a:t>. Dit is als poeder niet mogelijk: maatwerk is geoorloofd.</a:t>
            </a:r>
          </a:p>
          <a:p>
            <a:pPr lvl="1">
              <a:lnSpc>
                <a:spcPct val="100000"/>
              </a:lnSpc>
              <a:buClr>
                <a:srgbClr val="21BBEF"/>
              </a:buClr>
            </a:pPr>
            <a:r>
              <a:rPr lang="nl-NL" sz="1800" dirty="0">
                <a:latin typeface="Aptos" panose="020B0004020202020204" pitchFamily="34" charset="0"/>
              </a:rPr>
              <a:t>Bij contra-indicaties voor een LAMA: start met LABA. Gezien al gebruik </a:t>
            </a:r>
            <a:r>
              <a:rPr lang="nl-NL" sz="1800" dirty="0" err="1">
                <a:latin typeface="Aptos" panose="020B0004020202020204" pitchFamily="34" charset="0"/>
              </a:rPr>
              <a:t>Diskus</a:t>
            </a:r>
            <a:r>
              <a:rPr lang="nl-NL" sz="1800" dirty="0">
                <a:latin typeface="Aptos" panose="020B0004020202020204" pitchFamily="34" charset="0"/>
              </a:rPr>
              <a:t>: kies Salmeterol </a:t>
            </a:r>
            <a:r>
              <a:rPr lang="nl-NL" sz="1800" dirty="0" err="1">
                <a:latin typeface="Aptos" panose="020B0004020202020204" pitchFamily="34" charset="0"/>
              </a:rPr>
              <a:t>Diskus</a:t>
            </a:r>
            <a:r>
              <a:rPr lang="nl-NL" sz="1800" dirty="0">
                <a:latin typeface="Aptos" panose="020B0004020202020204" pitchFamily="34" charset="0"/>
              </a:rPr>
              <a:t>.</a:t>
            </a:r>
          </a:p>
          <a:p>
            <a:pPr lvl="1">
              <a:lnSpc>
                <a:spcPct val="100000"/>
              </a:lnSpc>
              <a:buClr>
                <a:srgbClr val="21BBEF"/>
              </a:buClr>
            </a:pPr>
            <a:endParaRPr lang="nl-NL" sz="1800" dirty="0">
              <a:latin typeface="Aptos" panose="020B0004020202020204" pitchFamily="34" charset="0"/>
            </a:endParaRPr>
          </a:p>
          <a:p>
            <a:pPr marL="457200" lvl="1" indent="0">
              <a:lnSpc>
                <a:spcPct val="100000"/>
              </a:lnSpc>
              <a:buClr>
                <a:srgbClr val="21BBEF"/>
              </a:buClr>
              <a:buNone/>
            </a:pPr>
            <a:endParaRPr lang="nl-NL" sz="1800" i="1" dirty="0">
              <a:solidFill>
                <a:schemeClr val="tx1"/>
              </a:solidFill>
              <a:latin typeface="Aptos" panose="020B0004020202020204" pitchFamily="34" charset="0"/>
            </a:endParaRPr>
          </a:p>
          <a:p>
            <a:pPr lvl="1">
              <a:lnSpc>
                <a:spcPct val="100000"/>
              </a:lnSpc>
              <a:buClr>
                <a:srgbClr val="21BBEF"/>
              </a:buClr>
            </a:pPr>
            <a:endParaRPr lang="nl-NL" sz="1800" dirty="0">
              <a:solidFill>
                <a:schemeClr val="bg2">
                  <a:lumMod val="25000"/>
                </a:schemeClr>
              </a:solidFill>
              <a:latin typeface="Aptos" panose="020B0004020202020204" pitchFamily="34" charset="0"/>
              <a:ea typeface="Verdana" panose="020B0604030504040204" pitchFamily="34" charset="0"/>
            </a:endParaRPr>
          </a:p>
        </p:txBody>
      </p:sp>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600249" y="918344"/>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3">
            <a:extLst>
              <a:ext uri="{FF2B5EF4-FFF2-40B4-BE49-F238E27FC236}">
                <a16:creationId xmlns:a16="http://schemas.microsoft.com/office/drawing/2014/main" id="{43622E91-5D95-AF35-02BE-D9214D2C8962}"/>
              </a:ext>
            </a:extLst>
          </p:cNvPr>
          <p:cNvSpPr txBox="1">
            <a:spLocks/>
          </p:cNvSpPr>
          <p:nvPr/>
        </p:nvSpPr>
        <p:spPr>
          <a:xfrm>
            <a:off x="838200" y="4635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8C95CD"/>
                </a:solidFill>
                <a:latin typeface="Aptos" panose="020B0004020202020204" pitchFamily="34" charset="0"/>
              </a:rPr>
              <a:t>Wat doe je?</a:t>
            </a:r>
            <a:endParaRPr lang="nl-NL" sz="3600" b="1" dirty="0">
              <a:solidFill>
                <a:srgbClr val="8C95CD"/>
              </a:solidFill>
              <a:latin typeface="Aptos" panose="020B0004020202020204" pitchFamily="34" charset="0"/>
            </a:endParaRPr>
          </a:p>
        </p:txBody>
      </p:sp>
      <p:pic>
        <p:nvPicPr>
          <p:cNvPr id="3" name="Afbeelding 2" descr="Afbeelding met persoon, Menselijk gezicht, kleding, rimpel&#10;&#10;Automatisch gegenereerde beschrijving">
            <a:extLst>
              <a:ext uri="{FF2B5EF4-FFF2-40B4-BE49-F238E27FC236}">
                <a16:creationId xmlns:a16="http://schemas.microsoft.com/office/drawing/2014/main" id="{BE46477B-958D-2956-F558-383E497B3D01}"/>
              </a:ext>
            </a:extLst>
          </p:cNvPr>
          <p:cNvPicPr>
            <a:picLocks noChangeAspect="1"/>
          </p:cNvPicPr>
          <p:nvPr/>
        </p:nvPicPr>
        <p:blipFill rotWithShape="1">
          <a:blip r:embed="rId3"/>
          <a:srcRect l="38916"/>
          <a:stretch/>
        </p:blipFill>
        <p:spPr>
          <a:xfrm>
            <a:off x="5907565" y="0"/>
            <a:ext cx="6284435" cy="6858000"/>
          </a:xfrm>
          <a:prstGeom prst="rect">
            <a:avLst/>
          </a:prstGeom>
        </p:spPr>
      </p:pic>
    </p:spTree>
    <p:extLst>
      <p:ext uri="{BB962C8B-B14F-4D97-AF65-F5344CB8AC3E}">
        <p14:creationId xmlns:p14="http://schemas.microsoft.com/office/powerpoint/2010/main" val="2277120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42E1348D-9807-9E4F-50D5-5D736D4EE5AF}"/>
              </a:ext>
            </a:extLst>
          </p:cNvPr>
          <p:cNvSpPr/>
          <p:nvPr/>
        </p:nvSpPr>
        <p:spPr>
          <a:xfrm>
            <a:off x="0" y="1755859"/>
            <a:ext cx="12192000" cy="5102141"/>
          </a:xfrm>
          <a:prstGeom prst="rect">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1">
            <a:extLst>
              <a:ext uri="{FF2B5EF4-FFF2-40B4-BE49-F238E27FC236}">
                <a16:creationId xmlns:a16="http://schemas.microsoft.com/office/drawing/2014/main" id="{FF99BCB9-2157-D44F-8B65-2B8850545E76}"/>
              </a:ext>
            </a:extLst>
          </p:cNvPr>
          <p:cNvSpPr txBox="1">
            <a:spLocks/>
          </p:cNvSpPr>
          <p:nvPr/>
        </p:nvSpPr>
        <p:spPr>
          <a:xfrm>
            <a:off x="0" y="3096764"/>
            <a:ext cx="12070080" cy="8360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4800" b="1" dirty="0">
                <a:solidFill>
                  <a:schemeClr val="bg1"/>
                </a:solidFill>
                <a:latin typeface="Aptos" panose="020B0004020202020204" pitchFamily="34" charset="0"/>
                <a:cs typeface="Helvetica"/>
              </a:rPr>
              <a:t>Theorie – juiste inhalatietechniek</a:t>
            </a:r>
            <a:endParaRPr lang="nl-NL" sz="4800" dirty="0">
              <a:solidFill>
                <a:schemeClr val="bg1"/>
              </a:solidFill>
              <a:latin typeface="Aptos" panose="020B0004020202020204" pitchFamily="34" charset="0"/>
              <a:cs typeface="Calibri"/>
            </a:endParaRPr>
          </a:p>
        </p:txBody>
      </p:sp>
      <p:sp>
        <p:nvSpPr>
          <p:cNvPr id="9" name="Gelijkbenige driehoek 8">
            <a:extLst>
              <a:ext uri="{FF2B5EF4-FFF2-40B4-BE49-F238E27FC236}">
                <a16:creationId xmlns:a16="http://schemas.microsoft.com/office/drawing/2014/main" id="{6B88C916-5D12-0128-7457-B5050394A01D}"/>
              </a:ext>
            </a:extLst>
          </p:cNvPr>
          <p:cNvSpPr/>
          <p:nvPr/>
        </p:nvSpPr>
        <p:spPr>
          <a:xfrm rot="14777940">
            <a:off x="10721965" y="-777811"/>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751588B3-D62C-8B81-B2B2-BE923672B749}"/>
              </a:ext>
            </a:extLst>
          </p:cNvPr>
          <p:cNvSpPr/>
          <p:nvPr/>
        </p:nvSpPr>
        <p:spPr>
          <a:xfrm rot="14807212">
            <a:off x="8696425" y="-187694"/>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Gelijkbenige driehoek 10">
            <a:extLst>
              <a:ext uri="{FF2B5EF4-FFF2-40B4-BE49-F238E27FC236}">
                <a16:creationId xmlns:a16="http://schemas.microsoft.com/office/drawing/2014/main" id="{9C14CDEF-1E9F-6F4B-86C2-724A93E52E7D}"/>
              </a:ext>
            </a:extLst>
          </p:cNvPr>
          <p:cNvSpPr/>
          <p:nvPr/>
        </p:nvSpPr>
        <p:spPr>
          <a:xfrm rot="16486328">
            <a:off x="9416035" y="655165"/>
            <a:ext cx="327259" cy="914400"/>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elijkbenige driehoek 11">
            <a:extLst>
              <a:ext uri="{FF2B5EF4-FFF2-40B4-BE49-F238E27FC236}">
                <a16:creationId xmlns:a16="http://schemas.microsoft.com/office/drawing/2014/main" id="{C4786ACD-FA38-1FC2-FBC5-9DEFF67E5930}"/>
              </a:ext>
            </a:extLst>
          </p:cNvPr>
          <p:cNvSpPr/>
          <p:nvPr/>
        </p:nvSpPr>
        <p:spPr>
          <a:xfrm rot="13455814">
            <a:off x="10811351" y="1279217"/>
            <a:ext cx="476450" cy="9532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23229711-1DB2-AC10-2328-A664DBEEC9F0}"/>
              </a:ext>
            </a:extLst>
          </p:cNvPr>
          <p:cNvSpPr/>
          <p:nvPr/>
        </p:nvSpPr>
        <p:spPr>
          <a:xfrm rot="15162444">
            <a:off x="11766763" y="1890382"/>
            <a:ext cx="327259" cy="582330"/>
          </a:xfrm>
          <a:prstGeom prst="triangle">
            <a:avLst/>
          </a:prstGeom>
          <a:solidFill>
            <a:srgbClr val="0E9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54923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153F750-61E0-49A9-AC1F-E4921A60D06C}"/>
              </a:ext>
            </a:extLst>
          </p:cNvPr>
          <p:cNvSpPr>
            <a:spLocks noGrp="1"/>
          </p:cNvSpPr>
          <p:nvPr>
            <p:ph type="title"/>
          </p:nvPr>
        </p:nvSpPr>
        <p:spPr>
          <a:xfrm>
            <a:off x="838200" y="141095"/>
            <a:ext cx="10515600" cy="1325563"/>
          </a:xfrm>
        </p:spPr>
        <p:txBody>
          <a:bodyPr>
            <a:normAutofit/>
          </a:bodyPr>
          <a:lstStyle/>
          <a:p>
            <a:r>
              <a:rPr lang="nl-NL" sz="3600" b="1" dirty="0">
                <a:solidFill>
                  <a:srgbClr val="8C95CD"/>
                </a:solidFill>
                <a:latin typeface="Aptos" panose="020B0004020202020204" pitchFamily="34" charset="0"/>
                <a:ea typeface="Verdana" panose="020B0604030504040204" pitchFamily="34" charset="0"/>
              </a:rPr>
              <a:t>Inhalatietherapie - theorie </a:t>
            </a:r>
            <a:endParaRPr lang="nl-NL" sz="3600" b="1" dirty="0">
              <a:solidFill>
                <a:srgbClr val="8C95CD"/>
              </a:solidFill>
              <a:latin typeface="Aptos" panose="020B0004020202020204" pitchFamily="34" charset="0"/>
            </a:endParaRPr>
          </a:p>
        </p:txBody>
      </p:sp>
      <p:sp>
        <p:nvSpPr>
          <p:cNvPr id="31" name="Tijdelijke aanduiding voor inhoud 30">
            <a:extLst>
              <a:ext uri="{FF2B5EF4-FFF2-40B4-BE49-F238E27FC236}">
                <a16:creationId xmlns:a16="http://schemas.microsoft.com/office/drawing/2014/main" id="{0832174B-4426-9A26-B51C-7B913E11D991}"/>
              </a:ext>
            </a:extLst>
          </p:cNvPr>
          <p:cNvSpPr>
            <a:spLocks noGrp="1"/>
          </p:cNvSpPr>
          <p:nvPr>
            <p:ph idx="1"/>
          </p:nvPr>
        </p:nvSpPr>
        <p:spPr>
          <a:xfrm>
            <a:off x="477829" y="1466658"/>
            <a:ext cx="10610892" cy="4924716"/>
          </a:xfrm>
          <a:ln>
            <a:noFill/>
          </a:ln>
        </p:spPr>
        <p:txBody>
          <a:bodyPr vert="horz" lIns="91440" tIns="45720" rIns="91440" bIns="45720" rtlCol="0" anchor="t">
            <a:noAutofit/>
          </a:bodyPr>
          <a:lstStyle/>
          <a:p>
            <a:pPr marL="457200" lvl="1" indent="0">
              <a:lnSpc>
                <a:spcPct val="100000"/>
              </a:lnSpc>
              <a:buClr>
                <a:srgbClr val="21BBEF"/>
              </a:buClr>
              <a:buNone/>
            </a:pPr>
            <a:r>
              <a:rPr lang="nl-NL" sz="1800" dirty="0">
                <a:solidFill>
                  <a:schemeClr val="bg2">
                    <a:lumMod val="25000"/>
                  </a:schemeClr>
                </a:solidFill>
                <a:latin typeface="Aptos" panose="020B0004020202020204" pitchFamily="34" charset="0"/>
                <a:ea typeface="Verdana" panose="020B0604030504040204" pitchFamily="34" charset="0"/>
              </a:rPr>
              <a:t>Plaats waar deeltjes (</a:t>
            </a:r>
            <a:r>
              <a:rPr lang="nl-NL" sz="1800" dirty="0" err="1">
                <a:solidFill>
                  <a:schemeClr val="bg2">
                    <a:lumMod val="25000"/>
                  </a:schemeClr>
                </a:solidFill>
                <a:latin typeface="Aptos" panose="020B0004020202020204" pitchFamily="34" charset="0"/>
                <a:ea typeface="Verdana" panose="020B0604030504040204" pitchFamily="34" charset="0"/>
              </a:rPr>
              <a:t>gm</a:t>
            </a:r>
            <a:r>
              <a:rPr lang="nl-NL" sz="1800" dirty="0">
                <a:solidFill>
                  <a:schemeClr val="bg2">
                    <a:lumMod val="25000"/>
                  </a:schemeClr>
                </a:solidFill>
                <a:latin typeface="Aptos" panose="020B0004020202020204" pitchFamily="34" charset="0"/>
                <a:ea typeface="Verdana" panose="020B0604030504040204" pitchFamily="34" charset="0"/>
              </a:rPr>
              <a:t>) terecht komen is afhankelijk van:</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Structuur luchtwegen</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Gewicht, snelheid, grootte van deeltjes </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De soort medicatie </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Stroompatroon van het gas</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Juiste inhalatietechniek per device</a:t>
            </a:r>
          </a:p>
          <a:p>
            <a:pPr lvl="1">
              <a:lnSpc>
                <a:spcPct val="100000"/>
              </a:lnSpc>
              <a:buClr>
                <a:srgbClr val="21BBEF"/>
              </a:buClr>
            </a:pPr>
            <a:endParaRPr lang="nl-NL" sz="1800" dirty="0">
              <a:solidFill>
                <a:schemeClr val="bg2">
                  <a:lumMod val="25000"/>
                </a:schemeClr>
              </a:solidFill>
              <a:latin typeface="Aptos" panose="020B0004020202020204" pitchFamily="34" charset="0"/>
              <a:ea typeface="Verdana" panose="020B0604030504040204" pitchFamily="34" charset="0"/>
            </a:endParaRPr>
          </a:p>
        </p:txBody>
      </p:sp>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186191" y="580957"/>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FCCC13BD-F0A3-E48A-15E6-AF244809C1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655" b="99358" l="9801" r="89893">
                        <a14:foregroundMark x1="38285" y1="4815" x2="38285" y2="4815"/>
                        <a14:foregroundMark x1="38285" y1="4815" x2="54364" y2="9470"/>
                        <a14:foregroundMark x1="54364" y1="9470" x2="56049" y2="22151"/>
                        <a14:foregroundMark x1="56049" y1="22151" x2="54518" y2="24880"/>
                        <a14:foregroundMark x1="39510" y1="14767" x2="47933" y2="27448"/>
                        <a14:foregroundMark x1="35528" y1="25522" x2="40735" y2="38042"/>
                        <a14:foregroundMark x1="40735" y1="38042" x2="42726" y2="38202"/>
                        <a14:foregroundMark x1="24437" y1="77689" x2="22665" y2="84430"/>
                        <a14:foregroundMark x1="25028" y1="75441" x2="24437" y2="77689"/>
                        <a14:foregroundMark x1="26799" y1="68700" x2="25028" y2="75441"/>
                        <a14:foregroundMark x1="22665" y1="84430" x2="22665" y2="84912"/>
                        <a14:foregroundMark x1="36447" y1="86517" x2="39357" y2="97592"/>
                        <a14:foregroundMark x1="13476" y1="97432" x2="16528" y2="98391"/>
                        <a14:foregroundMark x1="26646" y1="32745" x2="26646" y2="32745"/>
                        <a14:foregroundMark x1="23277" y1="36276" x2="20827" y2="33387"/>
                        <a14:foregroundMark x1="21133" y1="29213" x2="23890" y2="27929"/>
                        <a14:foregroundMark x1="26493" y1="27608" x2="29556" y2="30177"/>
                        <a14:foregroundMark x1="29556" y1="30979" x2="26646" y2="33708"/>
                        <a14:foregroundMark x1="25115" y1="35795" x2="26799" y2="35955"/>
                        <a14:foregroundMark x1="28790" y1="34510" x2="30628" y2="33066"/>
                        <a14:backgroundMark x1="18224" y1="99358" x2="18224" y2="99358"/>
                        <a14:backgroundMark x1="19449" y1="99358" x2="16998" y2="99197"/>
                        <a14:backgroundMark x1="26187" y1="77689" x2="26187" y2="77689"/>
                        <a14:backgroundMark x1="26799" y1="75441" x2="26799" y2="75441"/>
                      </a14:backgroundRemoval>
                    </a14:imgEffect>
                  </a14:imgLayer>
                </a14:imgProps>
              </a:ext>
            </a:extLst>
          </a:blip>
          <a:stretch>
            <a:fillRect/>
          </a:stretch>
        </p:blipFill>
        <p:spPr>
          <a:xfrm>
            <a:off x="5783275" y="1264459"/>
            <a:ext cx="5086313" cy="4852639"/>
          </a:xfrm>
          <a:prstGeom prst="rect">
            <a:avLst/>
          </a:prstGeom>
        </p:spPr>
      </p:pic>
    </p:spTree>
    <p:extLst>
      <p:ext uri="{BB962C8B-B14F-4D97-AF65-F5344CB8AC3E}">
        <p14:creationId xmlns:p14="http://schemas.microsoft.com/office/powerpoint/2010/main" val="935604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153F750-61E0-49A9-AC1F-E4921A60D06C}"/>
              </a:ext>
            </a:extLst>
          </p:cNvPr>
          <p:cNvSpPr>
            <a:spLocks noGrp="1"/>
          </p:cNvSpPr>
          <p:nvPr>
            <p:ph type="title"/>
          </p:nvPr>
        </p:nvSpPr>
        <p:spPr>
          <a:xfrm>
            <a:off x="838200" y="141095"/>
            <a:ext cx="10515600" cy="1325563"/>
          </a:xfrm>
        </p:spPr>
        <p:txBody>
          <a:bodyPr>
            <a:normAutofit/>
          </a:bodyPr>
          <a:lstStyle/>
          <a:p>
            <a:r>
              <a:rPr lang="nl-NL" sz="3600" b="1" dirty="0">
                <a:solidFill>
                  <a:srgbClr val="8C95CD"/>
                </a:solidFill>
                <a:latin typeface="Aptos" panose="020B0004020202020204" pitchFamily="34" charset="0"/>
                <a:ea typeface="Verdana" panose="020B0604030504040204" pitchFamily="34" charset="0"/>
              </a:rPr>
              <a:t>Locatie van de bèta-2-receptoren</a:t>
            </a:r>
            <a:endParaRPr lang="nl-NL" sz="3600" b="1" dirty="0">
              <a:solidFill>
                <a:srgbClr val="8C95CD"/>
              </a:solidFill>
              <a:latin typeface="Aptos" panose="020B0004020202020204" pitchFamily="34" charset="0"/>
            </a:endParaRPr>
          </a:p>
        </p:txBody>
      </p:sp>
      <p:sp>
        <p:nvSpPr>
          <p:cNvPr id="31" name="Tijdelijke aanduiding voor inhoud 30">
            <a:extLst>
              <a:ext uri="{FF2B5EF4-FFF2-40B4-BE49-F238E27FC236}">
                <a16:creationId xmlns:a16="http://schemas.microsoft.com/office/drawing/2014/main" id="{0832174B-4426-9A26-B51C-7B913E11D991}"/>
              </a:ext>
            </a:extLst>
          </p:cNvPr>
          <p:cNvSpPr>
            <a:spLocks noGrp="1"/>
          </p:cNvSpPr>
          <p:nvPr>
            <p:ph idx="1"/>
          </p:nvPr>
        </p:nvSpPr>
        <p:spPr>
          <a:xfrm>
            <a:off x="477829" y="1466658"/>
            <a:ext cx="10610892" cy="4924716"/>
          </a:xfrm>
          <a:ln>
            <a:noFill/>
          </a:ln>
        </p:spPr>
        <p:txBody>
          <a:bodyPr vert="horz" lIns="91440" tIns="45720" rIns="91440" bIns="45720" rtlCol="0" anchor="t">
            <a:noAutofit/>
          </a:bodyPr>
          <a:lstStyle/>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bronchiaal glad spierweefsel</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epitheelcellen</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vasculair endotheel en glad spierweefsel</a:t>
            </a:r>
          </a:p>
          <a:p>
            <a:pPr lvl="1">
              <a:lnSpc>
                <a:spcPct val="100000"/>
              </a:lnSpc>
              <a:buClr>
                <a:srgbClr val="21BBEF"/>
              </a:buClr>
            </a:pPr>
            <a:endParaRPr lang="nl-NL" sz="1800" dirty="0">
              <a:solidFill>
                <a:schemeClr val="bg2">
                  <a:lumMod val="25000"/>
                </a:schemeClr>
              </a:solidFill>
              <a:latin typeface="Aptos" panose="020B0004020202020204" pitchFamily="34" charset="0"/>
              <a:ea typeface="Verdana" panose="020B0604030504040204" pitchFamily="34" charset="0"/>
            </a:endParaRPr>
          </a:p>
        </p:txBody>
      </p:sp>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186191" y="580957"/>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4" name="Afbeelding 103">
            <a:extLst>
              <a:ext uri="{FF2B5EF4-FFF2-40B4-BE49-F238E27FC236}">
                <a16:creationId xmlns:a16="http://schemas.microsoft.com/office/drawing/2014/main" id="{604DC213-A49C-5345-643F-4DBC37285187}"/>
              </a:ext>
            </a:extLst>
          </p:cNvPr>
          <p:cNvPicPr>
            <a:picLocks noChangeAspect="1"/>
          </p:cNvPicPr>
          <p:nvPr/>
        </p:nvPicPr>
        <p:blipFill>
          <a:blip r:embed="rId3"/>
          <a:stretch>
            <a:fillRect/>
          </a:stretch>
        </p:blipFill>
        <p:spPr>
          <a:xfrm>
            <a:off x="5975527" y="1299836"/>
            <a:ext cx="4572638" cy="4677428"/>
          </a:xfrm>
          <a:prstGeom prst="rect">
            <a:avLst/>
          </a:prstGeom>
        </p:spPr>
      </p:pic>
    </p:spTree>
    <p:extLst>
      <p:ext uri="{BB962C8B-B14F-4D97-AF65-F5344CB8AC3E}">
        <p14:creationId xmlns:p14="http://schemas.microsoft.com/office/powerpoint/2010/main" val="3562726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42E1348D-9807-9E4F-50D5-5D736D4EE5AF}"/>
              </a:ext>
            </a:extLst>
          </p:cNvPr>
          <p:cNvSpPr/>
          <p:nvPr/>
        </p:nvSpPr>
        <p:spPr>
          <a:xfrm>
            <a:off x="0" y="1755859"/>
            <a:ext cx="12192000" cy="5102141"/>
          </a:xfrm>
          <a:prstGeom prst="rect">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1">
            <a:extLst>
              <a:ext uri="{FF2B5EF4-FFF2-40B4-BE49-F238E27FC236}">
                <a16:creationId xmlns:a16="http://schemas.microsoft.com/office/drawing/2014/main" id="{FF99BCB9-2157-D44F-8B65-2B8850545E76}"/>
              </a:ext>
            </a:extLst>
          </p:cNvPr>
          <p:cNvSpPr txBox="1">
            <a:spLocks/>
          </p:cNvSpPr>
          <p:nvPr/>
        </p:nvSpPr>
        <p:spPr>
          <a:xfrm>
            <a:off x="0" y="3096764"/>
            <a:ext cx="12070080" cy="8360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4800" b="1" dirty="0">
                <a:solidFill>
                  <a:schemeClr val="bg1"/>
                </a:solidFill>
                <a:latin typeface="Aptos" panose="020B0004020202020204" pitchFamily="34" charset="0"/>
                <a:cs typeface="Helvetica"/>
              </a:rPr>
              <a:t>Longformularium</a:t>
            </a:r>
            <a:endParaRPr lang="nl-NL" sz="4800" dirty="0">
              <a:solidFill>
                <a:schemeClr val="bg1"/>
              </a:solidFill>
              <a:latin typeface="Aptos" panose="020B0004020202020204" pitchFamily="34" charset="0"/>
              <a:cs typeface="Calibri"/>
            </a:endParaRPr>
          </a:p>
        </p:txBody>
      </p:sp>
      <p:sp>
        <p:nvSpPr>
          <p:cNvPr id="9" name="Gelijkbenige driehoek 8">
            <a:extLst>
              <a:ext uri="{FF2B5EF4-FFF2-40B4-BE49-F238E27FC236}">
                <a16:creationId xmlns:a16="http://schemas.microsoft.com/office/drawing/2014/main" id="{6B88C916-5D12-0128-7457-B5050394A01D}"/>
              </a:ext>
            </a:extLst>
          </p:cNvPr>
          <p:cNvSpPr/>
          <p:nvPr/>
        </p:nvSpPr>
        <p:spPr>
          <a:xfrm rot="14777940">
            <a:off x="10721965" y="-777811"/>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751588B3-D62C-8B81-B2B2-BE923672B749}"/>
              </a:ext>
            </a:extLst>
          </p:cNvPr>
          <p:cNvSpPr/>
          <p:nvPr/>
        </p:nvSpPr>
        <p:spPr>
          <a:xfrm rot="14807212">
            <a:off x="8696425" y="-187694"/>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Gelijkbenige driehoek 10">
            <a:extLst>
              <a:ext uri="{FF2B5EF4-FFF2-40B4-BE49-F238E27FC236}">
                <a16:creationId xmlns:a16="http://schemas.microsoft.com/office/drawing/2014/main" id="{9C14CDEF-1E9F-6F4B-86C2-724A93E52E7D}"/>
              </a:ext>
            </a:extLst>
          </p:cNvPr>
          <p:cNvSpPr/>
          <p:nvPr/>
        </p:nvSpPr>
        <p:spPr>
          <a:xfrm rot="16486328">
            <a:off x="9416035" y="655165"/>
            <a:ext cx="327259" cy="914400"/>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elijkbenige driehoek 11">
            <a:extLst>
              <a:ext uri="{FF2B5EF4-FFF2-40B4-BE49-F238E27FC236}">
                <a16:creationId xmlns:a16="http://schemas.microsoft.com/office/drawing/2014/main" id="{C4786ACD-FA38-1FC2-FBC5-9DEFF67E5930}"/>
              </a:ext>
            </a:extLst>
          </p:cNvPr>
          <p:cNvSpPr/>
          <p:nvPr/>
        </p:nvSpPr>
        <p:spPr>
          <a:xfrm rot="13455814">
            <a:off x="10811351" y="1279217"/>
            <a:ext cx="476450" cy="9532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23229711-1DB2-AC10-2328-A664DBEEC9F0}"/>
              </a:ext>
            </a:extLst>
          </p:cNvPr>
          <p:cNvSpPr/>
          <p:nvPr/>
        </p:nvSpPr>
        <p:spPr>
          <a:xfrm rot="15162444">
            <a:off x="11766763" y="1890382"/>
            <a:ext cx="327259" cy="582330"/>
          </a:xfrm>
          <a:prstGeom prst="triangle">
            <a:avLst/>
          </a:prstGeom>
          <a:solidFill>
            <a:srgbClr val="0E9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88301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153F750-61E0-49A9-AC1F-E4921A60D06C}"/>
              </a:ext>
            </a:extLst>
          </p:cNvPr>
          <p:cNvSpPr>
            <a:spLocks noGrp="1"/>
          </p:cNvSpPr>
          <p:nvPr>
            <p:ph type="title"/>
          </p:nvPr>
        </p:nvSpPr>
        <p:spPr>
          <a:xfrm>
            <a:off x="838200" y="141095"/>
            <a:ext cx="10515600" cy="1325563"/>
          </a:xfrm>
        </p:spPr>
        <p:txBody>
          <a:bodyPr>
            <a:normAutofit/>
          </a:bodyPr>
          <a:lstStyle/>
          <a:p>
            <a:r>
              <a:rPr lang="nl-NL" sz="3600" b="1" dirty="0">
                <a:solidFill>
                  <a:srgbClr val="8C95CD"/>
                </a:solidFill>
                <a:latin typeface="Aptos" panose="020B0004020202020204" pitchFamily="34" charset="0"/>
                <a:ea typeface="Verdana" panose="020B0604030504040204" pitchFamily="34" charset="0"/>
              </a:rPr>
              <a:t>Locatie </a:t>
            </a:r>
            <a:r>
              <a:rPr lang="nl-NL" sz="3600" b="1" dirty="0" err="1">
                <a:solidFill>
                  <a:srgbClr val="8C95CD"/>
                </a:solidFill>
                <a:latin typeface="Aptos" panose="020B0004020202020204" pitchFamily="34" charset="0"/>
                <a:ea typeface="Verdana" panose="020B0604030504040204" pitchFamily="34" charset="0"/>
              </a:rPr>
              <a:t>steroïdreceptoren</a:t>
            </a:r>
            <a:endParaRPr lang="nl-NL" sz="3600" b="1" dirty="0">
              <a:solidFill>
                <a:srgbClr val="8C95CD"/>
              </a:solidFill>
              <a:latin typeface="Aptos" panose="020B0004020202020204" pitchFamily="34" charset="0"/>
            </a:endParaRPr>
          </a:p>
        </p:txBody>
      </p:sp>
      <p:sp>
        <p:nvSpPr>
          <p:cNvPr id="31" name="Tijdelijke aanduiding voor inhoud 30">
            <a:extLst>
              <a:ext uri="{FF2B5EF4-FFF2-40B4-BE49-F238E27FC236}">
                <a16:creationId xmlns:a16="http://schemas.microsoft.com/office/drawing/2014/main" id="{0832174B-4426-9A26-B51C-7B913E11D991}"/>
              </a:ext>
            </a:extLst>
          </p:cNvPr>
          <p:cNvSpPr>
            <a:spLocks noGrp="1"/>
          </p:cNvSpPr>
          <p:nvPr>
            <p:ph idx="1"/>
          </p:nvPr>
        </p:nvSpPr>
        <p:spPr>
          <a:xfrm>
            <a:off x="477829" y="1466658"/>
            <a:ext cx="10610892" cy="4924716"/>
          </a:xfrm>
          <a:ln>
            <a:noFill/>
          </a:ln>
        </p:spPr>
        <p:txBody>
          <a:bodyPr vert="horz" lIns="91440" tIns="45720" rIns="91440" bIns="45720" rtlCol="0" anchor="t">
            <a:noAutofit/>
          </a:bodyPr>
          <a:lstStyle/>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In de alveoli</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Vasculaire endotheelcellen</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Vasculaire gladspierweefselcellen</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Luchtwegepitheelcellen</a:t>
            </a:r>
          </a:p>
        </p:txBody>
      </p:sp>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186191" y="580957"/>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338E5AEB-E8C8-4004-25FA-372E33BF1F2C}"/>
              </a:ext>
            </a:extLst>
          </p:cNvPr>
          <p:cNvPicPr>
            <a:picLocks noChangeAspect="1"/>
          </p:cNvPicPr>
          <p:nvPr/>
        </p:nvPicPr>
        <p:blipFill>
          <a:blip r:embed="rId3"/>
          <a:stretch>
            <a:fillRect/>
          </a:stretch>
        </p:blipFill>
        <p:spPr>
          <a:xfrm>
            <a:off x="5685642" y="1385798"/>
            <a:ext cx="5877745" cy="4534533"/>
          </a:xfrm>
          <a:prstGeom prst="rect">
            <a:avLst/>
          </a:prstGeom>
        </p:spPr>
      </p:pic>
    </p:spTree>
    <p:extLst>
      <p:ext uri="{BB962C8B-B14F-4D97-AF65-F5344CB8AC3E}">
        <p14:creationId xmlns:p14="http://schemas.microsoft.com/office/powerpoint/2010/main" val="1848920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153F750-61E0-49A9-AC1F-E4921A60D06C}"/>
              </a:ext>
            </a:extLst>
          </p:cNvPr>
          <p:cNvSpPr>
            <a:spLocks noGrp="1"/>
          </p:cNvSpPr>
          <p:nvPr>
            <p:ph type="title"/>
          </p:nvPr>
        </p:nvSpPr>
        <p:spPr>
          <a:xfrm>
            <a:off x="838200" y="141095"/>
            <a:ext cx="10515600" cy="1325563"/>
          </a:xfrm>
        </p:spPr>
        <p:txBody>
          <a:bodyPr>
            <a:normAutofit/>
          </a:bodyPr>
          <a:lstStyle/>
          <a:p>
            <a:r>
              <a:rPr lang="nl-NL" sz="3600" b="1" dirty="0">
                <a:solidFill>
                  <a:srgbClr val="8C95CD"/>
                </a:solidFill>
                <a:latin typeface="Aptos" panose="020B0004020202020204" pitchFamily="34" charset="0"/>
                <a:ea typeface="Verdana" panose="020B0604030504040204" pitchFamily="34" charset="0"/>
              </a:rPr>
              <a:t>Locatie van de cholinerge receptoren</a:t>
            </a:r>
            <a:endParaRPr lang="nl-NL" sz="3600" b="1" dirty="0">
              <a:solidFill>
                <a:srgbClr val="8C95CD"/>
              </a:solidFill>
              <a:latin typeface="Aptos" panose="020B0004020202020204" pitchFamily="34" charset="0"/>
            </a:endParaRPr>
          </a:p>
        </p:txBody>
      </p:sp>
      <p:sp>
        <p:nvSpPr>
          <p:cNvPr id="31" name="Tijdelijke aanduiding voor inhoud 30">
            <a:extLst>
              <a:ext uri="{FF2B5EF4-FFF2-40B4-BE49-F238E27FC236}">
                <a16:creationId xmlns:a16="http://schemas.microsoft.com/office/drawing/2014/main" id="{0832174B-4426-9A26-B51C-7B913E11D991}"/>
              </a:ext>
            </a:extLst>
          </p:cNvPr>
          <p:cNvSpPr>
            <a:spLocks noGrp="1"/>
          </p:cNvSpPr>
          <p:nvPr>
            <p:ph idx="1"/>
          </p:nvPr>
        </p:nvSpPr>
        <p:spPr>
          <a:xfrm>
            <a:off x="477829" y="1466658"/>
            <a:ext cx="10610892" cy="4924716"/>
          </a:xfrm>
          <a:ln>
            <a:noFill/>
          </a:ln>
        </p:spPr>
        <p:txBody>
          <a:bodyPr vert="horz" lIns="91440" tIns="45720" rIns="91440" bIns="45720" rtlCol="0" anchor="t">
            <a:noAutofit/>
          </a:bodyPr>
          <a:lstStyle/>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In de alveoli</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Vasculaire endotheelcellen</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Vasculaire gladspierweefselcellen</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Luchtwegepitheelcellen</a:t>
            </a:r>
          </a:p>
        </p:txBody>
      </p:sp>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186191" y="580957"/>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8AD675C1-1273-16D6-6D8B-FFECFB60C238}"/>
              </a:ext>
            </a:extLst>
          </p:cNvPr>
          <p:cNvPicPr>
            <a:picLocks noChangeAspect="1"/>
          </p:cNvPicPr>
          <p:nvPr/>
        </p:nvPicPr>
        <p:blipFill>
          <a:blip r:embed="rId3"/>
          <a:stretch>
            <a:fillRect/>
          </a:stretch>
        </p:blipFill>
        <p:spPr>
          <a:xfrm>
            <a:off x="5177465" y="1314145"/>
            <a:ext cx="4134427" cy="4363059"/>
          </a:xfrm>
          <a:prstGeom prst="rect">
            <a:avLst/>
          </a:prstGeom>
        </p:spPr>
      </p:pic>
    </p:spTree>
    <p:extLst>
      <p:ext uri="{BB962C8B-B14F-4D97-AF65-F5344CB8AC3E}">
        <p14:creationId xmlns:p14="http://schemas.microsoft.com/office/powerpoint/2010/main" val="433240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153F750-61E0-49A9-AC1F-E4921A60D06C}"/>
              </a:ext>
            </a:extLst>
          </p:cNvPr>
          <p:cNvSpPr>
            <a:spLocks noGrp="1"/>
          </p:cNvSpPr>
          <p:nvPr>
            <p:ph type="title"/>
          </p:nvPr>
        </p:nvSpPr>
        <p:spPr>
          <a:xfrm>
            <a:off x="838200" y="141095"/>
            <a:ext cx="10515600" cy="1325563"/>
          </a:xfrm>
        </p:spPr>
        <p:txBody>
          <a:bodyPr>
            <a:normAutofit/>
          </a:bodyPr>
          <a:lstStyle/>
          <a:p>
            <a:r>
              <a:rPr lang="nl-NL" sz="3600" b="1" dirty="0">
                <a:solidFill>
                  <a:srgbClr val="8C95CD"/>
                </a:solidFill>
                <a:latin typeface="Aptos" panose="020B0004020202020204" pitchFamily="34" charset="0"/>
                <a:ea typeface="Verdana" panose="020B0604030504040204" pitchFamily="34" charset="0"/>
              </a:rPr>
              <a:t>Stroomschema voor keuze inhalator</a:t>
            </a:r>
          </a:p>
        </p:txBody>
      </p:sp>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186191" y="580957"/>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335360" y="1340768"/>
            <a:ext cx="6432715" cy="50405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rgbClr val="002060"/>
                </a:solidFill>
                <a:latin typeface="Aptos" panose="020B0004020202020204" pitchFamily="34" charset="0"/>
              </a:rPr>
              <a:t>Is een bewuste inhalatie mogelijk?</a:t>
            </a:r>
            <a:endParaRPr lang="en-GB" sz="1400" dirty="0">
              <a:solidFill>
                <a:srgbClr val="002060"/>
              </a:solidFill>
              <a:latin typeface="Aptos" panose="020B0004020202020204" pitchFamily="34" charset="0"/>
            </a:endParaRPr>
          </a:p>
        </p:txBody>
      </p:sp>
      <p:sp>
        <p:nvSpPr>
          <p:cNvPr id="7" name="Rechthoek 6"/>
          <p:cNvSpPr/>
          <p:nvPr/>
        </p:nvSpPr>
        <p:spPr>
          <a:xfrm>
            <a:off x="8208235" y="1196752"/>
            <a:ext cx="3360373" cy="79208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rgbClr val="002060"/>
                </a:solidFill>
                <a:latin typeface="Aptos" panose="020B0004020202020204" pitchFamily="34" charset="0"/>
              </a:rPr>
              <a:t>Dosisaerosol met voorzetkamer (5-teug methode eventueel met mondmasker) </a:t>
            </a:r>
            <a:endParaRPr lang="en-GB" sz="1400" dirty="0">
              <a:solidFill>
                <a:srgbClr val="002060"/>
              </a:solidFill>
              <a:latin typeface="Aptos" panose="020B0004020202020204" pitchFamily="34" charset="0"/>
            </a:endParaRPr>
          </a:p>
        </p:txBody>
      </p:sp>
      <p:sp>
        <p:nvSpPr>
          <p:cNvPr id="11" name="Rechthoek 10"/>
          <p:cNvSpPr/>
          <p:nvPr/>
        </p:nvSpPr>
        <p:spPr>
          <a:xfrm>
            <a:off x="279145" y="2708920"/>
            <a:ext cx="6432715" cy="50405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rgbClr val="002060"/>
                </a:solidFill>
                <a:latin typeface="Aptos" panose="020B0004020202020204" pitchFamily="34" charset="0"/>
              </a:rPr>
              <a:t>Uitademen, inademen en adem vasthouden mogelijk?*</a:t>
            </a:r>
            <a:endParaRPr lang="en-GB" sz="1400" dirty="0">
              <a:solidFill>
                <a:srgbClr val="002060"/>
              </a:solidFill>
              <a:latin typeface="Aptos" panose="020B0004020202020204" pitchFamily="34" charset="0"/>
            </a:endParaRPr>
          </a:p>
        </p:txBody>
      </p:sp>
      <p:sp>
        <p:nvSpPr>
          <p:cNvPr id="16" name="PIJL-OMLAAG 15"/>
          <p:cNvSpPr/>
          <p:nvPr/>
        </p:nvSpPr>
        <p:spPr>
          <a:xfrm>
            <a:off x="2552563" y="1933600"/>
            <a:ext cx="1810208" cy="703312"/>
          </a:xfrm>
          <a:prstGeom prst="downArrow">
            <a:avLst>
              <a:gd name="adj1" fmla="val 50000"/>
              <a:gd name="adj2" fmla="val 46152"/>
            </a:avLst>
          </a:prstGeom>
          <a:solidFill>
            <a:srgbClr val="0E9D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FFFFFF"/>
                </a:solidFill>
                <a:latin typeface="Aptos" panose="020B0004020202020204" pitchFamily="34" charset="0"/>
              </a:rPr>
              <a:t>Ja</a:t>
            </a:r>
            <a:endParaRPr lang="en-GB" dirty="0">
              <a:solidFill>
                <a:srgbClr val="FFFFFF"/>
              </a:solidFill>
              <a:latin typeface="Aptos" panose="020B0004020202020204" pitchFamily="34" charset="0"/>
            </a:endParaRPr>
          </a:p>
        </p:txBody>
      </p:sp>
      <p:sp>
        <p:nvSpPr>
          <p:cNvPr id="12" name="PIJL-OMLAAG 30"/>
          <p:cNvSpPr/>
          <p:nvPr/>
        </p:nvSpPr>
        <p:spPr>
          <a:xfrm>
            <a:off x="2552563" y="3301752"/>
            <a:ext cx="1810208" cy="703312"/>
          </a:xfrm>
          <a:prstGeom prst="downArrow">
            <a:avLst>
              <a:gd name="adj1" fmla="val 50000"/>
              <a:gd name="adj2" fmla="val 46152"/>
            </a:avLst>
          </a:prstGeom>
          <a:solidFill>
            <a:srgbClr val="0E9D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FFFFFF"/>
                </a:solidFill>
                <a:latin typeface="Aptos" panose="020B0004020202020204" pitchFamily="34" charset="0"/>
              </a:rPr>
              <a:t>Ja</a:t>
            </a:r>
            <a:endParaRPr lang="en-GB" dirty="0">
              <a:solidFill>
                <a:srgbClr val="FFFFFF"/>
              </a:solidFill>
              <a:latin typeface="Aptos" panose="020B0004020202020204" pitchFamily="34" charset="0"/>
            </a:endParaRPr>
          </a:p>
        </p:txBody>
      </p:sp>
      <p:sp>
        <p:nvSpPr>
          <p:cNvPr id="32" name="PIJL-RECHTS 31"/>
          <p:cNvSpPr/>
          <p:nvPr/>
        </p:nvSpPr>
        <p:spPr>
          <a:xfrm>
            <a:off x="6960096" y="2550662"/>
            <a:ext cx="1056117" cy="734322"/>
          </a:xfrm>
          <a:prstGeom prst="rightArrow">
            <a:avLst/>
          </a:prstGeom>
          <a:solidFill>
            <a:srgbClr val="97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FFFFFF"/>
                </a:solidFill>
                <a:latin typeface="Aptos" panose="020B0004020202020204" pitchFamily="34" charset="0"/>
              </a:rPr>
              <a:t>Nee</a:t>
            </a:r>
            <a:endParaRPr lang="en-GB" dirty="0">
              <a:solidFill>
                <a:srgbClr val="FFFFFF"/>
              </a:solidFill>
              <a:latin typeface="Aptos" panose="020B0004020202020204" pitchFamily="34" charset="0"/>
            </a:endParaRPr>
          </a:p>
        </p:txBody>
      </p:sp>
      <p:sp>
        <p:nvSpPr>
          <p:cNvPr id="33" name="PIJL-RECHTS 32"/>
          <p:cNvSpPr/>
          <p:nvPr/>
        </p:nvSpPr>
        <p:spPr>
          <a:xfrm>
            <a:off x="6960096" y="3990822"/>
            <a:ext cx="1056117" cy="734322"/>
          </a:xfrm>
          <a:prstGeom prst="rightArrow">
            <a:avLst/>
          </a:prstGeom>
          <a:solidFill>
            <a:srgbClr val="97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FFFFFF"/>
                </a:solidFill>
                <a:latin typeface="Aptos" panose="020B0004020202020204" pitchFamily="34" charset="0"/>
              </a:rPr>
              <a:t>Nee</a:t>
            </a:r>
            <a:endParaRPr lang="en-GB" dirty="0">
              <a:solidFill>
                <a:srgbClr val="FFFFFF"/>
              </a:solidFill>
              <a:latin typeface="Aptos" panose="020B0004020202020204" pitchFamily="34" charset="0"/>
            </a:endParaRPr>
          </a:p>
        </p:txBody>
      </p:sp>
      <p:sp>
        <p:nvSpPr>
          <p:cNvPr id="34" name="PIJL-RECHTS 33"/>
          <p:cNvSpPr/>
          <p:nvPr/>
        </p:nvSpPr>
        <p:spPr>
          <a:xfrm>
            <a:off x="6960096" y="1254518"/>
            <a:ext cx="1056117" cy="734322"/>
          </a:xfrm>
          <a:prstGeom prst="rightArrow">
            <a:avLst/>
          </a:prstGeom>
          <a:solidFill>
            <a:srgbClr val="97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FFFFFF"/>
                </a:solidFill>
                <a:latin typeface="Aptos" panose="020B0004020202020204" pitchFamily="34" charset="0"/>
              </a:rPr>
              <a:t>Nee</a:t>
            </a:r>
            <a:endParaRPr lang="en-GB" dirty="0">
              <a:solidFill>
                <a:srgbClr val="FFFFFF"/>
              </a:solidFill>
              <a:latin typeface="Aptos" panose="020B0004020202020204" pitchFamily="34" charset="0"/>
            </a:endParaRPr>
          </a:p>
        </p:txBody>
      </p:sp>
      <p:sp>
        <p:nvSpPr>
          <p:cNvPr id="35" name="Rechthoek 34"/>
          <p:cNvSpPr/>
          <p:nvPr/>
        </p:nvSpPr>
        <p:spPr>
          <a:xfrm>
            <a:off x="8208235" y="2636912"/>
            <a:ext cx="3360373" cy="50405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rgbClr val="002060"/>
                </a:solidFill>
                <a:latin typeface="Aptos" panose="020B0004020202020204" pitchFamily="34" charset="0"/>
              </a:rPr>
              <a:t>Dosisaerosol met voorzetkamer</a:t>
            </a:r>
          </a:p>
          <a:p>
            <a:pPr algn="ctr"/>
            <a:r>
              <a:rPr lang="nl-NL" sz="1400" dirty="0">
                <a:solidFill>
                  <a:srgbClr val="002060"/>
                </a:solidFill>
                <a:latin typeface="Aptos" panose="020B0004020202020204" pitchFamily="34" charset="0"/>
              </a:rPr>
              <a:t>(5-teug methode) </a:t>
            </a:r>
            <a:endParaRPr lang="en-GB" sz="1400" dirty="0">
              <a:solidFill>
                <a:srgbClr val="002060"/>
              </a:solidFill>
              <a:latin typeface="Aptos" panose="020B0004020202020204" pitchFamily="34" charset="0"/>
            </a:endParaRPr>
          </a:p>
        </p:txBody>
      </p:sp>
      <p:sp>
        <p:nvSpPr>
          <p:cNvPr id="36" name="Rechthoek 35"/>
          <p:cNvSpPr/>
          <p:nvPr/>
        </p:nvSpPr>
        <p:spPr>
          <a:xfrm>
            <a:off x="279145" y="4077072"/>
            <a:ext cx="6432715" cy="50405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rgbClr val="002060"/>
              </a:solidFill>
              <a:latin typeface="Aptos" panose="020B0004020202020204" pitchFamily="34" charset="0"/>
            </a:endParaRPr>
          </a:p>
          <a:p>
            <a:pPr algn="ctr"/>
            <a:r>
              <a:rPr lang="nl-NL" sz="1400" dirty="0">
                <a:solidFill>
                  <a:srgbClr val="002060"/>
                </a:solidFill>
                <a:latin typeface="Aptos" panose="020B0004020202020204" pitchFamily="34" charset="0"/>
              </a:rPr>
              <a:t>Beschikt over voldoende inhalatiekracht </a:t>
            </a:r>
          </a:p>
          <a:p>
            <a:pPr algn="ctr"/>
            <a:r>
              <a:rPr lang="nl-NL" sz="1400" i="1" dirty="0">
                <a:solidFill>
                  <a:srgbClr val="002060"/>
                </a:solidFill>
                <a:latin typeface="Aptos" panose="020B0004020202020204" pitchFamily="34" charset="0"/>
              </a:rPr>
              <a:t>(controleer bij twijfel met de Incheck-Dial of vraag de apotheek dat te doen)</a:t>
            </a:r>
            <a:endParaRPr lang="en-GB" sz="1400" i="1" dirty="0">
              <a:solidFill>
                <a:srgbClr val="002060"/>
              </a:solidFill>
              <a:latin typeface="Aptos" panose="020B0004020202020204" pitchFamily="34" charset="0"/>
            </a:endParaRPr>
          </a:p>
          <a:p>
            <a:pPr algn="ctr"/>
            <a:endParaRPr lang="en-GB" sz="1400" dirty="0">
              <a:solidFill>
                <a:srgbClr val="002060"/>
              </a:solidFill>
              <a:latin typeface="Aptos" panose="020B0004020202020204" pitchFamily="34" charset="0"/>
            </a:endParaRPr>
          </a:p>
        </p:txBody>
      </p:sp>
      <p:sp>
        <p:nvSpPr>
          <p:cNvPr id="37" name="Rechthoek 36"/>
          <p:cNvSpPr/>
          <p:nvPr/>
        </p:nvSpPr>
        <p:spPr>
          <a:xfrm>
            <a:off x="8208235" y="3761524"/>
            <a:ext cx="3360373" cy="189972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nl-NL" sz="1400" dirty="0">
                <a:solidFill>
                  <a:srgbClr val="002060"/>
                </a:solidFill>
                <a:latin typeface="Aptos" panose="020B0004020202020204" pitchFamily="34" charset="0"/>
              </a:rPr>
              <a:t>Droogpoederinhalator met een lage weerstand</a:t>
            </a:r>
          </a:p>
          <a:p>
            <a:pPr marL="285750" indent="-285750">
              <a:buFont typeface="Arial" panose="020B0604020202020204" pitchFamily="34" charset="0"/>
              <a:buChar char="•"/>
            </a:pPr>
            <a:r>
              <a:rPr lang="nl-NL" sz="1400" dirty="0">
                <a:solidFill>
                  <a:srgbClr val="002060"/>
                </a:solidFill>
                <a:latin typeface="Aptos" panose="020B0004020202020204" pitchFamily="34" charset="0"/>
              </a:rPr>
              <a:t>Soft Mist inhaler </a:t>
            </a:r>
            <a:r>
              <a:rPr lang="nl-NL" sz="1400" i="1" dirty="0">
                <a:solidFill>
                  <a:srgbClr val="002060"/>
                </a:solidFill>
                <a:latin typeface="Aptos" panose="020B0004020202020204" pitchFamily="34" charset="0"/>
              </a:rPr>
              <a:t>(let op hand-mond coördinatie)</a:t>
            </a:r>
          </a:p>
          <a:p>
            <a:pPr marL="285750" indent="-285750">
              <a:buFont typeface="Arial" panose="020B0604020202020204" pitchFamily="34" charset="0"/>
              <a:buChar char="•"/>
            </a:pPr>
            <a:r>
              <a:rPr lang="nl-NL" sz="1400" dirty="0">
                <a:solidFill>
                  <a:srgbClr val="002060"/>
                </a:solidFill>
                <a:latin typeface="Aptos" panose="020B0004020202020204" pitchFamily="34" charset="0"/>
              </a:rPr>
              <a:t>Ademgestuurde aerosol</a:t>
            </a:r>
          </a:p>
          <a:p>
            <a:pPr marL="285750" indent="-285750">
              <a:buFont typeface="Arial" panose="020B0604020202020204" pitchFamily="34" charset="0"/>
              <a:buChar char="•"/>
            </a:pPr>
            <a:r>
              <a:rPr lang="nl-NL" sz="1400" dirty="0">
                <a:solidFill>
                  <a:srgbClr val="002060"/>
                </a:solidFill>
                <a:latin typeface="Aptos" panose="020B0004020202020204" pitchFamily="34" charset="0"/>
              </a:rPr>
              <a:t>aerosol met voorzetkamer </a:t>
            </a:r>
          </a:p>
          <a:p>
            <a:r>
              <a:rPr lang="nl-NL" sz="1400" i="1" dirty="0">
                <a:solidFill>
                  <a:srgbClr val="002060"/>
                </a:solidFill>
                <a:latin typeface="Aptos" panose="020B0004020202020204" pitchFamily="34" charset="0"/>
              </a:rPr>
              <a:t>        (Kan hier met 1-teug*) </a:t>
            </a:r>
            <a:endParaRPr lang="en-GB" sz="1400" i="1" dirty="0">
              <a:solidFill>
                <a:srgbClr val="002060"/>
              </a:solidFill>
              <a:latin typeface="Aptos" panose="020B0004020202020204" pitchFamily="34" charset="0"/>
            </a:endParaRPr>
          </a:p>
        </p:txBody>
      </p:sp>
      <p:sp>
        <p:nvSpPr>
          <p:cNvPr id="38" name="PIJL-OMLAAG 37"/>
          <p:cNvSpPr/>
          <p:nvPr/>
        </p:nvSpPr>
        <p:spPr>
          <a:xfrm>
            <a:off x="2543605" y="4669904"/>
            <a:ext cx="1810208" cy="703312"/>
          </a:xfrm>
          <a:prstGeom prst="downArrow">
            <a:avLst>
              <a:gd name="adj1" fmla="val 50000"/>
              <a:gd name="adj2" fmla="val 46152"/>
            </a:avLst>
          </a:prstGeom>
          <a:solidFill>
            <a:srgbClr val="0E9D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FFFFFF"/>
                </a:solidFill>
                <a:latin typeface="Aptos" panose="020B0004020202020204" pitchFamily="34" charset="0"/>
              </a:rPr>
              <a:t>Ja</a:t>
            </a:r>
            <a:endParaRPr lang="en-GB" dirty="0">
              <a:solidFill>
                <a:srgbClr val="FFFFFF"/>
              </a:solidFill>
              <a:latin typeface="Aptos" panose="020B0004020202020204" pitchFamily="34" charset="0"/>
            </a:endParaRPr>
          </a:p>
        </p:txBody>
      </p:sp>
      <p:sp>
        <p:nvSpPr>
          <p:cNvPr id="39" name="Rechthoek 38"/>
          <p:cNvSpPr/>
          <p:nvPr/>
        </p:nvSpPr>
        <p:spPr>
          <a:xfrm>
            <a:off x="279145" y="5445224"/>
            <a:ext cx="6432715" cy="122413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1400" b="1" dirty="0">
                <a:solidFill>
                  <a:srgbClr val="002060"/>
                </a:solidFill>
                <a:latin typeface="Aptos" panose="020B0004020202020204" pitchFamily="34" charset="0"/>
              </a:rPr>
              <a:t>Voorkeur</a:t>
            </a:r>
            <a:r>
              <a:rPr lang="nl-NL" sz="1400" dirty="0">
                <a:solidFill>
                  <a:srgbClr val="002060"/>
                </a:solidFill>
                <a:latin typeface="Aptos" panose="020B0004020202020204" pitchFamily="34" charset="0"/>
              </a:rPr>
              <a:t>: een droogpoeder-inhalator </a:t>
            </a:r>
          </a:p>
          <a:p>
            <a:pPr algn="ctr"/>
            <a:r>
              <a:rPr lang="nl-NL" sz="1400" dirty="0">
                <a:solidFill>
                  <a:srgbClr val="002060"/>
                </a:solidFill>
                <a:latin typeface="Aptos" panose="020B0004020202020204" pitchFamily="34" charset="0"/>
              </a:rPr>
              <a:t>(beschikbaarheid tellers in alle behandelstappen, makkelijk mee te nemen, gebruiksgemak, makkelijk te instrueren, hygiëne)</a:t>
            </a:r>
          </a:p>
          <a:p>
            <a:pPr algn="ctr"/>
            <a:r>
              <a:rPr lang="nl-NL" sz="1400" b="1" dirty="0">
                <a:solidFill>
                  <a:srgbClr val="002060"/>
                </a:solidFill>
                <a:latin typeface="Aptos" panose="020B0004020202020204" pitchFamily="34" charset="0"/>
              </a:rPr>
              <a:t>alternatieven</a:t>
            </a:r>
            <a:r>
              <a:rPr lang="nl-NL" sz="1400" dirty="0">
                <a:solidFill>
                  <a:srgbClr val="002060"/>
                </a:solidFill>
                <a:latin typeface="Aptos" panose="020B0004020202020204" pitchFamily="34" charset="0"/>
              </a:rPr>
              <a:t>: aerosol met voorzetkamer kan hier met de 1-teug methode*, </a:t>
            </a:r>
            <a:br>
              <a:rPr lang="nl-NL" sz="1400" dirty="0">
                <a:solidFill>
                  <a:srgbClr val="002060"/>
                </a:solidFill>
                <a:latin typeface="Aptos" panose="020B0004020202020204" pitchFamily="34" charset="0"/>
              </a:rPr>
            </a:br>
            <a:r>
              <a:rPr lang="nl-NL" sz="1400" dirty="0">
                <a:solidFill>
                  <a:srgbClr val="002060"/>
                </a:solidFill>
                <a:latin typeface="Aptos" panose="020B0004020202020204" pitchFamily="34" charset="0"/>
              </a:rPr>
              <a:t>Soft Mist Inhaler of ademgestuurde aerosol</a:t>
            </a:r>
            <a:endParaRPr lang="en-GB" sz="1400" dirty="0">
              <a:solidFill>
                <a:srgbClr val="002060"/>
              </a:solidFill>
              <a:latin typeface="Aptos" panose="020B0004020202020204" pitchFamily="34" charset="0"/>
            </a:endParaRPr>
          </a:p>
          <a:p>
            <a:pPr algn="ctr"/>
            <a:endParaRPr lang="en-GB" sz="1400" dirty="0">
              <a:solidFill>
                <a:srgbClr val="002060"/>
              </a:solidFill>
              <a:latin typeface="Aptos" panose="020B0004020202020204" pitchFamily="34" charset="0"/>
            </a:endParaRPr>
          </a:p>
        </p:txBody>
      </p:sp>
      <p:sp>
        <p:nvSpPr>
          <p:cNvPr id="14" name="Rechthoek 13"/>
          <p:cNvSpPr/>
          <p:nvPr/>
        </p:nvSpPr>
        <p:spPr>
          <a:xfrm>
            <a:off x="7372715" y="5971042"/>
            <a:ext cx="3180986"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rgbClr val="002060"/>
                </a:solidFill>
                <a:latin typeface="Aptos" panose="020B0004020202020204" pitchFamily="34" charset="0"/>
              </a:rPr>
              <a:t>* Stuur bij 1-teug methode op Lang uit, Lang in en Lang vast voor maximale longdepositie</a:t>
            </a:r>
            <a:endParaRPr lang="en-GB" sz="1200" dirty="0">
              <a:solidFill>
                <a:srgbClr val="002060"/>
              </a:solidFill>
              <a:latin typeface="Aptos" panose="020B0004020202020204" pitchFamily="34" charset="0"/>
            </a:endParaRPr>
          </a:p>
        </p:txBody>
      </p:sp>
    </p:spTree>
    <p:extLst>
      <p:ext uri="{BB962C8B-B14F-4D97-AF65-F5344CB8AC3E}">
        <p14:creationId xmlns:p14="http://schemas.microsoft.com/office/powerpoint/2010/main" val="3572145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153F750-61E0-49A9-AC1F-E4921A60D06C}"/>
              </a:ext>
            </a:extLst>
          </p:cNvPr>
          <p:cNvSpPr>
            <a:spLocks noGrp="1"/>
          </p:cNvSpPr>
          <p:nvPr>
            <p:ph type="title"/>
          </p:nvPr>
        </p:nvSpPr>
        <p:spPr>
          <a:xfrm>
            <a:off x="838200" y="141095"/>
            <a:ext cx="10515600" cy="1325563"/>
          </a:xfrm>
        </p:spPr>
        <p:txBody>
          <a:bodyPr>
            <a:normAutofit/>
          </a:bodyPr>
          <a:lstStyle/>
          <a:p>
            <a:r>
              <a:rPr lang="nl-NL" sz="3600" b="1" dirty="0">
                <a:solidFill>
                  <a:srgbClr val="8C95CD"/>
                </a:solidFill>
                <a:latin typeface="Aptos" panose="020B0004020202020204" pitchFamily="34" charset="0"/>
                <a:ea typeface="Verdana" panose="020B0604030504040204" pitchFamily="34" charset="0"/>
              </a:rPr>
              <a:t>Inhalatietherapie - theorie </a:t>
            </a:r>
            <a:endParaRPr lang="nl-NL" sz="3600" b="1" dirty="0">
              <a:solidFill>
                <a:srgbClr val="8C95CD"/>
              </a:solidFill>
              <a:latin typeface="Aptos" panose="020B0004020202020204" pitchFamily="34" charset="0"/>
            </a:endParaRPr>
          </a:p>
        </p:txBody>
      </p:sp>
      <p:sp>
        <p:nvSpPr>
          <p:cNvPr id="31" name="Tijdelijke aanduiding voor inhoud 30">
            <a:extLst>
              <a:ext uri="{FF2B5EF4-FFF2-40B4-BE49-F238E27FC236}">
                <a16:creationId xmlns:a16="http://schemas.microsoft.com/office/drawing/2014/main" id="{0832174B-4426-9A26-B51C-7B913E11D991}"/>
              </a:ext>
            </a:extLst>
          </p:cNvPr>
          <p:cNvSpPr>
            <a:spLocks noGrp="1"/>
          </p:cNvSpPr>
          <p:nvPr>
            <p:ph idx="1"/>
          </p:nvPr>
        </p:nvSpPr>
        <p:spPr>
          <a:xfrm>
            <a:off x="477829" y="1466658"/>
            <a:ext cx="10610892" cy="4924716"/>
          </a:xfrm>
          <a:ln>
            <a:noFill/>
          </a:ln>
        </p:spPr>
        <p:txBody>
          <a:bodyPr vert="horz" lIns="91440" tIns="45720" rIns="91440" bIns="45720" rtlCol="0" anchor="t">
            <a:noAutofit/>
          </a:bodyPr>
          <a:lstStyle/>
          <a:p>
            <a:pPr lvl="1">
              <a:lnSpc>
                <a:spcPct val="100000"/>
              </a:lnSpc>
              <a:buClr>
                <a:srgbClr val="21BBEF"/>
              </a:buClr>
            </a:pPr>
            <a:endParaRPr lang="nl-NL" sz="1800" dirty="0">
              <a:solidFill>
                <a:schemeClr val="bg2">
                  <a:lumMod val="25000"/>
                </a:schemeClr>
              </a:solidFill>
              <a:latin typeface="Aptos" panose="020B0004020202020204" pitchFamily="34" charset="0"/>
              <a:ea typeface="Verdana" panose="020B0604030504040204" pitchFamily="34" charset="0"/>
            </a:endParaRPr>
          </a:p>
          <a:p>
            <a:pPr marL="457200" lvl="1" indent="0">
              <a:lnSpc>
                <a:spcPct val="100000"/>
              </a:lnSpc>
              <a:buClr>
                <a:srgbClr val="21BBEF"/>
              </a:buClr>
              <a:buNone/>
            </a:pPr>
            <a:r>
              <a:rPr lang="nl-NL" sz="1800" dirty="0">
                <a:solidFill>
                  <a:schemeClr val="bg2">
                    <a:lumMod val="25000"/>
                  </a:schemeClr>
                </a:solidFill>
                <a:latin typeface="Aptos" panose="020B0004020202020204" pitchFamily="34" charset="0"/>
                <a:ea typeface="Verdana" panose="020B0604030504040204" pitchFamily="34" charset="0"/>
              </a:rPr>
              <a:t>Hogere luchtwegen: </a:t>
            </a:r>
            <a:r>
              <a:rPr lang="nl-NL" sz="1800" dirty="0" err="1">
                <a:solidFill>
                  <a:schemeClr val="bg2">
                    <a:lumMod val="25000"/>
                  </a:schemeClr>
                </a:solidFill>
                <a:latin typeface="Aptos" panose="020B0004020202020204" pitchFamily="34" charset="0"/>
                <a:ea typeface="Verdana" panose="020B0604030504040204" pitchFamily="34" charset="0"/>
              </a:rPr>
              <a:t>impactie</a:t>
            </a:r>
            <a:r>
              <a:rPr lang="nl-NL" sz="1800" dirty="0">
                <a:solidFill>
                  <a:schemeClr val="bg2">
                    <a:lumMod val="25000"/>
                  </a:schemeClr>
                </a:solidFill>
                <a:latin typeface="Aptos" panose="020B0004020202020204" pitchFamily="34" charset="0"/>
                <a:ea typeface="Verdana" panose="020B0604030504040204" pitchFamily="34" charset="0"/>
              </a:rPr>
              <a:t> </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let op goede houding</a:t>
            </a:r>
          </a:p>
          <a:p>
            <a:pPr marL="457200" lvl="1" indent="0">
              <a:lnSpc>
                <a:spcPct val="100000"/>
              </a:lnSpc>
              <a:buClr>
                <a:srgbClr val="21BBEF"/>
              </a:buClr>
              <a:buNone/>
            </a:pPr>
            <a:endParaRPr lang="nl-NL" sz="1800" dirty="0">
              <a:solidFill>
                <a:schemeClr val="bg2">
                  <a:lumMod val="25000"/>
                </a:schemeClr>
              </a:solidFill>
              <a:latin typeface="Aptos" panose="020B0004020202020204" pitchFamily="34" charset="0"/>
              <a:ea typeface="Verdana" panose="020B0604030504040204" pitchFamily="34" charset="0"/>
            </a:endParaRPr>
          </a:p>
          <a:p>
            <a:pPr marL="457200" lvl="1" indent="0">
              <a:lnSpc>
                <a:spcPct val="100000"/>
              </a:lnSpc>
              <a:buClr>
                <a:srgbClr val="21BBEF"/>
              </a:buClr>
              <a:buNone/>
            </a:pPr>
            <a:r>
              <a:rPr lang="nl-NL" sz="1800" dirty="0">
                <a:solidFill>
                  <a:schemeClr val="bg2">
                    <a:lumMod val="25000"/>
                  </a:schemeClr>
                </a:solidFill>
                <a:latin typeface="Aptos" panose="020B0004020202020204" pitchFamily="34" charset="0"/>
                <a:ea typeface="Verdana" panose="020B0604030504040204" pitchFamily="34" charset="0"/>
              </a:rPr>
              <a:t>Lagere luchtwegen: sedimentatie en diffusie </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tijd nodig, dus adem vasthouden</a:t>
            </a:r>
          </a:p>
          <a:p>
            <a:pPr lvl="1">
              <a:lnSpc>
                <a:spcPct val="100000"/>
              </a:lnSpc>
              <a:buClr>
                <a:srgbClr val="21BBEF"/>
              </a:buClr>
            </a:pPr>
            <a:endParaRPr lang="nl-NL" sz="1800" dirty="0">
              <a:solidFill>
                <a:schemeClr val="bg2">
                  <a:lumMod val="25000"/>
                </a:schemeClr>
              </a:solidFill>
              <a:latin typeface="Aptos" panose="020B0004020202020204" pitchFamily="34" charset="0"/>
              <a:ea typeface="Verdana" panose="020B0604030504040204" pitchFamily="34" charset="0"/>
            </a:endParaRPr>
          </a:p>
        </p:txBody>
      </p:sp>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186191" y="580957"/>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7ED02E6F-DD58-881E-704C-C5AD07B6791A}"/>
              </a:ext>
            </a:extLst>
          </p:cNvPr>
          <p:cNvPicPr>
            <a:picLocks noChangeAspect="1"/>
          </p:cNvPicPr>
          <p:nvPr/>
        </p:nvPicPr>
        <p:blipFill>
          <a:blip r:embed="rId3"/>
          <a:stretch>
            <a:fillRect/>
          </a:stretch>
        </p:blipFill>
        <p:spPr>
          <a:xfrm>
            <a:off x="5429250" y="1575311"/>
            <a:ext cx="5468854" cy="3742412"/>
          </a:xfrm>
          <a:prstGeom prst="rect">
            <a:avLst/>
          </a:prstGeom>
        </p:spPr>
      </p:pic>
    </p:spTree>
    <p:extLst>
      <p:ext uri="{BB962C8B-B14F-4D97-AF65-F5344CB8AC3E}">
        <p14:creationId xmlns:p14="http://schemas.microsoft.com/office/powerpoint/2010/main" val="1210463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153F750-61E0-49A9-AC1F-E4921A60D06C}"/>
              </a:ext>
            </a:extLst>
          </p:cNvPr>
          <p:cNvSpPr>
            <a:spLocks noGrp="1"/>
          </p:cNvSpPr>
          <p:nvPr>
            <p:ph type="title"/>
          </p:nvPr>
        </p:nvSpPr>
        <p:spPr>
          <a:xfrm>
            <a:off x="838200" y="141095"/>
            <a:ext cx="11227934" cy="1325563"/>
          </a:xfrm>
        </p:spPr>
        <p:txBody>
          <a:bodyPr>
            <a:normAutofit/>
          </a:bodyPr>
          <a:lstStyle/>
          <a:p>
            <a:r>
              <a:rPr lang="nl-NL" sz="3600" b="1" dirty="0">
                <a:solidFill>
                  <a:srgbClr val="8C95CD"/>
                </a:solidFill>
                <a:latin typeface="Aptos" panose="020B0004020202020204" pitchFamily="34" charset="0"/>
                <a:ea typeface="Verdana" panose="020B0604030504040204" pitchFamily="34" charset="0"/>
              </a:rPr>
              <a:t>Belangrijkste aandachtpunten inhalatie</a:t>
            </a:r>
            <a:endParaRPr lang="nl-NL" sz="3600" b="1" dirty="0">
              <a:solidFill>
                <a:srgbClr val="8C95CD"/>
              </a:solidFill>
              <a:latin typeface="Aptos" panose="020B0004020202020204" pitchFamily="34" charset="0"/>
            </a:endParaRPr>
          </a:p>
        </p:txBody>
      </p:sp>
      <p:sp>
        <p:nvSpPr>
          <p:cNvPr id="31" name="Tijdelijke aanduiding voor inhoud 30">
            <a:extLst>
              <a:ext uri="{FF2B5EF4-FFF2-40B4-BE49-F238E27FC236}">
                <a16:creationId xmlns:a16="http://schemas.microsoft.com/office/drawing/2014/main" id="{0832174B-4426-9A26-B51C-7B913E11D991}"/>
              </a:ext>
            </a:extLst>
          </p:cNvPr>
          <p:cNvSpPr>
            <a:spLocks noGrp="1"/>
          </p:cNvSpPr>
          <p:nvPr>
            <p:ph idx="1"/>
          </p:nvPr>
        </p:nvSpPr>
        <p:spPr>
          <a:xfrm>
            <a:off x="477829" y="1466658"/>
            <a:ext cx="10610892" cy="4924716"/>
          </a:xfrm>
          <a:ln>
            <a:noFill/>
          </a:ln>
        </p:spPr>
        <p:txBody>
          <a:bodyPr vert="horz" lIns="91440" tIns="45720" rIns="91440" bIns="45720" rtlCol="0" anchor="t">
            <a:noAutofit/>
          </a:bodyPr>
          <a:lstStyle/>
          <a:p>
            <a:pPr lvl="1">
              <a:lnSpc>
                <a:spcPct val="100000"/>
              </a:lnSpc>
              <a:buClr>
                <a:srgbClr val="21BBEF"/>
              </a:buClr>
            </a:pPr>
            <a:endParaRPr lang="nl-NL" sz="1800" dirty="0">
              <a:solidFill>
                <a:schemeClr val="bg2">
                  <a:lumMod val="25000"/>
                </a:schemeClr>
              </a:solidFill>
              <a:latin typeface="Aptos" panose="020B0004020202020204" pitchFamily="34" charset="0"/>
              <a:ea typeface="Verdana" panose="020B0604030504040204" pitchFamily="34" charset="0"/>
            </a:endParaRP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Voorbereiding</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Houding</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Goed uitblazen voor inhalatie</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Juiste kracht inhaleren</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Adem vasthouden</a:t>
            </a:r>
          </a:p>
          <a:p>
            <a:pPr marL="457200" lvl="1" indent="0">
              <a:lnSpc>
                <a:spcPct val="100000"/>
              </a:lnSpc>
              <a:buClr>
                <a:srgbClr val="21BBEF"/>
              </a:buClr>
              <a:buNone/>
            </a:pPr>
            <a:endParaRPr lang="nl-NL" sz="1800" dirty="0">
              <a:solidFill>
                <a:schemeClr val="bg2">
                  <a:lumMod val="25000"/>
                </a:schemeClr>
              </a:solidFill>
              <a:latin typeface="Aptos" panose="020B0004020202020204" pitchFamily="34" charset="0"/>
              <a:ea typeface="Verdana" panose="020B0604030504040204" pitchFamily="34" charset="0"/>
            </a:endParaRPr>
          </a:p>
        </p:txBody>
      </p:sp>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186191" y="580957"/>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Tijdelijke aanduiding voor inhoud 4">
            <a:extLst>
              <a:ext uri="{FF2B5EF4-FFF2-40B4-BE49-F238E27FC236}">
                <a16:creationId xmlns:a16="http://schemas.microsoft.com/office/drawing/2014/main" id="{A8845B7F-0308-B3CB-93DD-B54E8B91DF55}"/>
              </a:ext>
            </a:extLst>
          </p:cNvPr>
          <p:cNvPicPr>
            <a:picLocks noChangeAspect="1"/>
          </p:cNvPicPr>
          <p:nvPr/>
        </p:nvPicPr>
        <p:blipFill rotWithShape="1">
          <a:blip r:embed="rId3"/>
          <a:srcRect t="17487"/>
          <a:stretch/>
        </p:blipFill>
        <p:spPr>
          <a:xfrm>
            <a:off x="5200651" y="1157386"/>
            <a:ext cx="4637032" cy="5384257"/>
          </a:xfrm>
          <a:prstGeom prst="rect">
            <a:avLst/>
          </a:prstGeom>
        </p:spPr>
      </p:pic>
    </p:spTree>
    <p:extLst>
      <p:ext uri="{BB962C8B-B14F-4D97-AF65-F5344CB8AC3E}">
        <p14:creationId xmlns:p14="http://schemas.microsoft.com/office/powerpoint/2010/main" val="7289694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153F750-61E0-49A9-AC1F-E4921A60D06C}"/>
              </a:ext>
            </a:extLst>
          </p:cNvPr>
          <p:cNvSpPr>
            <a:spLocks noGrp="1"/>
          </p:cNvSpPr>
          <p:nvPr>
            <p:ph type="title"/>
          </p:nvPr>
        </p:nvSpPr>
        <p:spPr>
          <a:xfrm>
            <a:off x="838200" y="141095"/>
            <a:ext cx="11227934" cy="1325563"/>
          </a:xfrm>
        </p:spPr>
        <p:txBody>
          <a:bodyPr>
            <a:normAutofit/>
          </a:bodyPr>
          <a:lstStyle/>
          <a:p>
            <a:r>
              <a:rPr lang="nl-NL" sz="3600" b="1" dirty="0">
                <a:solidFill>
                  <a:srgbClr val="8C95CD"/>
                </a:solidFill>
                <a:latin typeface="Aptos" panose="020B0004020202020204" pitchFamily="34" charset="0"/>
                <a:ea typeface="Verdana" panose="020B0604030504040204" pitchFamily="34" charset="0"/>
              </a:rPr>
              <a:t>Houding</a:t>
            </a:r>
            <a:endParaRPr lang="nl-NL" sz="3600" b="1" dirty="0">
              <a:solidFill>
                <a:srgbClr val="8C95CD"/>
              </a:solidFill>
              <a:latin typeface="Aptos" panose="020B0004020202020204" pitchFamily="34" charset="0"/>
            </a:endParaRPr>
          </a:p>
        </p:txBody>
      </p:sp>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186191" y="580957"/>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Tijdelijke aanduiding voor inhoud 4">
            <a:extLst>
              <a:ext uri="{FF2B5EF4-FFF2-40B4-BE49-F238E27FC236}">
                <a16:creationId xmlns:a16="http://schemas.microsoft.com/office/drawing/2014/main" id="{602D63F0-B879-A5B9-7D58-AA41A4D694C4}"/>
              </a:ext>
            </a:extLst>
          </p:cNvPr>
          <p:cNvPicPr>
            <a:picLocks noGrp="1" noChangeAspect="1"/>
          </p:cNvPicPr>
          <p:nvPr>
            <p:ph idx="1"/>
          </p:nvPr>
        </p:nvPicPr>
        <p:blipFill>
          <a:blip r:embed="rId3"/>
          <a:stretch>
            <a:fillRect/>
          </a:stretch>
        </p:blipFill>
        <p:spPr>
          <a:xfrm>
            <a:off x="838200" y="2050624"/>
            <a:ext cx="4656221" cy="3605945"/>
          </a:xfrm>
        </p:spPr>
      </p:pic>
    </p:spTree>
    <p:extLst>
      <p:ext uri="{BB962C8B-B14F-4D97-AF65-F5344CB8AC3E}">
        <p14:creationId xmlns:p14="http://schemas.microsoft.com/office/powerpoint/2010/main" val="22657212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153F750-61E0-49A9-AC1F-E4921A60D06C}"/>
              </a:ext>
            </a:extLst>
          </p:cNvPr>
          <p:cNvSpPr>
            <a:spLocks noGrp="1"/>
          </p:cNvSpPr>
          <p:nvPr>
            <p:ph type="title"/>
          </p:nvPr>
        </p:nvSpPr>
        <p:spPr>
          <a:xfrm>
            <a:off x="838200" y="141095"/>
            <a:ext cx="11227934" cy="1325563"/>
          </a:xfrm>
        </p:spPr>
        <p:txBody>
          <a:bodyPr>
            <a:normAutofit/>
          </a:bodyPr>
          <a:lstStyle/>
          <a:p>
            <a:r>
              <a:rPr lang="nl-NL" sz="3600" b="1" dirty="0">
                <a:solidFill>
                  <a:srgbClr val="8C95CD"/>
                </a:solidFill>
                <a:latin typeface="Aptos" panose="020B0004020202020204" pitchFamily="34" charset="0"/>
                <a:ea typeface="Verdana" panose="020B0604030504040204" pitchFamily="34" charset="0"/>
              </a:rPr>
              <a:t>Uitblazen voor inhalatie</a:t>
            </a:r>
            <a:endParaRPr lang="nl-NL" sz="3600" b="1" dirty="0">
              <a:solidFill>
                <a:srgbClr val="8C95CD"/>
              </a:solidFill>
              <a:latin typeface="Aptos" panose="020B0004020202020204" pitchFamily="34" charset="0"/>
            </a:endParaRPr>
          </a:p>
        </p:txBody>
      </p:sp>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186191" y="580957"/>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Tijdelijke aanduiding voor inhoud 6">
            <a:extLst>
              <a:ext uri="{FF2B5EF4-FFF2-40B4-BE49-F238E27FC236}">
                <a16:creationId xmlns:a16="http://schemas.microsoft.com/office/drawing/2014/main" id="{2C55B4B9-0B21-4DED-68E9-DC902A8455F5}"/>
              </a:ext>
            </a:extLst>
          </p:cNvPr>
          <p:cNvPicPr>
            <a:picLocks noGrp="1" noChangeAspect="1"/>
          </p:cNvPicPr>
          <p:nvPr>
            <p:ph idx="1"/>
          </p:nvPr>
        </p:nvPicPr>
        <p:blipFill>
          <a:blip r:embed="rId3"/>
          <a:stretch>
            <a:fillRect/>
          </a:stretch>
        </p:blipFill>
        <p:spPr>
          <a:xfrm>
            <a:off x="746254" y="1881729"/>
            <a:ext cx="6204865" cy="4170153"/>
          </a:xfrm>
        </p:spPr>
      </p:pic>
      <p:pic>
        <p:nvPicPr>
          <p:cNvPr id="5" name="Afbeelding 4">
            <a:extLst>
              <a:ext uri="{FF2B5EF4-FFF2-40B4-BE49-F238E27FC236}">
                <a16:creationId xmlns:a16="http://schemas.microsoft.com/office/drawing/2014/main" id="{3CCF6F10-9AB0-5269-C185-9ECCFF98025B}"/>
              </a:ext>
            </a:extLst>
          </p:cNvPr>
          <p:cNvPicPr>
            <a:picLocks noChangeAspect="1"/>
          </p:cNvPicPr>
          <p:nvPr/>
        </p:nvPicPr>
        <p:blipFill>
          <a:blip r:embed="rId4"/>
          <a:stretch>
            <a:fillRect/>
          </a:stretch>
        </p:blipFill>
        <p:spPr>
          <a:xfrm>
            <a:off x="6893443" y="2176712"/>
            <a:ext cx="3966060" cy="2214813"/>
          </a:xfrm>
          <a:prstGeom prst="rect">
            <a:avLst/>
          </a:prstGeom>
        </p:spPr>
      </p:pic>
    </p:spTree>
    <p:extLst>
      <p:ext uri="{BB962C8B-B14F-4D97-AF65-F5344CB8AC3E}">
        <p14:creationId xmlns:p14="http://schemas.microsoft.com/office/powerpoint/2010/main" val="1489945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153F750-61E0-49A9-AC1F-E4921A60D06C}"/>
              </a:ext>
            </a:extLst>
          </p:cNvPr>
          <p:cNvSpPr>
            <a:spLocks noGrp="1"/>
          </p:cNvSpPr>
          <p:nvPr>
            <p:ph type="title"/>
          </p:nvPr>
        </p:nvSpPr>
        <p:spPr>
          <a:xfrm>
            <a:off x="838200" y="141095"/>
            <a:ext cx="11227934" cy="1325563"/>
          </a:xfrm>
        </p:spPr>
        <p:txBody>
          <a:bodyPr>
            <a:normAutofit/>
          </a:bodyPr>
          <a:lstStyle/>
          <a:p>
            <a:r>
              <a:rPr lang="nl-NL" sz="3600" b="1" dirty="0">
                <a:solidFill>
                  <a:srgbClr val="8C95CD"/>
                </a:solidFill>
                <a:latin typeface="Aptos" panose="020B0004020202020204" pitchFamily="34" charset="0"/>
                <a:ea typeface="Verdana" panose="020B0604030504040204" pitchFamily="34" charset="0"/>
              </a:rPr>
              <a:t>Met de juiste kracht inhaleren</a:t>
            </a:r>
            <a:endParaRPr lang="nl-NL" sz="3600" b="1" dirty="0">
              <a:solidFill>
                <a:srgbClr val="8C95CD"/>
              </a:solidFill>
              <a:latin typeface="Aptos" panose="020B0004020202020204" pitchFamily="34" charset="0"/>
            </a:endParaRPr>
          </a:p>
        </p:txBody>
      </p:sp>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186191" y="580957"/>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Tijdelijke aanduiding voor inhoud 6">
            <a:extLst>
              <a:ext uri="{FF2B5EF4-FFF2-40B4-BE49-F238E27FC236}">
                <a16:creationId xmlns:a16="http://schemas.microsoft.com/office/drawing/2014/main" id="{376A8AD0-4893-1051-2239-E5B03CE490A0}"/>
              </a:ext>
            </a:extLst>
          </p:cNvPr>
          <p:cNvPicPr>
            <a:picLocks noGrp="1" noChangeAspect="1"/>
          </p:cNvPicPr>
          <p:nvPr>
            <p:ph idx="1"/>
          </p:nvPr>
        </p:nvPicPr>
        <p:blipFill>
          <a:blip r:embed="rId3"/>
          <a:stretch>
            <a:fillRect/>
          </a:stretch>
        </p:blipFill>
        <p:spPr>
          <a:xfrm>
            <a:off x="688741" y="1826628"/>
            <a:ext cx="3682548" cy="4484688"/>
          </a:xfrm>
        </p:spPr>
      </p:pic>
    </p:spTree>
    <p:extLst>
      <p:ext uri="{BB962C8B-B14F-4D97-AF65-F5344CB8AC3E}">
        <p14:creationId xmlns:p14="http://schemas.microsoft.com/office/powerpoint/2010/main" val="3399145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153F750-61E0-49A9-AC1F-E4921A60D06C}"/>
              </a:ext>
            </a:extLst>
          </p:cNvPr>
          <p:cNvSpPr>
            <a:spLocks noGrp="1"/>
          </p:cNvSpPr>
          <p:nvPr>
            <p:ph type="title"/>
          </p:nvPr>
        </p:nvSpPr>
        <p:spPr>
          <a:xfrm>
            <a:off x="838200" y="141095"/>
            <a:ext cx="11227934" cy="1325563"/>
          </a:xfrm>
        </p:spPr>
        <p:txBody>
          <a:bodyPr>
            <a:normAutofit/>
          </a:bodyPr>
          <a:lstStyle/>
          <a:p>
            <a:r>
              <a:rPr lang="nl-NL" sz="3600" b="1" dirty="0">
                <a:solidFill>
                  <a:srgbClr val="8C95CD"/>
                </a:solidFill>
                <a:latin typeface="Aptos" panose="020B0004020202020204" pitchFamily="34" charset="0"/>
                <a:ea typeface="Verdana" panose="020B0604030504040204" pitchFamily="34" charset="0"/>
              </a:rPr>
              <a:t>Met de juiste kracht inhaleren: controle met </a:t>
            </a:r>
            <a:r>
              <a:rPr lang="nl-NL" sz="3600" b="1" dirty="0" err="1">
                <a:solidFill>
                  <a:srgbClr val="8C95CD"/>
                </a:solidFill>
                <a:latin typeface="Aptos" panose="020B0004020202020204" pitchFamily="34" charset="0"/>
                <a:ea typeface="Verdana" panose="020B0604030504040204" pitchFamily="34" charset="0"/>
              </a:rPr>
              <a:t>In-Check</a:t>
            </a:r>
            <a:r>
              <a:rPr lang="nl-NL" sz="3600" b="1" dirty="0">
                <a:solidFill>
                  <a:srgbClr val="8C95CD"/>
                </a:solidFill>
                <a:latin typeface="Aptos" panose="020B0004020202020204" pitchFamily="34" charset="0"/>
                <a:ea typeface="Verdana" panose="020B0604030504040204" pitchFamily="34" charset="0"/>
              </a:rPr>
              <a:t> DIAL</a:t>
            </a:r>
            <a:endParaRPr lang="nl-NL" sz="3600" b="1" dirty="0">
              <a:solidFill>
                <a:srgbClr val="8C95CD"/>
              </a:solidFill>
              <a:latin typeface="Aptos" panose="020B0004020202020204" pitchFamily="34" charset="0"/>
            </a:endParaRPr>
          </a:p>
        </p:txBody>
      </p:sp>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186191" y="580957"/>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inhoud 30">
            <a:extLst>
              <a:ext uri="{FF2B5EF4-FFF2-40B4-BE49-F238E27FC236}">
                <a16:creationId xmlns:a16="http://schemas.microsoft.com/office/drawing/2014/main" id="{4A9E1A1C-3099-1251-F667-D2544E64DE6F}"/>
              </a:ext>
            </a:extLst>
          </p:cNvPr>
          <p:cNvSpPr>
            <a:spLocks noGrp="1"/>
          </p:cNvSpPr>
          <p:nvPr>
            <p:ph idx="1"/>
          </p:nvPr>
        </p:nvSpPr>
        <p:spPr>
          <a:xfrm>
            <a:off x="477829" y="1466658"/>
            <a:ext cx="3852190" cy="4924716"/>
          </a:xfrm>
          <a:ln>
            <a:noFill/>
          </a:ln>
        </p:spPr>
        <p:txBody>
          <a:bodyPr vert="horz" lIns="91440" tIns="45720" rIns="91440" bIns="45720" rtlCol="0" anchor="t">
            <a:noAutofit/>
          </a:bodyPr>
          <a:lstStyle/>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Bedoeld om inhalatiekracht te controleren bij reeds gebruikte inhalator</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Niet bedoeld om  nieuwe inhalator te kiezen</a:t>
            </a:r>
          </a:p>
        </p:txBody>
      </p:sp>
      <p:pic>
        <p:nvPicPr>
          <p:cNvPr id="7" name="Afbeelding 6">
            <a:extLst>
              <a:ext uri="{FF2B5EF4-FFF2-40B4-BE49-F238E27FC236}">
                <a16:creationId xmlns:a16="http://schemas.microsoft.com/office/drawing/2014/main" id="{F25C19EB-62FB-1A14-8487-6A08CF65B09D}"/>
              </a:ext>
            </a:extLst>
          </p:cNvPr>
          <p:cNvPicPr>
            <a:picLocks noChangeAspect="1"/>
          </p:cNvPicPr>
          <p:nvPr/>
        </p:nvPicPr>
        <p:blipFill>
          <a:blip r:embed="rId3"/>
          <a:stretch>
            <a:fillRect/>
          </a:stretch>
        </p:blipFill>
        <p:spPr>
          <a:xfrm>
            <a:off x="4655165" y="1385798"/>
            <a:ext cx="5835852" cy="4355897"/>
          </a:xfrm>
          <a:prstGeom prst="rect">
            <a:avLst/>
          </a:prstGeom>
        </p:spPr>
      </p:pic>
    </p:spTree>
    <p:extLst>
      <p:ext uri="{BB962C8B-B14F-4D97-AF65-F5344CB8AC3E}">
        <p14:creationId xmlns:p14="http://schemas.microsoft.com/office/powerpoint/2010/main" val="3808176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153F750-61E0-49A9-AC1F-E4921A60D06C}"/>
              </a:ext>
            </a:extLst>
          </p:cNvPr>
          <p:cNvSpPr>
            <a:spLocks noGrp="1"/>
          </p:cNvSpPr>
          <p:nvPr>
            <p:ph type="title"/>
          </p:nvPr>
        </p:nvSpPr>
        <p:spPr>
          <a:xfrm>
            <a:off x="838200" y="141095"/>
            <a:ext cx="11227934" cy="1325563"/>
          </a:xfrm>
        </p:spPr>
        <p:txBody>
          <a:bodyPr>
            <a:normAutofit/>
          </a:bodyPr>
          <a:lstStyle/>
          <a:p>
            <a:r>
              <a:rPr lang="nl-NL" sz="3600" b="1" dirty="0">
                <a:solidFill>
                  <a:srgbClr val="8C95CD"/>
                </a:solidFill>
                <a:latin typeface="Aptos" panose="020B0004020202020204" pitchFamily="34" charset="0"/>
                <a:ea typeface="Verdana" panose="020B0604030504040204" pitchFamily="34" charset="0"/>
              </a:rPr>
              <a:t>Sedimentatie en diffusie: Adem vasthouden</a:t>
            </a:r>
            <a:endParaRPr lang="nl-NL" sz="3600" b="1" dirty="0">
              <a:solidFill>
                <a:srgbClr val="8C95CD"/>
              </a:solidFill>
              <a:latin typeface="Aptos" panose="020B0004020202020204" pitchFamily="34" charset="0"/>
            </a:endParaRPr>
          </a:p>
        </p:txBody>
      </p:sp>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186191" y="580957"/>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Picture 4" descr="Afbeeldingsresultaat voor plaatje depositiemechanismen">
            <a:extLst>
              <a:ext uri="{FF2B5EF4-FFF2-40B4-BE49-F238E27FC236}">
                <a16:creationId xmlns:a16="http://schemas.microsoft.com/office/drawing/2014/main" id="{FE34B488-AE1E-E877-989E-A99404EE4E1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23925" y="1251854"/>
            <a:ext cx="6864517" cy="4966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638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153F750-61E0-49A9-AC1F-E4921A60D06C}"/>
              </a:ext>
            </a:extLst>
          </p:cNvPr>
          <p:cNvSpPr>
            <a:spLocks noGrp="1"/>
          </p:cNvSpPr>
          <p:nvPr>
            <p:ph type="title"/>
          </p:nvPr>
        </p:nvSpPr>
        <p:spPr>
          <a:xfrm>
            <a:off x="838200" y="141095"/>
            <a:ext cx="10515600" cy="1325563"/>
          </a:xfrm>
        </p:spPr>
        <p:txBody>
          <a:bodyPr>
            <a:normAutofit/>
          </a:bodyPr>
          <a:lstStyle/>
          <a:p>
            <a:r>
              <a:rPr lang="nl-NL" sz="3600" b="1" dirty="0">
                <a:solidFill>
                  <a:srgbClr val="8C95CD"/>
                </a:solidFill>
                <a:latin typeface="Aptos" panose="020B0004020202020204" pitchFamily="34" charset="0"/>
                <a:ea typeface="Verdana" panose="020B0604030504040204" pitchFamily="34" charset="0"/>
              </a:rPr>
              <a:t>Doel</a:t>
            </a:r>
            <a:endParaRPr lang="nl-NL" sz="3600" b="1" dirty="0">
              <a:solidFill>
                <a:srgbClr val="8C95CD"/>
              </a:solidFill>
              <a:latin typeface="Aptos" panose="020B0004020202020204" pitchFamily="34" charset="0"/>
            </a:endParaRPr>
          </a:p>
        </p:txBody>
      </p:sp>
      <p:sp>
        <p:nvSpPr>
          <p:cNvPr id="31" name="Tijdelijke aanduiding voor inhoud 30">
            <a:extLst>
              <a:ext uri="{FF2B5EF4-FFF2-40B4-BE49-F238E27FC236}">
                <a16:creationId xmlns:a16="http://schemas.microsoft.com/office/drawing/2014/main" id="{0832174B-4426-9A26-B51C-7B913E11D991}"/>
              </a:ext>
            </a:extLst>
          </p:cNvPr>
          <p:cNvSpPr>
            <a:spLocks noGrp="1"/>
          </p:cNvSpPr>
          <p:nvPr>
            <p:ph idx="1"/>
          </p:nvPr>
        </p:nvSpPr>
        <p:spPr>
          <a:xfrm>
            <a:off x="477829" y="1466658"/>
            <a:ext cx="10610892" cy="4924716"/>
          </a:xfrm>
          <a:ln>
            <a:noFill/>
          </a:ln>
        </p:spPr>
        <p:txBody>
          <a:bodyPr vert="horz" lIns="91440" tIns="45720" rIns="91440" bIns="45720" rtlCol="0" anchor="t">
            <a:noAutofit/>
          </a:bodyPr>
          <a:lstStyle/>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Zorgverleners beheersen de inhalatietechniek en kunnen deze goed uitdragen </a:t>
            </a:r>
            <a:br>
              <a:rPr lang="nl-NL" sz="1800" dirty="0">
                <a:solidFill>
                  <a:schemeClr val="bg2">
                    <a:lumMod val="25000"/>
                  </a:schemeClr>
                </a:solidFill>
                <a:latin typeface="Aptos" panose="020B0004020202020204" pitchFamily="34" charset="0"/>
                <a:ea typeface="Verdana" panose="020B0604030504040204" pitchFamily="34" charset="0"/>
              </a:rPr>
            </a:br>
            <a:endParaRPr lang="nl-NL" sz="1800" dirty="0">
              <a:solidFill>
                <a:schemeClr val="bg2">
                  <a:lumMod val="25000"/>
                </a:schemeClr>
              </a:solidFill>
              <a:latin typeface="Aptos" panose="020B0004020202020204" pitchFamily="34" charset="0"/>
              <a:ea typeface="Verdana" panose="020B0604030504040204" pitchFamily="34" charset="0"/>
            </a:endParaRP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Betere behandeluitkomsten door uniformiteit</a:t>
            </a:r>
          </a:p>
          <a:p>
            <a:pPr lvl="2">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Betere therapietrouw</a:t>
            </a:r>
          </a:p>
          <a:p>
            <a:pPr lvl="2">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Minimaal aantal gebruiksfouten</a:t>
            </a:r>
          </a:p>
          <a:p>
            <a:pPr lvl="2">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Minder vaak wisselen van inhalator</a:t>
            </a:r>
          </a:p>
          <a:p>
            <a:pPr lvl="2">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Verbetering gezondheid patiënten</a:t>
            </a:r>
          </a:p>
          <a:p>
            <a:pPr lvl="2">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Vermindering ziekenhuisopnames</a:t>
            </a:r>
          </a:p>
          <a:p>
            <a:pPr lvl="2">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Daling zorgkosten</a:t>
            </a:r>
          </a:p>
          <a:p>
            <a:pPr lvl="1">
              <a:lnSpc>
                <a:spcPct val="100000"/>
              </a:lnSpc>
              <a:buClr>
                <a:srgbClr val="21BBEF"/>
              </a:buClr>
            </a:pPr>
            <a:endParaRPr lang="nl-NL" sz="1800" dirty="0">
              <a:solidFill>
                <a:schemeClr val="bg2">
                  <a:lumMod val="25000"/>
                </a:schemeClr>
              </a:solidFill>
              <a:latin typeface="Aptos" panose="020B0004020202020204" pitchFamily="34" charset="0"/>
              <a:ea typeface="Verdana" panose="020B0604030504040204" pitchFamily="34" charset="0"/>
            </a:endParaRPr>
          </a:p>
          <a:p>
            <a:pPr lvl="1">
              <a:lnSpc>
                <a:spcPct val="100000"/>
              </a:lnSpc>
              <a:buClr>
                <a:srgbClr val="21BBEF"/>
              </a:buClr>
            </a:pPr>
            <a:endParaRPr lang="nl-NL" sz="1800" dirty="0">
              <a:solidFill>
                <a:schemeClr val="bg2">
                  <a:lumMod val="25000"/>
                </a:schemeClr>
              </a:solidFill>
              <a:latin typeface="Aptos" panose="020B0004020202020204" pitchFamily="34" charset="0"/>
              <a:ea typeface="Verdana" panose="020B0604030504040204" pitchFamily="34" charset="0"/>
            </a:endParaRPr>
          </a:p>
          <a:p>
            <a:pPr lvl="2">
              <a:lnSpc>
                <a:spcPct val="100000"/>
              </a:lnSpc>
              <a:buClr>
                <a:srgbClr val="21BBEF"/>
              </a:buClr>
            </a:pPr>
            <a:endParaRPr lang="nl-NL" sz="1800" dirty="0">
              <a:solidFill>
                <a:schemeClr val="bg2">
                  <a:lumMod val="25000"/>
                </a:schemeClr>
              </a:solidFill>
              <a:latin typeface="Aptos" panose="020B0004020202020204" pitchFamily="34" charset="0"/>
              <a:ea typeface="Verdana" panose="020B0604030504040204" pitchFamily="34" charset="0"/>
            </a:endParaRPr>
          </a:p>
          <a:p>
            <a:pPr lvl="1">
              <a:lnSpc>
                <a:spcPct val="100000"/>
              </a:lnSpc>
              <a:buClr>
                <a:srgbClr val="21BBEF"/>
              </a:buClr>
            </a:pPr>
            <a:endParaRPr lang="nl-NL" sz="1800" dirty="0">
              <a:solidFill>
                <a:schemeClr val="bg2">
                  <a:lumMod val="25000"/>
                </a:schemeClr>
              </a:solidFill>
              <a:latin typeface="Aptos" panose="020B0004020202020204" pitchFamily="34" charset="0"/>
              <a:ea typeface="Verdana" panose="020B0604030504040204" pitchFamily="34" charset="0"/>
            </a:endParaRPr>
          </a:p>
          <a:p>
            <a:pPr lvl="1">
              <a:lnSpc>
                <a:spcPct val="100000"/>
              </a:lnSpc>
              <a:buClr>
                <a:srgbClr val="21BBEF"/>
              </a:buClr>
            </a:pPr>
            <a:endParaRPr lang="nl-NL" sz="1800" dirty="0">
              <a:solidFill>
                <a:schemeClr val="bg2">
                  <a:lumMod val="25000"/>
                </a:schemeClr>
              </a:solidFill>
              <a:latin typeface="Aptos" panose="020B0004020202020204" pitchFamily="34" charset="0"/>
              <a:ea typeface="Verdana" panose="020B0604030504040204" pitchFamily="34" charset="0"/>
            </a:endParaRPr>
          </a:p>
        </p:txBody>
      </p:sp>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186191" y="580957"/>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30798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153F750-61E0-49A9-AC1F-E4921A60D06C}"/>
              </a:ext>
            </a:extLst>
          </p:cNvPr>
          <p:cNvSpPr>
            <a:spLocks noGrp="1"/>
          </p:cNvSpPr>
          <p:nvPr>
            <p:ph type="title"/>
          </p:nvPr>
        </p:nvSpPr>
        <p:spPr>
          <a:xfrm>
            <a:off x="838200" y="141095"/>
            <a:ext cx="10515600" cy="1325563"/>
          </a:xfrm>
        </p:spPr>
        <p:txBody>
          <a:bodyPr>
            <a:normAutofit/>
          </a:bodyPr>
          <a:lstStyle/>
          <a:p>
            <a:r>
              <a:rPr lang="nl-NL" sz="3600" b="1" dirty="0">
                <a:solidFill>
                  <a:srgbClr val="8C95CD"/>
                </a:solidFill>
                <a:latin typeface="Aptos" panose="020B0004020202020204" pitchFamily="34" charset="0"/>
                <a:ea typeface="Verdana" panose="020B0604030504040204" pitchFamily="34" charset="0"/>
              </a:rPr>
              <a:t>Hoe geef je een goede instructie?</a:t>
            </a:r>
            <a:endParaRPr lang="nl-NL" sz="3600" b="1" dirty="0">
              <a:solidFill>
                <a:srgbClr val="8C95CD"/>
              </a:solidFill>
              <a:latin typeface="Aptos" panose="020B0004020202020204" pitchFamily="34" charset="0"/>
            </a:endParaRPr>
          </a:p>
        </p:txBody>
      </p:sp>
      <p:sp>
        <p:nvSpPr>
          <p:cNvPr id="31" name="Tijdelijke aanduiding voor inhoud 30">
            <a:extLst>
              <a:ext uri="{FF2B5EF4-FFF2-40B4-BE49-F238E27FC236}">
                <a16:creationId xmlns:a16="http://schemas.microsoft.com/office/drawing/2014/main" id="{0832174B-4426-9A26-B51C-7B913E11D991}"/>
              </a:ext>
            </a:extLst>
          </p:cNvPr>
          <p:cNvSpPr>
            <a:spLocks noGrp="1"/>
          </p:cNvSpPr>
          <p:nvPr>
            <p:ph idx="1"/>
          </p:nvPr>
        </p:nvSpPr>
        <p:spPr>
          <a:xfrm>
            <a:off x="477829" y="1466658"/>
            <a:ext cx="10610892" cy="4924716"/>
          </a:xfrm>
          <a:ln>
            <a:noFill/>
          </a:ln>
        </p:spPr>
        <p:txBody>
          <a:bodyPr vert="horz" lIns="91440" tIns="45720" rIns="91440" bIns="45720" rtlCol="0" anchor="t">
            <a:noAutofit/>
          </a:bodyPr>
          <a:lstStyle/>
          <a:p>
            <a:pPr marL="800100" lvl="1" indent="-342900">
              <a:lnSpc>
                <a:spcPct val="100000"/>
              </a:lnSpc>
              <a:buClr>
                <a:srgbClr val="21BBEF"/>
              </a:buClr>
              <a:buFont typeface="+mj-lt"/>
              <a:buAutoNum type="arabicPeriod"/>
            </a:pPr>
            <a:r>
              <a:rPr lang="nl-NL" sz="1800" dirty="0">
                <a:solidFill>
                  <a:schemeClr val="bg2">
                    <a:lumMod val="25000"/>
                  </a:schemeClr>
                </a:solidFill>
                <a:latin typeface="Aptos" panose="020B0004020202020204" pitchFamily="34" charset="0"/>
                <a:ea typeface="Verdana" panose="020B0604030504040204" pitchFamily="34" charset="0"/>
              </a:rPr>
              <a:t>Leg uit dat goed inhaleren moeilijk is!</a:t>
            </a:r>
          </a:p>
          <a:p>
            <a:pPr marL="800100" lvl="1" indent="-342900">
              <a:lnSpc>
                <a:spcPct val="100000"/>
              </a:lnSpc>
              <a:buClr>
                <a:srgbClr val="21BBEF"/>
              </a:buClr>
              <a:buFont typeface="+mj-lt"/>
              <a:buAutoNum type="arabicPeriod"/>
            </a:pPr>
            <a:r>
              <a:rPr lang="nl-NL" sz="1800" dirty="0">
                <a:solidFill>
                  <a:schemeClr val="bg2">
                    <a:lumMod val="25000"/>
                  </a:schemeClr>
                </a:solidFill>
                <a:latin typeface="Aptos" panose="020B0004020202020204" pitchFamily="34" charset="0"/>
                <a:ea typeface="Verdana" panose="020B0604030504040204" pitchFamily="34" charset="0"/>
              </a:rPr>
              <a:t>Demonstreer het gebruiksklaar maken van de device</a:t>
            </a:r>
          </a:p>
          <a:p>
            <a:pPr marL="800100" lvl="1" indent="-342900">
              <a:lnSpc>
                <a:spcPct val="100000"/>
              </a:lnSpc>
              <a:buClr>
                <a:srgbClr val="21BBEF"/>
              </a:buClr>
              <a:buFont typeface="+mj-lt"/>
              <a:buAutoNum type="arabicPeriod"/>
            </a:pPr>
            <a:r>
              <a:rPr lang="nl-NL" sz="1800" dirty="0">
                <a:solidFill>
                  <a:schemeClr val="bg2">
                    <a:lumMod val="25000"/>
                  </a:schemeClr>
                </a:solidFill>
                <a:latin typeface="Aptos" panose="020B0004020202020204" pitchFamily="34" charset="0"/>
                <a:ea typeface="Verdana" panose="020B0604030504040204" pitchFamily="34" charset="0"/>
              </a:rPr>
              <a:t>Demonstreer de inhalatietechniek  met commentaar</a:t>
            </a:r>
          </a:p>
          <a:p>
            <a:pPr marL="800100" lvl="1" indent="-342900">
              <a:lnSpc>
                <a:spcPct val="100000"/>
              </a:lnSpc>
              <a:buClr>
                <a:srgbClr val="21BBEF"/>
              </a:buClr>
              <a:buFont typeface="+mj-lt"/>
              <a:buAutoNum type="arabicPeriod"/>
            </a:pPr>
            <a:r>
              <a:rPr lang="nl-NL" sz="1800" dirty="0">
                <a:solidFill>
                  <a:schemeClr val="bg2">
                    <a:lumMod val="25000"/>
                  </a:schemeClr>
                </a:solidFill>
                <a:latin typeface="Aptos" panose="020B0004020202020204" pitchFamily="34" charset="0"/>
                <a:ea typeface="Verdana" panose="020B0604030504040204" pitchFamily="34" charset="0"/>
              </a:rPr>
              <a:t>Herhaal de gehele handeling</a:t>
            </a:r>
          </a:p>
          <a:p>
            <a:pPr marL="800100" lvl="1" indent="-342900">
              <a:lnSpc>
                <a:spcPct val="100000"/>
              </a:lnSpc>
              <a:buClr>
                <a:srgbClr val="21BBEF"/>
              </a:buClr>
              <a:buFont typeface="+mj-lt"/>
              <a:buAutoNum type="arabicPeriod"/>
            </a:pPr>
            <a:r>
              <a:rPr lang="nl-NL" sz="1800" dirty="0">
                <a:solidFill>
                  <a:schemeClr val="bg2">
                    <a:lumMod val="25000"/>
                  </a:schemeClr>
                </a:solidFill>
                <a:latin typeface="Aptos" panose="020B0004020202020204" pitchFamily="34" charset="0"/>
                <a:ea typeface="Verdana" panose="020B0604030504040204" pitchFamily="34" charset="0"/>
              </a:rPr>
              <a:t>Laat de patiënt de handeling voor doen</a:t>
            </a:r>
          </a:p>
          <a:p>
            <a:pPr marL="800100" lvl="1" indent="-342900">
              <a:lnSpc>
                <a:spcPct val="100000"/>
              </a:lnSpc>
              <a:buClr>
                <a:srgbClr val="21BBEF"/>
              </a:buClr>
              <a:buFont typeface="+mj-lt"/>
              <a:buAutoNum type="arabicPeriod"/>
            </a:pPr>
            <a:r>
              <a:rPr lang="nl-NL" sz="1800" dirty="0">
                <a:solidFill>
                  <a:schemeClr val="bg2">
                    <a:lumMod val="25000"/>
                  </a:schemeClr>
                </a:solidFill>
                <a:latin typeface="Aptos" panose="020B0004020202020204" pitchFamily="34" charset="0"/>
                <a:ea typeface="Verdana" panose="020B0604030504040204" pitchFamily="34" charset="0"/>
              </a:rPr>
              <a:t>Geef feedback</a:t>
            </a:r>
          </a:p>
          <a:p>
            <a:pPr marL="800100" lvl="1" indent="-342900">
              <a:lnSpc>
                <a:spcPct val="100000"/>
              </a:lnSpc>
              <a:buClr>
                <a:srgbClr val="21BBEF"/>
              </a:buClr>
              <a:buFont typeface="+mj-lt"/>
              <a:buAutoNum type="arabicPeriod"/>
            </a:pPr>
            <a:r>
              <a:rPr lang="nl-NL" sz="1800" dirty="0">
                <a:solidFill>
                  <a:schemeClr val="bg2">
                    <a:lumMod val="25000"/>
                  </a:schemeClr>
                </a:solidFill>
                <a:latin typeface="Aptos" panose="020B0004020202020204" pitchFamily="34" charset="0"/>
                <a:ea typeface="Verdana" panose="020B0604030504040204" pitchFamily="34" charset="0"/>
              </a:rPr>
              <a:t>Laat de patiënt de handeling nogmaals uitvoeren, zonder commentaar tot dat het goed gaat </a:t>
            </a:r>
          </a:p>
          <a:p>
            <a:pPr marL="457200" lvl="1" indent="0">
              <a:lnSpc>
                <a:spcPct val="100000"/>
              </a:lnSpc>
              <a:buClr>
                <a:srgbClr val="21BBEF"/>
              </a:buClr>
              <a:buNone/>
            </a:pPr>
            <a:endParaRPr lang="nl-NL" sz="1800" dirty="0">
              <a:solidFill>
                <a:schemeClr val="bg2">
                  <a:lumMod val="25000"/>
                </a:schemeClr>
              </a:solidFill>
              <a:latin typeface="Aptos" panose="020B0004020202020204" pitchFamily="34" charset="0"/>
              <a:ea typeface="Verdana" panose="020B0604030504040204" pitchFamily="34" charset="0"/>
            </a:endParaRPr>
          </a:p>
        </p:txBody>
      </p:sp>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186191" y="580957"/>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655758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153F750-61E0-49A9-AC1F-E4921A60D06C}"/>
              </a:ext>
            </a:extLst>
          </p:cNvPr>
          <p:cNvSpPr>
            <a:spLocks noGrp="1"/>
          </p:cNvSpPr>
          <p:nvPr>
            <p:ph type="title"/>
          </p:nvPr>
        </p:nvSpPr>
        <p:spPr>
          <a:xfrm>
            <a:off x="838200" y="141095"/>
            <a:ext cx="10515600" cy="1325563"/>
          </a:xfrm>
        </p:spPr>
        <p:txBody>
          <a:bodyPr>
            <a:normAutofit/>
          </a:bodyPr>
          <a:lstStyle/>
          <a:p>
            <a:r>
              <a:rPr lang="nl-NL" sz="3600" b="1" dirty="0">
                <a:solidFill>
                  <a:srgbClr val="8C95CD"/>
                </a:solidFill>
                <a:latin typeface="Aptos" panose="020B0004020202020204" pitchFamily="34" charset="0"/>
                <a:ea typeface="Verdana" panose="020B0604030504040204" pitchFamily="34" charset="0"/>
              </a:rPr>
              <a:t>Wat helpt…</a:t>
            </a:r>
            <a:endParaRPr lang="nl-NL" sz="3600" b="1" dirty="0">
              <a:solidFill>
                <a:srgbClr val="8C95CD"/>
              </a:solidFill>
              <a:latin typeface="Aptos" panose="020B0004020202020204" pitchFamily="34" charset="0"/>
            </a:endParaRPr>
          </a:p>
        </p:txBody>
      </p:sp>
      <p:sp>
        <p:nvSpPr>
          <p:cNvPr id="31" name="Tijdelijke aanduiding voor inhoud 30">
            <a:extLst>
              <a:ext uri="{FF2B5EF4-FFF2-40B4-BE49-F238E27FC236}">
                <a16:creationId xmlns:a16="http://schemas.microsoft.com/office/drawing/2014/main" id="{0832174B-4426-9A26-B51C-7B913E11D991}"/>
              </a:ext>
            </a:extLst>
          </p:cNvPr>
          <p:cNvSpPr>
            <a:spLocks noGrp="1"/>
          </p:cNvSpPr>
          <p:nvPr>
            <p:ph idx="1"/>
          </p:nvPr>
        </p:nvSpPr>
        <p:spPr>
          <a:xfrm>
            <a:off x="477829" y="1466658"/>
            <a:ext cx="10610892" cy="4924716"/>
          </a:xfrm>
          <a:ln>
            <a:noFill/>
          </a:ln>
        </p:spPr>
        <p:txBody>
          <a:bodyPr vert="horz" lIns="91440" tIns="45720" rIns="91440" bIns="45720" rtlCol="0" anchor="t">
            <a:noAutofit/>
          </a:bodyPr>
          <a:lstStyle/>
          <a:p>
            <a:pPr marL="800100" lvl="1" indent="-342900">
              <a:lnSpc>
                <a:spcPct val="100000"/>
              </a:lnSpc>
              <a:buClr>
                <a:srgbClr val="21BBEF"/>
              </a:buClr>
              <a:buFont typeface="+mj-lt"/>
              <a:buAutoNum type="arabicPeriod"/>
            </a:pPr>
            <a:r>
              <a:rPr lang="nl-NL" sz="1800" dirty="0">
                <a:solidFill>
                  <a:schemeClr val="bg2">
                    <a:lumMod val="25000"/>
                  </a:schemeClr>
                </a:solidFill>
                <a:latin typeface="Aptos" panose="020B0004020202020204" pitchFamily="34" charset="0"/>
                <a:ea typeface="Verdana" panose="020B0604030504040204" pitchFamily="34" charset="0"/>
              </a:rPr>
              <a:t>Overhandig schriftelijk materiaal / film  </a:t>
            </a:r>
          </a:p>
          <a:p>
            <a:pPr marL="800100" lvl="1" indent="-342900">
              <a:lnSpc>
                <a:spcPct val="100000"/>
              </a:lnSpc>
              <a:buClr>
                <a:srgbClr val="21BBEF"/>
              </a:buClr>
              <a:buFont typeface="+mj-lt"/>
              <a:buAutoNum type="arabicPeriod"/>
            </a:pPr>
            <a:r>
              <a:rPr lang="nl-NL" sz="1800" dirty="0">
                <a:solidFill>
                  <a:schemeClr val="bg2">
                    <a:lumMod val="25000"/>
                  </a:schemeClr>
                </a:solidFill>
                <a:latin typeface="Aptos" panose="020B0004020202020204" pitchFamily="34" charset="0"/>
                <a:ea typeface="Verdana" panose="020B0604030504040204" pitchFamily="34" charset="0"/>
              </a:rPr>
              <a:t>Registreer wat wel en niet goed gaat bij de inhalatie en kom hier de volgende keer op terug</a:t>
            </a:r>
          </a:p>
          <a:p>
            <a:pPr marL="800100" lvl="1" indent="-342900">
              <a:lnSpc>
                <a:spcPct val="100000"/>
              </a:lnSpc>
              <a:buClr>
                <a:srgbClr val="21BBEF"/>
              </a:buClr>
              <a:buFont typeface="+mj-lt"/>
              <a:buAutoNum type="arabicPeriod"/>
            </a:pPr>
            <a:r>
              <a:rPr lang="nl-NL" sz="1800" dirty="0">
                <a:solidFill>
                  <a:schemeClr val="bg2">
                    <a:lumMod val="25000"/>
                  </a:schemeClr>
                </a:solidFill>
                <a:latin typeface="Aptos" panose="020B0004020202020204" pitchFamily="34" charset="0"/>
                <a:ea typeface="Verdana" panose="020B0604030504040204" pitchFamily="34" charset="0"/>
              </a:rPr>
              <a:t>Maak een controle afspraak om de inhalatietechniek te controleren</a:t>
            </a:r>
          </a:p>
          <a:p>
            <a:pPr marL="800100" lvl="1" indent="-342900">
              <a:lnSpc>
                <a:spcPct val="100000"/>
              </a:lnSpc>
              <a:buClr>
                <a:srgbClr val="21BBEF"/>
              </a:buClr>
              <a:buFont typeface="+mj-lt"/>
              <a:buAutoNum type="arabicPeriod"/>
            </a:pPr>
            <a:r>
              <a:rPr lang="nl-NL" sz="1800" dirty="0">
                <a:solidFill>
                  <a:schemeClr val="bg2">
                    <a:lumMod val="25000"/>
                  </a:schemeClr>
                </a:solidFill>
                <a:latin typeface="Aptos" panose="020B0004020202020204" pitchFamily="34" charset="0"/>
                <a:ea typeface="Verdana" panose="020B0604030504040204" pitchFamily="34" charset="0"/>
              </a:rPr>
              <a:t>Maak samenwerkingsafspraken met de apotheek </a:t>
            </a:r>
          </a:p>
          <a:p>
            <a:pPr marL="800100" lvl="1" indent="-342900">
              <a:lnSpc>
                <a:spcPct val="100000"/>
              </a:lnSpc>
              <a:buClr>
                <a:srgbClr val="21BBEF"/>
              </a:buClr>
              <a:buFont typeface="+mj-lt"/>
              <a:buAutoNum type="arabicPeriod"/>
            </a:pPr>
            <a:endParaRPr lang="nl-NL" sz="1800" dirty="0">
              <a:solidFill>
                <a:schemeClr val="bg2">
                  <a:lumMod val="25000"/>
                </a:schemeClr>
              </a:solidFill>
              <a:latin typeface="Aptos" panose="020B0004020202020204" pitchFamily="34" charset="0"/>
              <a:ea typeface="Verdana" panose="020B0604030504040204" pitchFamily="34" charset="0"/>
            </a:endParaRPr>
          </a:p>
        </p:txBody>
      </p:sp>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186191" y="580957"/>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136828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153F750-61E0-49A9-AC1F-E4921A60D06C}"/>
              </a:ext>
            </a:extLst>
          </p:cNvPr>
          <p:cNvSpPr>
            <a:spLocks noGrp="1"/>
          </p:cNvSpPr>
          <p:nvPr>
            <p:ph type="title"/>
          </p:nvPr>
        </p:nvSpPr>
        <p:spPr>
          <a:xfrm>
            <a:off x="838200" y="141095"/>
            <a:ext cx="10515600" cy="1325563"/>
          </a:xfrm>
        </p:spPr>
        <p:txBody>
          <a:bodyPr>
            <a:normAutofit/>
          </a:bodyPr>
          <a:lstStyle/>
          <a:p>
            <a:r>
              <a:rPr lang="nl-NL" sz="3600" b="1" dirty="0">
                <a:solidFill>
                  <a:srgbClr val="8C95CD"/>
                </a:solidFill>
                <a:latin typeface="Aptos" panose="020B0004020202020204" pitchFamily="34" charset="0"/>
                <a:ea typeface="Verdana" panose="020B0604030504040204" pitchFamily="34" charset="0"/>
              </a:rPr>
              <a:t>Controle inhalatiemedicatie </a:t>
            </a:r>
            <a:endParaRPr lang="nl-NL" sz="3600" b="1" dirty="0">
              <a:solidFill>
                <a:srgbClr val="8C95CD"/>
              </a:solidFill>
              <a:latin typeface="Aptos" panose="020B0004020202020204" pitchFamily="34" charset="0"/>
            </a:endParaRPr>
          </a:p>
        </p:txBody>
      </p:sp>
      <p:sp>
        <p:nvSpPr>
          <p:cNvPr id="31" name="Tijdelijke aanduiding voor inhoud 30">
            <a:extLst>
              <a:ext uri="{FF2B5EF4-FFF2-40B4-BE49-F238E27FC236}">
                <a16:creationId xmlns:a16="http://schemas.microsoft.com/office/drawing/2014/main" id="{0832174B-4426-9A26-B51C-7B913E11D991}"/>
              </a:ext>
            </a:extLst>
          </p:cNvPr>
          <p:cNvSpPr>
            <a:spLocks noGrp="1"/>
          </p:cNvSpPr>
          <p:nvPr>
            <p:ph idx="1"/>
          </p:nvPr>
        </p:nvSpPr>
        <p:spPr>
          <a:xfrm>
            <a:off x="477829" y="1466658"/>
            <a:ext cx="10610892" cy="4924716"/>
          </a:xfrm>
          <a:ln>
            <a:noFill/>
          </a:ln>
        </p:spPr>
        <p:txBody>
          <a:bodyPr vert="horz" lIns="91440" tIns="45720" rIns="91440" bIns="45720" rtlCol="0" anchor="t">
            <a:noAutofit/>
          </a:bodyPr>
          <a:lstStyle/>
          <a:p>
            <a:pPr marL="800100" lvl="1" indent="-342900">
              <a:lnSpc>
                <a:spcPct val="100000"/>
              </a:lnSpc>
              <a:buClr>
                <a:srgbClr val="21BBEF"/>
              </a:buClr>
              <a:buFont typeface="+mj-lt"/>
              <a:buAutoNum type="arabicPeriod"/>
            </a:pPr>
            <a:r>
              <a:rPr lang="nl-NL" sz="1800" dirty="0">
                <a:solidFill>
                  <a:schemeClr val="bg2">
                    <a:lumMod val="25000"/>
                  </a:schemeClr>
                </a:solidFill>
                <a:latin typeface="Aptos" panose="020B0004020202020204" pitchFamily="34" charset="0"/>
                <a:ea typeface="Verdana" panose="020B0604030504040204" pitchFamily="34" charset="0"/>
              </a:rPr>
              <a:t>Heeft </a:t>
            </a:r>
            <a:r>
              <a:rPr lang="nl-NL" sz="1800" dirty="0" err="1">
                <a:solidFill>
                  <a:schemeClr val="bg2">
                    <a:lumMod val="25000"/>
                  </a:schemeClr>
                </a:solidFill>
                <a:latin typeface="Aptos" panose="020B0004020202020204" pitchFamily="34" charset="0"/>
                <a:ea typeface="Verdana" panose="020B0604030504040204" pitchFamily="34" charset="0"/>
              </a:rPr>
              <a:t>patient</a:t>
            </a:r>
            <a:r>
              <a:rPr lang="nl-NL" sz="1800" dirty="0">
                <a:solidFill>
                  <a:schemeClr val="bg2">
                    <a:lumMod val="25000"/>
                  </a:schemeClr>
                </a:solidFill>
                <a:latin typeface="Aptos" panose="020B0004020202020204" pitchFamily="34" charset="0"/>
                <a:ea typeface="Verdana" panose="020B0604030504040204" pitchFamily="34" charset="0"/>
              </a:rPr>
              <a:t> de goede medicatie? Passend bij de diagnose (astma en/of COPD) en situatie (klachten/</a:t>
            </a:r>
            <a:r>
              <a:rPr lang="nl-NL" sz="1800" dirty="0" err="1">
                <a:solidFill>
                  <a:schemeClr val="bg2">
                    <a:lumMod val="25000"/>
                  </a:schemeClr>
                </a:solidFill>
                <a:latin typeface="Aptos" panose="020B0004020202020204" pitchFamily="34" charset="0"/>
                <a:ea typeface="Verdana" panose="020B0604030504040204" pitchFamily="34" charset="0"/>
              </a:rPr>
              <a:t>laanwezigheid</a:t>
            </a:r>
            <a:r>
              <a:rPr lang="nl-NL" sz="1800" dirty="0">
                <a:solidFill>
                  <a:schemeClr val="bg2">
                    <a:lumMod val="25000"/>
                  </a:schemeClr>
                </a:solidFill>
                <a:latin typeface="Aptos" panose="020B0004020202020204" pitchFamily="34" charset="0"/>
                <a:ea typeface="Verdana" panose="020B0604030504040204" pitchFamily="34" charset="0"/>
              </a:rPr>
              <a:t> longaanvallen). Bespreek het doel en de werking van de medicatie </a:t>
            </a:r>
          </a:p>
          <a:p>
            <a:pPr marL="800100" lvl="1" indent="-342900">
              <a:lnSpc>
                <a:spcPct val="100000"/>
              </a:lnSpc>
              <a:buClr>
                <a:srgbClr val="21BBEF"/>
              </a:buClr>
              <a:buFont typeface="+mj-lt"/>
              <a:buAutoNum type="arabicPeriod"/>
            </a:pPr>
            <a:r>
              <a:rPr lang="nl-NL" sz="1800" dirty="0">
                <a:solidFill>
                  <a:schemeClr val="bg2">
                    <a:lumMod val="25000"/>
                  </a:schemeClr>
                </a:solidFill>
                <a:latin typeface="Aptos" panose="020B0004020202020204" pitchFamily="34" charset="0"/>
                <a:ea typeface="Verdana" panose="020B0604030504040204" pitchFamily="34" charset="0"/>
              </a:rPr>
              <a:t>Is de therapietrouw goed (let op over/ en ondergebruik). Motiveer de patiënt en bespreek belang therapietrouw </a:t>
            </a:r>
          </a:p>
          <a:p>
            <a:pPr marL="800100" lvl="1" indent="-342900">
              <a:lnSpc>
                <a:spcPct val="100000"/>
              </a:lnSpc>
              <a:buClr>
                <a:srgbClr val="21BBEF"/>
              </a:buClr>
              <a:buFont typeface="+mj-lt"/>
              <a:buAutoNum type="arabicPeriod"/>
            </a:pPr>
            <a:r>
              <a:rPr lang="nl-NL" sz="1800" dirty="0">
                <a:solidFill>
                  <a:schemeClr val="bg2">
                    <a:lumMod val="25000"/>
                  </a:schemeClr>
                </a:solidFill>
                <a:latin typeface="Aptos" panose="020B0004020202020204" pitchFamily="34" charset="0"/>
                <a:ea typeface="Verdana" panose="020B0604030504040204" pitchFamily="34" charset="0"/>
              </a:rPr>
              <a:t>Is de gebruikte inhalator passend (let met name op gebruik verschillende inhalatoren)</a:t>
            </a:r>
          </a:p>
          <a:p>
            <a:pPr marL="800100" lvl="1" indent="-342900">
              <a:lnSpc>
                <a:spcPct val="100000"/>
              </a:lnSpc>
              <a:buClr>
                <a:srgbClr val="21BBEF"/>
              </a:buClr>
              <a:buFont typeface="+mj-lt"/>
              <a:buAutoNum type="arabicPeriod"/>
            </a:pPr>
            <a:r>
              <a:rPr lang="nl-NL" sz="1800" dirty="0">
                <a:solidFill>
                  <a:schemeClr val="bg2">
                    <a:lumMod val="25000"/>
                  </a:schemeClr>
                </a:solidFill>
                <a:latin typeface="Aptos" panose="020B0004020202020204" pitchFamily="34" charset="0"/>
                <a:ea typeface="Verdana" panose="020B0604030504040204" pitchFamily="34" charset="0"/>
              </a:rPr>
              <a:t>Is de inhalatietechniek goed (let op de Big 5)? Gebruik voor controle van de inhalatiekracht de </a:t>
            </a:r>
            <a:r>
              <a:rPr lang="nl-NL" sz="1800" dirty="0" err="1">
                <a:solidFill>
                  <a:schemeClr val="bg2">
                    <a:lumMod val="25000"/>
                  </a:schemeClr>
                </a:solidFill>
                <a:latin typeface="Aptos" panose="020B0004020202020204" pitchFamily="34" charset="0"/>
                <a:ea typeface="Verdana" panose="020B0604030504040204" pitchFamily="34" charset="0"/>
              </a:rPr>
              <a:t>In-Check</a:t>
            </a:r>
            <a:r>
              <a:rPr lang="nl-NL" sz="1800" dirty="0">
                <a:solidFill>
                  <a:schemeClr val="bg2">
                    <a:lumMod val="25000"/>
                  </a:schemeClr>
                </a:solidFill>
                <a:latin typeface="Aptos" panose="020B0004020202020204" pitchFamily="34" charset="0"/>
                <a:ea typeface="Verdana" panose="020B0604030504040204" pitchFamily="34" charset="0"/>
              </a:rPr>
              <a:t> DIAL</a:t>
            </a:r>
          </a:p>
          <a:p>
            <a:pPr marL="800100" lvl="1" indent="-342900">
              <a:lnSpc>
                <a:spcPct val="100000"/>
              </a:lnSpc>
              <a:buClr>
                <a:srgbClr val="21BBEF"/>
              </a:buClr>
              <a:buFont typeface="+mj-lt"/>
              <a:buAutoNum type="arabicPeriod"/>
            </a:pPr>
            <a:endParaRPr lang="nl-NL" sz="1800" dirty="0">
              <a:solidFill>
                <a:schemeClr val="bg2">
                  <a:lumMod val="25000"/>
                </a:schemeClr>
              </a:solidFill>
              <a:latin typeface="Aptos" panose="020B0004020202020204" pitchFamily="34" charset="0"/>
              <a:ea typeface="Verdana" panose="020B0604030504040204" pitchFamily="34" charset="0"/>
            </a:endParaRPr>
          </a:p>
        </p:txBody>
      </p:sp>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186191" y="580957"/>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57168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153F750-61E0-49A9-AC1F-E4921A60D06C}"/>
              </a:ext>
            </a:extLst>
          </p:cNvPr>
          <p:cNvSpPr>
            <a:spLocks noGrp="1"/>
          </p:cNvSpPr>
          <p:nvPr>
            <p:ph type="title"/>
          </p:nvPr>
        </p:nvSpPr>
        <p:spPr>
          <a:xfrm>
            <a:off x="838200" y="141095"/>
            <a:ext cx="10515600" cy="1325563"/>
          </a:xfrm>
        </p:spPr>
        <p:txBody>
          <a:bodyPr>
            <a:normAutofit/>
          </a:bodyPr>
          <a:lstStyle/>
          <a:p>
            <a:r>
              <a:rPr lang="nl-NL" sz="3600" b="1" dirty="0">
                <a:solidFill>
                  <a:srgbClr val="8C95CD"/>
                </a:solidFill>
                <a:latin typeface="Aptos" panose="020B0004020202020204" pitchFamily="34" charset="0"/>
                <a:ea typeface="Verdana" panose="020B0604030504040204" pitchFamily="34" charset="0"/>
              </a:rPr>
              <a:t>Zelf oefenen met het formularium (placebo’s) </a:t>
            </a:r>
            <a:endParaRPr lang="nl-NL" sz="3600" b="1" dirty="0">
              <a:solidFill>
                <a:srgbClr val="8C95CD"/>
              </a:solidFill>
              <a:latin typeface="Aptos" panose="020B0004020202020204" pitchFamily="34" charset="0"/>
            </a:endParaRPr>
          </a:p>
        </p:txBody>
      </p:sp>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529091" y="885881"/>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Tijdelijke aanduiding voor inhoud 1">
            <a:extLst>
              <a:ext uri="{FF2B5EF4-FFF2-40B4-BE49-F238E27FC236}">
                <a16:creationId xmlns:a16="http://schemas.microsoft.com/office/drawing/2014/main" id="{47E02A1B-D37B-F6A6-C5C9-6EC8E0924B56}"/>
              </a:ext>
            </a:extLst>
          </p:cNvPr>
          <p:cNvPicPr>
            <a:picLocks noGrp="1" noChangeAspect="1"/>
          </p:cNvPicPr>
          <p:nvPr>
            <p:ph idx="1"/>
          </p:nvPr>
        </p:nvPicPr>
        <p:blipFill>
          <a:blip r:embed="rId3"/>
          <a:stretch>
            <a:fillRect/>
          </a:stretch>
        </p:blipFill>
        <p:spPr>
          <a:xfrm>
            <a:off x="2169037" y="1959872"/>
            <a:ext cx="7581900" cy="1476375"/>
          </a:xfrm>
          <a:prstGeom prst="rect">
            <a:avLst/>
          </a:prstGeom>
        </p:spPr>
      </p:pic>
    </p:spTree>
    <p:extLst>
      <p:ext uri="{BB962C8B-B14F-4D97-AF65-F5344CB8AC3E}">
        <p14:creationId xmlns:p14="http://schemas.microsoft.com/office/powerpoint/2010/main" val="374940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153F750-61E0-49A9-AC1F-E4921A60D06C}"/>
              </a:ext>
            </a:extLst>
          </p:cNvPr>
          <p:cNvSpPr>
            <a:spLocks noGrp="1"/>
          </p:cNvSpPr>
          <p:nvPr>
            <p:ph type="title"/>
          </p:nvPr>
        </p:nvSpPr>
        <p:spPr>
          <a:xfrm>
            <a:off x="838200" y="141095"/>
            <a:ext cx="10515600" cy="1325563"/>
          </a:xfrm>
        </p:spPr>
        <p:txBody>
          <a:bodyPr>
            <a:normAutofit/>
          </a:bodyPr>
          <a:lstStyle/>
          <a:p>
            <a:r>
              <a:rPr lang="nl-NL" sz="3600" b="1" dirty="0">
                <a:solidFill>
                  <a:srgbClr val="8C95CD"/>
                </a:solidFill>
                <a:latin typeface="Aptos" panose="020B0004020202020204" pitchFamily="34" charset="0"/>
                <a:ea typeface="Verdana" panose="020B0604030504040204" pitchFamily="34" charset="0"/>
              </a:rPr>
              <a:t>Activatie in </a:t>
            </a:r>
            <a:r>
              <a:rPr lang="nl-NL" sz="3600" b="1" dirty="0" err="1">
                <a:solidFill>
                  <a:srgbClr val="8C95CD"/>
                </a:solidFill>
                <a:latin typeface="Aptos" panose="020B0004020202020204" pitchFamily="34" charset="0"/>
                <a:ea typeface="Verdana" panose="020B0604030504040204" pitchFamily="34" charset="0"/>
              </a:rPr>
              <a:t>Medicom</a:t>
            </a:r>
            <a:endParaRPr lang="nl-NL" sz="3600" b="1" dirty="0">
              <a:solidFill>
                <a:srgbClr val="8C95CD"/>
              </a:solidFill>
              <a:latin typeface="Aptos" panose="020B0004020202020204" pitchFamily="34" charset="0"/>
            </a:endParaRPr>
          </a:p>
        </p:txBody>
      </p:sp>
      <p:sp>
        <p:nvSpPr>
          <p:cNvPr id="31" name="Tijdelijke aanduiding voor inhoud 30">
            <a:extLst>
              <a:ext uri="{FF2B5EF4-FFF2-40B4-BE49-F238E27FC236}">
                <a16:creationId xmlns:a16="http://schemas.microsoft.com/office/drawing/2014/main" id="{0832174B-4426-9A26-B51C-7B913E11D991}"/>
              </a:ext>
            </a:extLst>
          </p:cNvPr>
          <p:cNvSpPr>
            <a:spLocks noGrp="1"/>
          </p:cNvSpPr>
          <p:nvPr>
            <p:ph idx="1"/>
          </p:nvPr>
        </p:nvSpPr>
        <p:spPr>
          <a:xfrm>
            <a:off x="477829" y="1466658"/>
            <a:ext cx="10610892" cy="4924716"/>
          </a:xfrm>
          <a:ln>
            <a:noFill/>
          </a:ln>
        </p:spPr>
        <p:txBody>
          <a:bodyPr vert="horz" lIns="91440" tIns="45720" rIns="91440" bIns="45720" rtlCol="0" anchor="t">
            <a:noAutofit/>
          </a:bodyPr>
          <a:lstStyle/>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De clusterbeheerder activeert het EVS voor zijn cluster -&gt; zie voor handleiding www.Trijn.Nu</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Hierna hebben zorgverleners bij patienten&gt;18 jaar toegang tot het regionale formularium via het EVS.</a:t>
            </a:r>
          </a:p>
          <a:p>
            <a:pPr marL="457200" lvl="1" indent="0">
              <a:lnSpc>
                <a:spcPct val="100000"/>
              </a:lnSpc>
              <a:buClr>
                <a:srgbClr val="21BBEF"/>
              </a:buClr>
              <a:buNone/>
            </a:pPr>
            <a:br>
              <a:rPr lang="nl-NL" sz="1800" dirty="0">
                <a:solidFill>
                  <a:schemeClr val="bg2">
                    <a:lumMod val="25000"/>
                  </a:schemeClr>
                </a:solidFill>
                <a:latin typeface="Aptos" panose="020B0004020202020204" pitchFamily="34" charset="0"/>
                <a:ea typeface="Verdana" panose="020B0604030504040204" pitchFamily="34" charset="0"/>
              </a:rPr>
            </a:br>
            <a:r>
              <a:rPr lang="nl-NL" sz="1800" dirty="0">
                <a:solidFill>
                  <a:schemeClr val="bg2">
                    <a:lumMod val="25000"/>
                  </a:schemeClr>
                </a:solidFill>
                <a:latin typeface="Aptos" panose="020B0004020202020204" pitchFamily="34" charset="0"/>
                <a:ea typeface="Verdana" panose="020B0604030504040204" pitchFamily="34" charset="0"/>
              </a:rPr>
              <a:t>Let op!</a:t>
            </a:r>
          </a:p>
          <a:p>
            <a:pPr lvl="1">
              <a:lnSpc>
                <a:spcPct val="100000"/>
              </a:lnSpc>
              <a:buClr>
                <a:srgbClr val="21BBEF"/>
              </a:buClr>
            </a:pPr>
            <a:endParaRPr lang="nl-NL" sz="1800" dirty="0">
              <a:solidFill>
                <a:schemeClr val="bg2">
                  <a:lumMod val="25000"/>
                </a:schemeClr>
              </a:solidFill>
              <a:latin typeface="Aptos" panose="020B0004020202020204" pitchFamily="34" charset="0"/>
              <a:ea typeface="Verdana" panose="020B0604030504040204" pitchFamily="34" charset="0"/>
            </a:endParaRPr>
          </a:p>
        </p:txBody>
      </p:sp>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186191" y="580957"/>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0FB8C56D-9E07-41F0-9D72-A0DFEAD86318}"/>
              </a:ext>
            </a:extLst>
          </p:cNvPr>
          <p:cNvPicPr>
            <a:picLocks noChangeAspect="1"/>
          </p:cNvPicPr>
          <p:nvPr/>
        </p:nvPicPr>
        <p:blipFill>
          <a:blip r:embed="rId3"/>
          <a:stretch>
            <a:fillRect/>
          </a:stretch>
        </p:blipFill>
        <p:spPr>
          <a:xfrm>
            <a:off x="988022" y="3210024"/>
            <a:ext cx="5419725" cy="3181350"/>
          </a:xfrm>
          <a:prstGeom prst="rect">
            <a:avLst/>
          </a:prstGeom>
        </p:spPr>
      </p:pic>
    </p:spTree>
    <p:extLst>
      <p:ext uri="{BB962C8B-B14F-4D97-AF65-F5344CB8AC3E}">
        <p14:creationId xmlns:p14="http://schemas.microsoft.com/office/powerpoint/2010/main" val="23705623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42E1348D-9807-9E4F-50D5-5D736D4EE5AF}"/>
              </a:ext>
            </a:extLst>
          </p:cNvPr>
          <p:cNvSpPr/>
          <p:nvPr/>
        </p:nvSpPr>
        <p:spPr>
          <a:xfrm>
            <a:off x="0" y="1755859"/>
            <a:ext cx="12192000" cy="5102141"/>
          </a:xfrm>
          <a:prstGeom prst="rect">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1">
            <a:extLst>
              <a:ext uri="{FF2B5EF4-FFF2-40B4-BE49-F238E27FC236}">
                <a16:creationId xmlns:a16="http://schemas.microsoft.com/office/drawing/2014/main" id="{FF99BCB9-2157-D44F-8B65-2B8850545E76}"/>
              </a:ext>
            </a:extLst>
          </p:cNvPr>
          <p:cNvSpPr txBox="1">
            <a:spLocks/>
          </p:cNvSpPr>
          <p:nvPr/>
        </p:nvSpPr>
        <p:spPr>
          <a:xfrm>
            <a:off x="0" y="3096764"/>
            <a:ext cx="12070080" cy="8360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sz="4800" b="1" dirty="0">
                <a:solidFill>
                  <a:schemeClr val="bg1"/>
                </a:solidFill>
                <a:latin typeface="Aptos" panose="020B0004020202020204" pitchFamily="34" charset="0"/>
                <a:cs typeface="Helvetica"/>
              </a:rPr>
              <a:t>Werkafspraken</a:t>
            </a:r>
            <a:endParaRPr lang="nl-NL" sz="4800" dirty="0">
              <a:solidFill>
                <a:schemeClr val="bg1"/>
              </a:solidFill>
              <a:latin typeface="Aptos" panose="020B0004020202020204" pitchFamily="34" charset="0"/>
              <a:cs typeface="Calibri"/>
            </a:endParaRPr>
          </a:p>
        </p:txBody>
      </p:sp>
      <p:sp>
        <p:nvSpPr>
          <p:cNvPr id="9" name="Gelijkbenige driehoek 8">
            <a:extLst>
              <a:ext uri="{FF2B5EF4-FFF2-40B4-BE49-F238E27FC236}">
                <a16:creationId xmlns:a16="http://schemas.microsoft.com/office/drawing/2014/main" id="{6B88C916-5D12-0128-7457-B5050394A01D}"/>
              </a:ext>
            </a:extLst>
          </p:cNvPr>
          <p:cNvSpPr/>
          <p:nvPr/>
        </p:nvSpPr>
        <p:spPr>
          <a:xfrm rot="14777940">
            <a:off x="10721965" y="-777811"/>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751588B3-D62C-8B81-B2B2-BE923672B749}"/>
              </a:ext>
            </a:extLst>
          </p:cNvPr>
          <p:cNvSpPr/>
          <p:nvPr/>
        </p:nvSpPr>
        <p:spPr>
          <a:xfrm rot="14807212">
            <a:off x="8696425" y="-187694"/>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Gelijkbenige driehoek 10">
            <a:extLst>
              <a:ext uri="{FF2B5EF4-FFF2-40B4-BE49-F238E27FC236}">
                <a16:creationId xmlns:a16="http://schemas.microsoft.com/office/drawing/2014/main" id="{9C14CDEF-1E9F-6F4B-86C2-724A93E52E7D}"/>
              </a:ext>
            </a:extLst>
          </p:cNvPr>
          <p:cNvSpPr/>
          <p:nvPr/>
        </p:nvSpPr>
        <p:spPr>
          <a:xfrm rot="16486328">
            <a:off x="9416035" y="655165"/>
            <a:ext cx="327259" cy="914400"/>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elijkbenige driehoek 11">
            <a:extLst>
              <a:ext uri="{FF2B5EF4-FFF2-40B4-BE49-F238E27FC236}">
                <a16:creationId xmlns:a16="http://schemas.microsoft.com/office/drawing/2014/main" id="{C4786ACD-FA38-1FC2-FBC5-9DEFF67E5930}"/>
              </a:ext>
            </a:extLst>
          </p:cNvPr>
          <p:cNvSpPr/>
          <p:nvPr/>
        </p:nvSpPr>
        <p:spPr>
          <a:xfrm rot="13455814">
            <a:off x="10811351" y="1279217"/>
            <a:ext cx="476450" cy="95328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23229711-1DB2-AC10-2328-A664DBEEC9F0}"/>
              </a:ext>
            </a:extLst>
          </p:cNvPr>
          <p:cNvSpPr/>
          <p:nvPr/>
        </p:nvSpPr>
        <p:spPr>
          <a:xfrm rot="15162444">
            <a:off x="11766763" y="1890382"/>
            <a:ext cx="327259" cy="582330"/>
          </a:xfrm>
          <a:prstGeom prst="triangle">
            <a:avLst/>
          </a:prstGeom>
          <a:solidFill>
            <a:srgbClr val="0E9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525775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153F750-61E0-49A9-AC1F-E4921A60D06C}"/>
              </a:ext>
            </a:extLst>
          </p:cNvPr>
          <p:cNvSpPr>
            <a:spLocks noGrp="1"/>
          </p:cNvSpPr>
          <p:nvPr>
            <p:ph type="title"/>
          </p:nvPr>
        </p:nvSpPr>
        <p:spPr>
          <a:xfrm>
            <a:off x="838200" y="141095"/>
            <a:ext cx="10515600" cy="1325563"/>
          </a:xfrm>
        </p:spPr>
        <p:txBody>
          <a:bodyPr>
            <a:normAutofit/>
          </a:bodyPr>
          <a:lstStyle/>
          <a:p>
            <a:r>
              <a:rPr lang="nl-NL" sz="3600" b="1" dirty="0">
                <a:solidFill>
                  <a:srgbClr val="8C95CD"/>
                </a:solidFill>
                <a:latin typeface="Aptos" panose="020B0004020202020204" pitchFamily="34" charset="0"/>
                <a:ea typeface="Verdana" panose="020B0604030504040204" pitchFamily="34" charset="0"/>
              </a:rPr>
              <a:t>RTA</a:t>
            </a:r>
            <a:endParaRPr lang="nl-NL" sz="3600" b="1" dirty="0">
              <a:solidFill>
                <a:srgbClr val="8C95CD"/>
              </a:solidFill>
              <a:latin typeface="Aptos" panose="020B0004020202020204" pitchFamily="34" charset="0"/>
            </a:endParaRPr>
          </a:p>
        </p:txBody>
      </p:sp>
      <p:sp>
        <p:nvSpPr>
          <p:cNvPr id="31" name="Tijdelijke aanduiding voor inhoud 30">
            <a:extLst>
              <a:ext uri="{FF2B5EF4-FFF2-40B4-BE49-F238E27FC236}">
                <a16:creationId xmlns:a16="http://schemas.microsoft.com/office/drawing/2014/main" id="{0832174B-4426-9A26-B51C-7B913E11D991}"/>
              </a:ext>
            </a:extLst>
          </p:cNvPr>
          <p:cNvSpPr>
            <a:spLocks noGrp="1"/>
          </p:cNvSpPr>
          <p:nvPr>
            <p:ph idx="1"/>
          </p:nvPr>
        </p:nvSpPr>
        <p:spPr>
          <a:xfrm>
            <a:off x="477829" y="1466658"/>
            <a:ext cx="10610892" cy="4924716"/>
          </a:xfrm>
          <a:ln>
            <a:noFill/>
          </a:ln>
        </p:spPr>
        <p:txBody>
          <a:bodyPr vert="horz" lIns="91440" tIns="45720" rIns="91440" bIns="45720" rtlCol="0" anchor="t">
            <a:noAutofit/>
          </a:bodyPr>
          <a:lstStyle/>
          <a:p>
            <a:pPr marL="457200" lvl="1" indent="0">
              <a:lnSpc>
                <a:spcPct val="100000"/>
              </a:lnSpc>
              <a:buClr>
                <a:srgbClr val="21BBEF"/>
              </a:buClr>
              <a:buNone/>
            </a:pPr>
            <a:r>
              <a:rPr lang="nl-NL" sz="1800" dirty="0">
                <a:solidFill>
                  <a:schemeClr val="bg2">
                    <a:lumMod val="25000"/>
                  </a:schemeClr>
                </a:solidFill>
                <a:latin typeface="Aptos" panose="020B0004020202020204" pitchFamily="34" charset="0"/>
                <a:ea typeface="Verdana" panose="020B0604030504040204" pitchFamily="34" charset="0"/>
              </a:rPr>
              <a:t>Consultatie versus verwijzing</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Het kenmerk van consultatie is dat het </a:t>
            </a:r>
            <a:r>
              <a:rPr lang="nl-NL" sz="1800" dirty="0" err="1">
                <a:solidFill>
                  <a:schemeClr val="bg2">
                    <a:lumMod val="25000"/>
                  </a:schemeClr>
                </a:solidFill>
                <a:latin typeface="Aptos" panose="020B0004020202020204" pitchFamily="34" charset="0"/>
                <a:ea typeface="Verdana" panose="020B0604030504040204" pitchFamily="34" charset="0"/>
              </a:rPr>
              <a:t>hoofdbehandelaarschap</a:t>
            </a:r>
            <a:r>
              <a:rPr lang="nl-NL" sz="1800" dirty="0">
                <a:solidFill>
                  <a:schemeClr val="bg2">
                    <a:lumMod val="25000"/>
                  </a:schemeClr>
                </a:solidFill>
                <a:latin typeface="Aptos" panose="020B0004020202020204" pitchFamily="34" charset="0"/>
                <a:ea typeface="Verdana" panose="020B0604030504040204" pitchFamily="34" charset="0"/>
              </a:rPr>
              <a:t> en de verantwoordelijkheid voor de behandeling bij de vragende partij blijven. Consultatie kan een specifieke patiënt betreffen of plaats vinden voor meerdere patiënten tegelijk tijdens casuïstiek-besprekingen. In het geval van een poliklinisch traject vindt verwijzing van de ene specialist naar een </a:t>
            </a:r>
            <a:r>
              <a:rPr lang="nl-NL" sz="1800" dirty="0" err="1">
                <a:solidFill>
                  <a:schemeClr val="bg2">
                    <a:lumMod val="25000"/>
                  </a:schemeClr>
                </a:solidFill>
                <a:latin typeface="Aptos" panose="020B0004020202020204" pitchFamily="34" charset="0"/>
                <a:ea typeface="Verdana" panose="020B0604030504040204" pitchFamily="34" charset="0"/>
              </a:rPr>
              <a:t>anderespecialist</a:t>
            </a:r>
            <a:r>
              <a:rPr lang="nl-NL" sz="1800" dirty="0">
                <a:solidFill>
                  <a:schemeClr val="bg2">
                    <a:lumMod val="25000"/>
                  </a:schemeClr>
                </a:solidFill>
                <a:latin typeface="Aptos" panose="020B0004020202020204" pitchFamily="34" charset="0"/>
                <a:ea typeface="Verdana" panose="020B0604030504040204" pitchFamily="34" charset="0"/>
              </a:rPr>
              <a:t> alleen plaats na overleg met de huisarts, tenzij er sprake is van spoed.</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Bij twijfel of verwijzing noodzakelijk is, kan de huisarts ervoor kiezen om de </a:t>
            </a:r>
            <a:r>
              <a:rPr lang="nl-NL" sz="1800" dirty="0" err="1">
                <a:solidFill>
                  <a:schemeClr val="bg2">
                    <a:lumMod val="25000"/>
                  </a:schemeClr>
                </a:solidFill>
                <a:latin typeface="Aptos" panose="020B0004020202020204" pitchFamily="34" charset="0"/>
                <a:ea typeface="Verdana" panose="020B0604030504040204" pitchFamily="34" charset="0"/>
              </a:rPr>
              <a:t>kaderarts</a:t>
            </a:r>
            <a:r>
              <a:rPr lang="nl-NL" sz="1800" dirty="0">
                <a:solidFill>
                  <a:schemeClr val="bg2">
                    <a:lumMod val="25000"/>
                  </a:schemeClr>
                </a:solidFill>
                <a:latin typeface="Aptos" panose="020B0004020202020204" pitchFamily="34" charset="0"/>
                <a:ea typeface="Verdana" panose="020B0604030504040204" pitchFamily="34" charset="0"/>
              </a:rPr>
              <a:t> of longarts te consulteren.</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Het kenmerk van verwijzing en </a:t>
            </a:r>
            <a:r>
              <a:rPr lang="nl-NL" sz="1800" dirty="0" err="1">
                <a:solidFill>
                  <a:schemeClr val="bg2">
                    <a:lumMod val="25000"/>
                  </a:schemeClr>
                </a:solidFill>
                <a:latin typeface="Aptos" panose="020B0004020202020204" pitchFamily="34" charset="0"/>
                <a:ea typeface="Verdana" panose="020B0604030504040204" pitchFamily="34" charset="0"/>
              </a:rPr>
              <a:t>terugverwijzing</a:t>
            </a:r>
            <a:r>
              <a:rPr lang="nl-NL" sz="1800" dirty="0">
                <a:solidFill>
                  <a:schemeClr val="bg2">
                    <a:lumMod val="25000"/>
                  </a:schemeClr>
                </a:solidFill>
                <a:latin typeface="Aptos" panose="020B0004020202020204" pitchFamily="34" charset="0"/>
                <a:ea typeface="Verdana" panose="020B0604030504040204" pitchFamily="34" charset="0"/>
              </a:rPr>
              <a:t> is dat het </a:t>
            </a:r>
            <a:r>
              <a:rPr lang="nl-NL" sz="1800" dirty="0" err="1">
                <a:solidFill>
                  <a:schemeClr val="bg2">
                    <a:lumMod val="25000"/>
                  </a:schemeClr>
                </a:solidFill>
                <a:latin typeface="Aptos" panose="020B0004020202020204" pitchFamily="34" charset="0"/>
                <a:ea typeface="Verdana" panose="020B0604030504040204" pitchFamily="34" charset="0"/>
              </a:rPr>
              <a:t>hoofdbehandelaarschap</a:t>
            </a:r>
            <a:r>
              <a:rPr lang="nl-NL" sz="1800" dirty="0">
                <a:solidFill>
                  <a:schemeClr val="bg2">
                    <a:lumMod val="25000"/>
                  </a:schemeClr>
                </a:solidFill>
                <a:latin typeface="Aptos" panose="020B0004020202020204" pitchFamily="34" charset="0"/>
                <a:ea typeface="Verdana" panose="020B0604030504040204" pitchFamily="34" charset="0"/>
              </a:rPr>
              <a:t> wordt overgedragen.</a:t>
            </a:r>
          </a:p>
        </p:txBody>
      </p:sp>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529091" y="885881"/>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036234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153F750-61E0-49A9-AC1F-E4921A60D06C}"/>
              </a:ext>
            </a:extLst>
          </p:cNvPr>
          <p:cNvSpPr>
            <a:spLocks noGrp="1"/>
          </p:cNvSpPr>
          <p:nvPr>
            <p:ph type="title"/>
          </p:nvPr>
        </p:nvSpPr>
        <p:spPr>
          <a:xfrm>
            <a:off x="838200" y="141095"/>
            <a:ext cx="10515600" cy="1325563"/>
          </a:xfrm>
        </p:spPr>
        <p:txBody>
          <a:bodyPr>
            <a:normAutofit/>
          </a:bodyPr>
          <a:lstStyle/>
          <a:p>
            <a:r>
              <a:rPr lang="nl-NL" sz="3600" b="1" dirty="0">
                <a:solidFill>
                  <a:srgbClr val="8C95CD"/>
                </a:solidFill>
                <a:latin typeface="Aptos" panose="020B0004020202020204" pitchFamily="34" charset="0"/>
                <a:ea typeface="Verdana" panose="020B0604030504040204" pitchFamily="34" charset="0"/>
              </a:rPr>
              <a:t>COPD: Reden voor consultatie/verwijzing</a:t>
            </a:r>
            <a:endParaRPr lang="nl-NL" sz="3600" b="1" dirty="0">
              <a:solidFill>
                <a:srgbClr val="8C95CD"/>
              </a:solidFill>
              <a:latin typeface="Aptos" panose="020B0004020202020204" pitchFamily="34" charset="0"/>
            </a:endParaRPr>
          </a:p>
        </p:txBody>
      </p:sp>
      <p:pic>
        <p:nvPicPr>
          <p:cNvPr id="3" name="Tijdelijke aanduiding voor inhoud 2">
            <a:extLst>
              <a:ext uri="{FF2B5EF4-FFF2-40B4-BE49-F238E27FC236}">
                <a16:creationId xmlns:a16="http://schemas.microsoft.com/office/drawing/2014/main" id="{A05FA154-933A-8336-E996-8F8D57557C10}"/>
              </a:ext>
            </a:extLst>
          </p:cNvPr>
          <p:cNvPicPr>
            <a:picLocks noGrp="1" noChangeAspect="1"/>
          </p:cNvPicPr>
          <p:nvPr>
            <p:ph idx="1"/>
          </p:nvPr>
        </p:nvPicPr>
        <p:blipFill>
          <a:blip r:embed="rId3"/>
          <a:stretch>
            <a:fillRect/>
          </a:stretch>
        </p:blipFill>
        <p:spPr>
          <a:xfrm>
            <a:off x="1928000" y="1199580"/>
            <a:ext cx="7917215" cy="4924425"/>
          </a:xfrm>
          <a:ln>
            <a:noFill/>
          </a:ln>
        </p:spPr>
      </p:pic>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529091" y="885881"/>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297652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153F750-61E0-49A9-AC1F-E4921A60D06C}"/>
              </a:ext>
            </a:extLst>
          </p:cNvPr>
          <p:cNvSpPr>
            <a:spLocks noGrp="1"/>
          </p:cNvSpPr>
          <p:nvPr>
            <p:ph type="title"/>
          </p:nvPr>
        </p:nvSpPr>
        <p:spPr>
          <a:xfrm>
            <a:off x="838200" y="141095"/>
            <a:ext cx="10515600" cy="1325563"/>
          </a:xfrm>
        </p:spPr>
        <p:txBody>
          <a:bodyPr>
            <a:normAutofit/>
          </a:bodyPr>
          <a:lstStyle/>
          <a:p>
            <a:r>
              <a:rPr lang="nl-NL" sz="3600" b="1" dirty="0">
                <a:solidFill>
                  <a:srgbClr val="8C95CD"/>
                </a:solidFill>
                <a:latin typeface="Aptos" panose="020B0004020202020204" pitchFamily="34" charset="0"/>
                <a:ea typeface="Verdana" panose="020B0604030504040204" pitchFamily="34" charset="0"/>
              </a:rPr>
              <a:t>Astma: Reden voor consultatie/verwijzing</a:t>
            </a:r>
            <a:endParaRPr lang="nl-NL" sz="3600" b="1" dirty="0">
              <a:solidFill>
                <a:srgbClr val="8C95CD"/>
              </a:solidFill>
              <a:latin typeface="Aptos" panose="020B0004020202020204" pitchFamily="34" charset="0"/>
            </a:endParaRPr>
          </a:p>
        </p:txBody>
      </p:sp>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529091" y="885881"/>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Tijdelijke aanduiding voor inhoud 6">
            <a:extLst>
              <a:ext uri="{FF2B5EF4-FFF2-40B4-BE49-F238E27FC236}">
                <a16:creationId xmlns:a16="http://schemas.microsoft.com/office/drawing/2014/main" id="{137A07B0-433E-9D07-2873-4FBCD6864E8E}"/>
              </a:ext>
            </a:extLst>
          </p:cNvPr>
          <p:cNvPicPr>
            <a:picLocks noGrp="1" noChangeAspect="1"/>
          </p:cNvPicPr>
          <p:nvPr>
            <p:ph idx="1"/>
          </p:nvPr>
        </p:nvPicPr>
        <p:blipFill>
          <a:blip r:embed="rId3"/>
          <a:stretch>
            <a:fillRect/>
          </a:stretch>
        </p:blipFill>
        <p:spPr>
          <a:xfrm>
            <a:off x="2189779" y="1466658"/>
            <a:ext cx="7455089" cy="4351338"/>
          </a:xfrm>
        </p:spPr>
      </p:pic>
    </p:spTree>
    <p:extLst>
      <p:ext uri="{BB962C8B-B14F-4D97-AF65-F5344CB8AC3E}">
        <p14:creationId xmlns:p14="http://schemas.microsoft.com/office/powerpoint/2010/main" val="40539982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153F750-61E0-49A9-AC1F-E4921A60D06C}"/>
              </a:ext>
            </a:extLst>
          </p:cNvPr>
          <p:cNvSpPr>
            <a:spLocks noGrp="1"/>
          </p:cNvSpPr>
          <p:nvPr>
            <p:ph type="title"/>
          </p:nvPr>
        </p:nvSpPr>
        <p:spPr>
          <a:xfrm>
            <a:off x="838200" y="141095"/>
            <a:ext cx="10515600" cy="1325563"/>
          </a:xfrm>
        </p:spPr>
        <p:txBody>
          <a:bodyPr>
            <a:normAutofit/>
          </a:bodyPr>
          <a:lstStyle/>
          <a:p>
            <a:r>
              <a:rPr lang="nl-NL" sz="3600" b="1" dirty="0">
                <a:solidFill>
                  <a:srgbClr val="8C95CD"/>
                </a:solidFill>
                <a:latin typeface="Aptos" panose="020B0004020202020204" pitchFamily="34" charset="0"/>
                <a:ea typeface="Verdana" panose="020B0604030504040204" pitchFamily="34" charset="0"/>
              </a:rPr>
              <a:t>Terugverwijzen Astma/COPD als:</a:t>
            </a:r>
            <a:endParaRPr lang="nl-NL" sz="3600" b="1" dirty="0">
              <a:solidFill>
                <a:srgbClr val="8C95CD"/>
              </a:solidFill>
              <a:latin typeface="Aptos" panose="020B0004020202020204" pitchFamily="34" charset="0"/>
            </a:endParaRPr>
          </a:p>
        </p:txBody>
      </p:sp>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529091" y="885881"/>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B31DD265-D227-7F29-864C-24F8277B0294}"/>
              </a:ext>
            </a:extLst>
          </p:cNvPr>
          <p:cNvSpPr>
            <a:spLocks noGrp="1"/>
          </p:cNvSpPr>
          <p:nvPr>
            <p:ph idx="1"/>
          </p:nvPr>
        </p:nvSpPr>
        <p:spPr/>
        <p:txBody>
          <a:bodyPr/>
          <a:lstStyle/>
          <a:p>
            <a:pPr marL="0" indent="0">
              <a:buNone/>
            </a:pPr>
            <a:r>
              <a:rPr lang="en-US" dirty="0"/>
              <a:t> </a:t>
            </a:r>
            <a:endParaRPr lang="nl-NL" dirty="0"/>
          </a:p>
        </p:txBody>
      </p:sp>
      <p:pic>
        <p:nvPicPr>
          <p:cNvPr id="6" name="Afbeelding 5">
            <a:extLst>
              <a:ext uri="{FF2B5EF4-FFF2-40B4-BE49-F238E27FC236}">
                <a16:creationId xmlns:a16="http://schemas.microsoft.com/office/drawing/2014/main" id="{1008FAE5-8D61-C27A-B5FC-4776621BD5D1}"/>
              </a:ext>
            </a:extLst>
          </p:cNvPr>
          <p:cNvPicPr>
            <a:picLocks noChangeAspect="1"/>
          </p:cNvPicPr>
          <p:nvPr/>
        </p:nvPicPr>
        <p:blipFill>
          <a:blip r:embed="rId3"/>
          <a:stretch>
            <a:fillRect/>
          </a:stretch>
        </p:blipFill>
        <p:spPr>
          <a:xfrm>
            <a:off x="1314450" y="2357437"/>
            <a:ext cx="9563100" cy="2143125"/>
          </a:xfrm>
          <a:prstGeom prst="rect">
            <a:avLst/>
          </a:prstGeom>
        </p:spPr>
      </p:pic>
    </p:spTree>
    <p:extLst>
      <p:ext uri="{BB962C8B-B14F-4D97-AF65-F5344CB8AC3E}">
        <p14:creationId xmlns:p14="http://schemas.microsoft.com/office/powerpoint/2010/main" val="327113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153F750-61E0-49A9-AC1F-E4921A60D06C}"/>
              </a:ext>
            </a:extLst>
          </p:cNvPr>
          <p:cNvSpPr>
            <a:spLocks noGrp="1"/>
          </p:cNvSpPr>
          <p:nvPr>
            <p:ph type="title"/>
          </p:nvPr>
        </p:nvSpPr>
        <p:spPr>
          <a:xfrm>
            <a:off x="838200" y="141095"/>
            <a:ext cx="10515600" cy="1325563"/>
          </a:xfrm>
        </p:spPr>
        <p:txBody>
          <a:bodyPr>
            <a:normAutofit/>
          </a:bodyPr>
          <a:lstStyle/>
          <a:p>
            <a:r>
              <a:rPr lang="nl-NL" sz="3600" b="1" dirty="0">
                <a:solidFill>
                  <a:srgbClr val="8C95CD"/>
                </a:solidFill>
                <a:latin typeface="Aptos" panose="020B0004020202020204" pitchFamily="34" charset="0"/>
                <a:ea typeface="Verdana" panose="020B0604030504040204" pitchFamily="34" charset="0"/>
              </a:rPr>
              <a:t>Uitgangspunten</a:t>
            </a:r>
            <a:endParaRPr lang="nl-NL" sz="3600" b="1" dirty="0">
              <a:solidFill>
                <a:srgbClr val="8C95CD"/>
              </a:solidFill>
              <a:latin typeface="Aptos" panose="020B0004020202020204" pitchFamily="34" charset="0"/>
            </a:endParaRPr>
          </a:p>
        </p:txBody>
      </p:sp>
      <p:sp>
        <p:nvSpPr>
          <p:cNvPr id="31" name="Tijdelijke aanduiding voor inhoud 30">
            <a:extLst>
              <a:ext uri="{FF2B5EF4-FFF2-40B4-BE49-F238E27FC236}">
                <a16:creationId xmlns:a16="http://schemas.microsoft.com/office/drawing/2014/main" id="{0832174B-4426-9A26-B51C-7B913E11D991}"/>
              </a:ext>
            </a:extLst>
          </p:cNvPr>
          <p:cNvSpPr>
            <a:spLocks noGrp="1"/>
          </p:cNvSpPr>
          <p:nvPr>
            <p:ph idx="1"/>
          </p:nvPr>
        </p:nvSpPr>
        <p:spPr>
          <a:xfrm>
            <a:off x="477829" y="1466658"/>
            <a:ext cx="10610892" cy="4924716"/>
          </a:xfrm>
          <a:ln>
            <a:noFill/>
          </a:ln>
        </p:spPr>
        <p:txBody>
          <a:bodyPr vert="horz" lIns="91440" tIns="45720" rIns="91440" bIns="45720" rtlCol="0" anchor="t">
            <a:noAutofit/>
          </a:bodyPr>
          <a:lstStyle/>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Het longformularium is voor nieuwe gebruikers</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Gebaseerd op richtlijnen beroepsverenigingen (NHG-keuzetabellen inhalatoren)</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Een inhalatorlijn bevat inhalatoren met een identieke of een zeer vergelijkbare inhalatietechniek. </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Een inhalatorlijn moet alle noodzakelijke therapiestappen bieden.</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Keuzemogelijkheid – meerdere inhalatorlijnen</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Gebruiksvriendelijkheid:</a:t>
            </a:r>
          </a:p>
          <a:p>
            <a:pPr lvl="2">
              <a:lnSpc>
                <a:spcPct val="100000"/>
              </a:lnSpc>
              <a:buClr>
                <a:srgbClr val="21BBEF"/>
              </a:buClr>
            </a:pPr>
            <a:r>
              <a:rPr lang="nl-NL" sz="1600" dirty="0">
                <a:solidFill>
                  <a:schemeClr val="bg2">
                    <a:lumMod val="25000"/>
                  </a:schemeClr>
                </a:solidFill>
                <a:latin typeface="Aptos" panose="020B0004020202020204" pitchFamily="34" charset="0"/>
                <a:ea typeface="Verdana" panose="020B0604030504040204" pitchFamily="34" charset="0"/>
              </a:rPr>
              <a:t>Teller </a:t>
            </a:r>
          </a:p>
          <a:p>
            <a:pPr lvl="2">
              <a:lnSpc>
                <a:spcPct val="100000"/>
              </a:lnSpc>
              <a:buClr>
                <a:srgbClr val="21BBEF"/>
              </a:buClr>
            </a:pPr>
            <a:r>
              <a:rPr lang="nl-NL" sz="1600" dirty="0">
                <a:solidFill>
                  <a:schemeClr val="bg2">
                    <a:lumMod val="25000"/>
                  </a:schemeClr>
                </a:solidFill>
                <a:latin typeface="Aptos" panose="020B0004020202020204" pitchFamily="34" charset="0"/>
                <a:ea typeface="Verdana" panose="020B0604030504040204" pitchFamily="34" charset="0"/>
              </a:rPr>
              <a:t>Multidosering</a:t>
            </a:r>
          </a:p>
          <a:p>
            <a:pPr lvl="2">
              <a:lnSpc>
                <a:spcPct val="100000"/>
              </a:lnSpc>
              <a:buClr>
                <a:srgbClr val="21BBEF"/>
              </a:buClr>
            </a:pPr>
            <a:r>
              <a:rPr lang="nl-NL" sz="1600" dirty="0">
                <a:solidFill>
                  <a:schemeClr val="bg2">
                    <a:lumMod val="25000"/>
                  </a:schemeClr>
                </a:solidFill>
                <a:latin typeface="Aptos" panose="020B0004020202020204" pitchFamily="34" charset="0"/>
                <a:ea typeface="Verdana" panose="020B0604030504040204" pitchFamily="34" charset="0"/>
              </a:rPr>
              <a:t>Vermijdbare kritieke fouten</a:t>
            </a:r>
          </a:p>
          <a:p>
            <a:pPr lvl="2">
              <a:lnSpc>
                <a:spcPct val="100000"/>
              </a:lnSpc>
              <a:buClr>
                <a:srgbClr val="21BBEF"/>
              </a:buClr>
            </a:pPr>
            <a:r>
              <a:rPr lang="nl-NL" sz="1600" dirty="0">
                <a:solidFill>
                  <a:schemeClr val="bg2">
                    <a:lumMod val="25000"/>
                  </a:schemeClr>
                </a:solidFill>
                <a:latin typeface="Aptos" panose="020B0004020202020204" pitchFamily="34" charset="0"/>
                <a:ea typeface="Verdana" panose="020B0604030504040204" pitchFamily="34" charset="0"/>
              </a:rPr>
              <a:t>Eenmaal daags dosering</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Consistentie met versie 1 longformularium</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Een zo laag mogelijke milieu-impact</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Een goede prijs/</a:t>
            </a:r>
            <a:r>
              <a:rPr lang="nl-NL" sz="1800" dirty="0" err="1">
                <a:solidFill>
                  <a:schemeClr val="bg2">
                    <a:lumMod val="25000"/>
                  </a:schemeClr>
                </a:solidFill>
                <a:latin typeface="Aptos" panose="020B0004020202020204" pitchFamily="34" charset="0"/>
                <a:ea typeface="Verdana" panose="020B0604030504040204" pitchFamily="34" charset="0"/>
              </a:rPr>
              <a:t>kwaliteit-verhouding</a:t>
            </a:r>
            <a:endParaRPr lang="nl-NL" sz="1800" dirty="0">
              <a:solidFill>
                <a:schemeClr val="bg2">
                  <a:lumMod val="25000"/>
                </a:schemeClr>
              </a:solidFill>
              <a:latin typeface="Aptos" panose="020B0004020202020204" pitchFamily="34" charset="0"/>
              <a:ea typeface="Verdana" panose="020B0604030504040204" pitchFamily="34" charset="0"/>
            </a:endParaRPr>
          </a:p>
          <a:p>
            <a:pPr lvl="1">
              <a:lnSpc>
                <a:spcPct val="100000"/>
              </a:lnSpc>
              <a:buClr>
                <a:srgbClr val="21BBEF"/>
              </a:buClr>
            </a:pPr>
            <a:endParaRPr lang="nl-NL" sz="1800" dirty="0">
              <a:solidFill>
                <a:schemeClr val="bg2">
                  <a:lumMod val="25000"/>
                </a:schemeClr>
              </a:solidFill>
              <a:latin typeface="Aptos" panose="020B0004020202020204" pitchFamily="34" charset="0"/>
              <a:ea typeface="Verdana" panose="020B0604030504040204" pitchFamily="34" charset="0"/>
            </a:endParaRPr>
          </a:p>
          <a:p>
            <a:pPr lvl="1">
              <a:lnSpc>
                <a:spcPct val="100000"/>
              </a:lnSpc>
              <a:buClr>
                <a:srgbClr val="21BBEF"/>
              </a:buClr>
            </a:pPr>
            <a:endParaRPr lang="nl-NL" sz="1800" dirty="0">
              <a:solidFill>
                <a:schemeClr val="bg2">
                  <a:lumMod val="25000"/>
                </a:schemeClr>
              </a:solidFill>
              <a:latin typeface="Aptos" panose="020B0004020202020204" pitchFamily="34" charset="0"/>
              <a:ea typeface="Verdana" panose="020B0604030504040204" pitchFamily="34" charset="0"/>
            </a:endParaRPr>
          </a:p>
          <a:p>
            <a:pPr lvl="1">
              <a:lnSpc>
                <a:spcPct val="100000"/>
              </a:lnSpc>
              <a:buClr>
                <a:srgbClr val="21BBEF"/>
              </a:buClr>
            </a:pPr>
            <a:endParaRPr lang="nl-NL" sz="1800" dirty="0">
              <a:solidFill>
                <a:schemeClr val="bg2">
                  <a:lumMod val="25000"/>
                </a:schemeClr>
              </a:solidFill>
              <a:latin typeface="Aptos" panose="020B0004020202020204" pitchFamily="34" charset="0"/>
              <a:ea typeface="Verdana" panose="020B0604030504040204" pitchFamily="34" charset="0"/>
            </a:endParaRPr>
          </a:p>
          <a:p>
            <a:pPr lvl="1">
              <a:lnSpc>
                <a:spcPct val="100000"/>
              </a:lnSpc>
              <a:buClr>
                <a:srgbClr val="21BBEF"/>
              </a:buClr>
            </a:pPr>
            <a:endParaRPr lang="nl-NL" sz="1800" dirty="0">
              <a:solidFill>
                <a:schemeClr val="bg2">
                  <a:lumMod val="25000"/>
                </a:schemeClr>
              </a:solidFill>
              <a:latin typeface="Aptos" panose="020B0004020202020204" pitchFamily="34" charset="0"/>
              <a:ea typeface="Verdana" panose="020B0604030504040204" pitchFamily="34" charset="0"/>
            </a:endParaRPr>
          </a:p>
        </p:txBody>
      </p:sp>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186191" y="580957"/>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731205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153F750-61E0-49A9-AC1F-E4921A60D06C}"/>
              </a:ext>
            </a:extLst>
          </p:cNvPr>
          <p:cNvSpPr>
            <a:spLocks noGrp="1"/>
          </p:cNvSpPr>
          <p:nvPr>
            <p:ph type="title"/>
          </p:nvPr>
        </p:nvSpPr>
        <p:spPr>
          <a:xfrm>
            <a:off x="838200" y="141095"/>
            <a:ext cx="10515600" cy="1325563"/>
          </a:xfrm>
        </p:spPr>
        <p:txBody>
          <a:bodyPr>
            <a:normAutofit/>
          </a:bodyPr>
          <a:lstStyle/>
          <a:p>
            <a:r>
              <a:rPr lang="nl-NL" sz="3600" b="1" dirty="0">
                <a:solidFill>
                  <a:srgbClr val="8C95CD"/>
                </a:solidFill>
                <a:latin typeface="Aptos" panose="020B0004020202020204" pitchFamily="34" charset="0"/>
                <a:ea typeface="Verdana" panose="020B0604030504040204" pitchFamily="34" charset="0"/>
              </a:rPr>
              <a:t>Terugdringen onnodig ICS-gebruik bij COPD:</a:t>
            </a:r>
            <a:br>
              <a:rPr lang="nl-NL" sz="3600" b="1" dirty="0">
                <a:solidFill>
                  <a:srgbClr val="8C95CD"/>
                </a:solidFill>
                <a:latin typeface="Aptos" panose="020B0004020202020204" pitchFamily="34" charset="0"/>
                <a:ea typeface="Verdana" panose="020B0604030504040204" pitchFamily="34" charset="0"/>
              </a:rPr>
            </a:br>
            <a:r>
              <a:rPr lang="nl-NL" sz="3600" b="1" dirty="0">
                <a:solidFill>
                  <a:srgbClr val="8C95CD"/>
                </a:solidFill>
                <a:latin typeface="Aptos" panose="020B0004020202020204" pitchFamily="34" charset="0"/>
                <a:ea typeface="Verdana" panose="020B0604030504040204" pitchFamily="34" charset="0"/>
              </a:rPr>
              <a:t>Voorkom onnodig voorschrijven</a:t>
            </a:r>
            <a:endParaRPr lang="nl-NL" sz="3600" b="1" dirty="0">
              <a:solidFill>
                <a:srgbClr val="8C95CD"/>
              </a:solidFill>
              <a:latin typeface="Aptos" panose="020B0004020202020204" pitchFamily="34" charset="0"/>
            </a:endParaRPr>
          </a:p>
        </p:txBody>
      </p:sp>
      <p:pic>
        <p:nvPicPr>
          <p:cNvPr id="3" name="Tijdelijke aanduiding voor inhoud 2">
            <a:extLst>
              <a:ext uri="{FF2B5EF4-FFF2-40B4-BE49-F238E27FC236}">
                <a16:creationId xmlns:a16="http://schemas.microsoft.com/office/drawing/2014/main" id="{A62AC7F5-8DCF-7072-F120-25780ECCCB9C}"/>
              </a:ext>
            </a:extLst>
          </p:cNvPr>
          <p:cNvPicPr>
            <a:picLocks noGrp="1" noChangeAspect="1"/>
          </p:cNvPicPr>
          <p:nvPr>
            <p:ph idx="1"/>
          </p:nvPr>
        </p:nvPicPr>
        <p:blipFill>
          <a:blip r:embed="rId3"/>
          <a:stretch>
            <a:fillRect/>
          </a:stretch>
        </p:blipFill>
        <p:spPr>
          <a:xfrm>
            <a:off x="1425575" y="2124404"/>
            <a:ext cx="8715375" cy="1381125"/>
          </a:xfrm>
          <a:ln>
            <a:noFill/>
          </a:ln>
        </p:spPr>
      </p:pic>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529091" y="885881"/>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378846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153F750-61E0-49A9-AC1F-E4921A60D06C}"/>
              </a:ext>
            </a:extLst>
          </p:cNvPr>
          <p:cNvSpPr>
            <a:spLocks noGrp="1"/>
          </p:cNvSpPr>
          <p:nvPr>
            <p:ph type="title"/>
          </p:nvPr>
        </p:nvSpPr>
        <p:spPr>
          <a:xfrm>
            <a:off x="838200" y="472097"/>
            <a:ext cx="10515600" cy="1325563"/>
          </a:xfrm>
        </p:spPr>
        <p:txBody>
          <a:bodyPr>
            <a:normAutofit/>
          </a:bodyPr>
          <a:lstStyle/>
          <a:p>
            <a:r>
              <a:rPr lang="nl-NL" sz="3600" b="1" dirty="0">
                <a:solidFill>
                  <a:srgbClr val="8C95CD"/>
                </a:solidFill>
                <a:latin typeface="Aptos" panose="020B0004020202020204" pitchFamily="34" charset="0"/>
                <a:ea typeface="Verdana" panose="020B0604030504040204" pitchFamily="34" charset="0"/>
              </a:rPr>
              <a:t>Tips bij eerste prescriptie ICS bij COPD</a:t>
            </a:r>
            <a:endParaRPr lang="nl-NL" sz="3600" b="1" dirty="0">
              <a:solidFill>
                <a:srgbClr val="8C95CD"/>
              </a:solidFill>
              <a:latin typeface="Aptos" panose="020B0004020202020204" pitchFamily="34" charset="0"/>
            </a:endParaRPr>
          </a:p>
        </p:txBody>
      </p:sp>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529091" y="885881"/>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Tijdelijke aanduiding voor inhoud 10">
            <a:extLst>
              <a:ext uri="{FF2B5EF4-FFF2-40B4-BE49-F238E27FC236}">
                <a16:creationId xmlns:a16="http://schemas.microsoft.com/office/drawing/2014/main" id="{828BEABF-F683-0AF2-A592-EE407DBF2D17}"/>
              </a:ext>
            </a:extLst>
          </p:cNvPr>
          <p:cNvPicPr>
            <a:picLocks noGrp="1" noChangeAspect="1"/>
          </p:cNvPicPr>
          <p:nvPr>
            <p:ph idx="1"/>
          </p:nvPr>
        </p:nvPicPr>
        <p:blipFill>
          <a:blip r:embed="rId3"/>
          <a:stretch>
            <a:fillRect/>
          </a:stretch>
        </p:blipFill>
        <p:spPr>
          <a:xfrm>
            <a:off x="1814534" y="2152650"/>
            <a:ext cx="8439150" cy="1276350"/>
          </a:xfrm>
        </p:spPr>
      </p:pic>
    </p:spTree>
    <p:extLst>
      <p:ext uri="{BB962C8B-B14F-4D97-AF65-F5344CB8AC3E}">
        <p14:creationId xmlns:p14="http://schemas.microsoft.com/office/powerpoint/2010/main" val="12360866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153F750-61E0-49A9-AC1F-E4921A60D06C}"/>
              </a:ext>
            </a:extLst>
          </p:cNvPr>
          <p:cNvSpPr>
            <a:spLocks noGrp="1"/>
          </p:cNvSpPr>
          <p:nvPr>
            <p:ph type="title"/>
          </p:nvPr>
        </p:nvSpPr>
        <p:spPr>
          <a:xfrm>
            <a:off x="838200" y="141095"/>
            <a:ext cx="10515600" cy="1325563"/>
          </a:xfrm>
        </p:spPr>
        <p:txBody>
          <a:bodyPr>
            <a:normAutofit/>
          </a:bodyPr>
          <a:lstStyle/>
          <a:p>
            <a:r>
              <a:rPr lang="nl-NL" sz="3600" b="1" dirty="0">
                <a:solidFill>
                  <a:srgbClr val="8C95CD"/>
                </a:solidFill>
                <a:latin typeface="Aptos" panose="020B0004020202020204" pitchFamily="34" charset="0"/>
                <a:ea typeface="Verdana" panose="020B0604030504040204" pitchFamily="34" charset="0"/>
              </a:rPr>
              <a:t>Stoppen onnodig ICS-gebruik op basis van selectie</a:t>
            </a:r>
            <a:endParaRPr lang="nl-NL" sz="3600" b="1" dirty="0">
              <a:solidFill>
                <a:srgbClr val="8C95CD"/>
              </a:solidFill>
              <a:latin typeface="Aptos" panose="020B0004020202020204" pitchFamily="34" charset="0"/>
            </a:endParaRPr>
          </a:p>
        </p:txBody>
      </p:sp>
      <p:pic>
        <p:nvPicPr>
          <p:cNvPr id="3" name="Tijdelijke aanduiding voor inhoud 2">
            <a:extLst>
              <a:ext uri="{FF2B5EF4-FFF2-40B4-BE49-F238E27FC236}">
                <a16:creationId xmlns:a16="http://schemas.microsoft.com/office/drawing/2014/main" id="{B37B0627-7ED7-5B14-7EAE-C0303956E588}"/>
              </a:ext>
            </a:extLst>
          </p:cNvPr>
          <p:cNvPicPr>
            <a:picLocks noGrp="1" noChangeAspect="1"/>
          </p:cNvPicPr>
          <p:nvPr>
            <p:ph idx="1"/>
          </p:nvPr>
        </p:nvPicPr>
        <p:blipFill>
          <a:blip r:embed="rId3"/>
          <a:stretch>
            <a:fillRect/>
          </a:stretch>
        </p:blipFill>
        <p:spPr>
          <a:xfrm>
            <a:off x="3723602" y="916648"/>
            <a:ext cx="4579569" cy="5474628"/>
          </a:xfrm>
          <a:ln>
            <a:noFill/>
          </a:ln>
        </p:spPr>
      </p:pic>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529091" y="885881"/>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25024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153F750-61E0-49A9-AC1F-E4921A60D06C}"/>
              </a:ext>
            </a:extLst>
          </p:cNvPr>
          <p:cNvSpPr>
            <a:spLocks noGrp="1"/>
          </p:cNvSpPr>
          <p:nvPr>
            <p:ph type="title"/>
          </p:nvPr>
        </p:nvSpPr>
        <p:spPr>
          <a:xfrm>
            <a:off x="838200" y="141095"/>
            <a:ext cx="10515600" cy="1325563"/>
          </a:xfrm>
        </p:spPr>
        <p:txBody>
          <a:bodyPr>
            <a:normAutofit/>
          </a:bodyPr>
          <a:lstStyle/>
          <a:p>
            <a:r>
              <a:rPr lang="nl-NL" sz="3600" b="1" dirty="0">
                <a:solidFill>
                  <a:srgbClr val="8C95CD"/>
                </a:solidFill>
                <a:latin typeface="Aptos" panose="020B0004020202020204" pitchFamily="34" charset="0"/>
                <a:ea typeface="Verdana" panose="020B0604030504040204" pitchFamily="34" charset="0"/>
              </a:rPr>
              <a:t>Alternatieven voor ICS-gebruik bij stoppen</a:t>
            </a:r>
            <a:endParaRPr lang="nl-NL" sz="3600" b="1" dirty="0">
              <a:solidFill>
                <a:srgbClr val="8C95CD"/>
              </a:solidFill>
              <a:latin typeface="Aptos" panose="020B0004020202020204" pitchFamily="34" charset="0"/>
            </a:endParaRPr>
          </a:p>
        </p:txBody>
      </p:sp>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529091" y="885881"/>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inhoud 4">
            <a:extLst>
              <a:ext uri="{FF2B5EF4-FFF2-40B4-BE49-F238E27FC236}">
                <a16:creationId xmlns:a16="http://schemas.microsoft.com/office/drawing/2014/main" id="{DD52F5A6-C222-FA98-8A2E-9E7BD427B737}"/>
              </a:ext>
            </a:extLst>
          </p:cNvPr>
          <p:cNvSpPr>
            <a:spLocks noGrp="1"/>
          </p:cNvSpPr>
          <p:nvPr>
            <p:ph idx="1"/>
          </p:nvPr>
        </p:nvSpPr>
        <p:spPr/>
        <p:txBody>
          <a:bodyPr/>
          <a:lstStyle/>
          <a:p>
            <a:pPr marL="0" indent="0">
              <a:buNone/>
            </a:pPr>
            <a:r>
              <a:rPr lang="en-US" dirty="0"/>
              <a:t> </a:t>
            </a:r>
            <a:endParaRPr lang="nl-NL" dirty="0"/>
          </a:p>
        </p:txBody>
      </p:sp>
      <p:pic>
        <p:nvPicPr>
          <p:cNvPr id="7" name="Afbeelding 6">
            <a:extLst>
              <a:ext uri="{FF2B5EF4-FFF2-40B4-BE49-F238E27FC236}">
                <a16:creationId xmlns:a16="http://schemas.microsoft.com/office/drawing/2014/main" id="{1CF8DECA-4161-DC59-773E-54FFEF767F4D}"/>
              </a:ext>
            </a:extLst>
          </p:cNvPr>
          <p:cNvPicPr>
            <a:picLocks noChangeAspect="1"/>
          </p:cNvPicPr>
          <p:nvPr/>
        </p:nvPicPr>
        <p:blipFill>
          <a:blip r:embed="rId3"/>
          <a:stretch>
            <a:fillRect/>
          </a:stretch>
        </p:blipFill>
        <p:spPr>
          <a:xfrm>
            <a:off x="2842370" y="1524000"/>
            <a:ext cx="5787280" cy="4351338"/>
          </a:xfrm>
          <a:prstGeom prst="rect">
            <a:avLst/>
          </a:prstGeom>
        </p:spPr>
      </p:pic>
    </p:spTree>
    <p:extLst>
      <p:ext uri="{BB962C8B-B14F-4D97-AF65-F5344CB8AC3E}">
        <p14:creationId xmlns:p14="http://schemas.microsoft.com/office/powerpoint/2010/main" val="28542500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153F750-61E0-49A9-AC1F-E4921A60D06C}"/>
              </a:ext>
            </a:extLst>
          </p:cNvPr>
          <p:cNvSpPr>
            <a:spLocks noGrp="1"/>
          </p:cNvSpPr>
          <p:nvPr>
            <p:ph type="title"/>
          </p:nvPr>
        </p:nvSpPr>
        <p:spPr>
          <a:xfrm>
            <a:off x="838200" y="141095"/>
            <a:ext cx="10515600" cy="1325563"/>
          </a:xfrm>
        </p:spPr>
        <p:txBody>
          <a:bodyPr>
            <a:normAutofit/>
          </a:bodyPr>
          <a:lstStyle/>
          <a:p>
            <a:r>
              <a:rPr lang="nl-NL" sz="3600" b="1" dirty="0">
                <a:solidFill>
                  <a:srgbClr val="8C95CD"/>
                </a:solidFill>
                <a:latin typeface="Aptos" panose="020B0004020202020204" pitchFamily="34" charset="0"/>
                <a:ea typeface="Verdana" panose="020B0604030504040204" pitchFamily="34" charset="0"/>
              </a:rPr>
              <a:t>Longaanvallen en longaanval-actieplan</a:t>
            </a:r>
            <a:endParaRPr lang="nl-NL" sz="3600" b="1" dirty="0">
              <a:solidFill>
                <a:srgbClr val="8C95CD"/>
              </a:solidFill>
              <a:latin typeface="Aptos" panose="020B0004020202020204" pitchFamily="34" charset="0"/>
            </a:endParaRPr>
          </a:p>
        </p:txBody>
      </p:sp>
      <p:sp>
        <p:nvSpPr>
          <p:cNvPr id="31" name="Tijdelijke aanduiding voor inhoud 30">
            <a:extLst>
              <a:ext uri="{FF2B5EF4-FFF2-40B4-BE49-F238E27FC236}">
                <a16:creationId xmlns:a16="http://schemas.microsoft.com/office/drawing/2014/main" id="{0832174B-4426-9A26-B51C-7B913E11D991}"/>
              </a:ext>
            </a:extLst>
          </p:cNvPr>
          <p:cNvSpPr>
            <a:spLocks noGrp="1"/>
          </p:cNvSpPr>
          <p:nvPr>
            <p:ph idx="1"/>
          </p:nvPr>
        </p:nvSpPr>
        <p:spPr>
          <a:xfrm>
            <a:off x="477829" y="1466658"/>
            <a:ext cx="10610892" cy="4924716"/>
          </a:xfrm>
          <a:ln>
            <a:noFill/>
          </a:ln>
        </p:spPr>
        <p:txBody>
          <a:bodyPr vert="horz" lIns="91440" tIns="45720" rIns="91440" bIns="45720" rtlCol="0" anchor="t">
            <a:noAutofit/>
          </a:bodyPr>
          <a:lstStyle/>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Maak een controleafspraak bij de PVK/POH twee weken na een doorgemaakte longaanval. </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Samen wordt teruggekeken naar aanleiding en beloop van de longaanval </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Kijk samen wat in de toekomst bij een nieuwe longaanval gedaan kan worden.</a:t>
            </a:r>
          </a:p>
          <a:p>
            <a:pPr lvl="1">
              <a:lnSpc>
                <a:spcPct val="100000"/>
              </a:lnSpc>
              <a:buClr>
                <a:srgbClr val="21BBEF"/>
              </a:buClr>
            </a:pPr>
            <a:r>
              <a:rPr lang="nl-NL" sz="1800" dirty="0">
                <a:solidFill>
                  <a:schemeClr val="bg2">
                    <a:lumMod val="25000"/>
                  </a:schemeClr>
                </a:solidFill>
                <a:latin typeface="Aptos" panose="020B0004020202020204" pitchFamily="34" charset="0"/>
                <a:ea typeface="Verdana" panose="020B0604030504040204" pitchFamily="34" charset="0"/>
              </a:rPr>
              <a:t>Maak dit inzichtelijk met een longaanval-actieplan (COPD, astma, laag geletterd)</a:t>
            </a:r>
          </a:p>
          <a:p>
            <a:pPr lvl="1">
              <a:lnSpc>
                <a:spcPct val="100000"/>
              </a:lnSpc>
              <a:buClr>
                <a:srgbClr val="21BBEF"/>
              </a:buClr>
            </a:pPr>
            <a:endParaRPr lang="nl-NL" sz="1800" dirty="0">
              <a:solidFill>
                <a:schemeClr val="bg2">
                  <a:lumMod val="25000"/>
                </a:schemeClr>
              </a:solidFill>
              <a:latin typeface="Aptos" panose="020B0004020202020204" pitchFamily="34" charset="0"/>
              <a:ea typeface="Verdana" panose="020B0604030504040204" pitchFamily="34" charset="0"/>
            </a:endParaRPr>
          </a:p>
          <a:p>
            <a:pPr lvl="1">
              <a:lnSpc>
                <a:spcPct val="100000"/>
              </a:lnSpc>
              <a:buClr>
                <a:srgbClr val="21BBEF"/>
              </a:buClr>
            </a:pPr>
            <a:endParaRPr lang="nl-NL" sz="1800" dirty="0">
              <a:solidFill>
                <a:schemeClr val="bg2">
                  <a:lumMod val="25000"/>
                </a:schemeClr>
              </a:solidFill>
              <a:latin typeface="Aptos" panose="020B0004020202020204" pitchFamily="34" charset="0"/>
              <a:ea typeface="Verdana" panose="020B0604030504040204" pitchFamily="34" charset="0"/>
            </a:endParaRPr>
          </a:p>
        </p:txBody>
      </p:sp>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529091" y="885881"/>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6B2D1F79-CF91-2526-137D-9029F42594DF}"/>
              </a:ext>
            </a:extLst>
          </p:cNvPr>
          <p:cNvPicPr>
            <a:picLocks noChangeAspect="1"/>
          </p:cNvPicPr>
          <p:nvPr/>
        </p:nvPicPr>
        <p:blipFill>
          <a:blip r:embed="rId3"/>
          <a:stretch>
            <a:fillRect/>
          </a:stretch>
        </p:blipFill>
        <p:spPr>
          <a:xfrm>
            <a:off x="557212" y="3028903"/>
            <a:ext cx="2543175" cy="1800225"/>
          </a:xfrm>
          <a:prstGeom prst="rect">
            <a:avLst/>
          </a:prstGeom>
        </p:spPr>
      </p:pic>
      <p:pic>
        <p:nvPicPr>
          <p:cNvPr id="3" name="Afbeelding 2">
            <a:extLst>
              <a:ext uri="{FF2B5EF4-FFF2-40B4-BE49-F238E27FC236}">
                <a16:creationId xmlns:a16="http://schemas.microsoft.com/office/drawing/2014/main" id="{AB00EC82-3F4A-5327-625D-E0D2B0C310A7}"/>
              </a:ext>
            </a:extLst>
          </p:cNvPr>
          <p:cNvPicPr>
            <a:picLocks noChangeAspect="1"/>
          </p:cNvPicPr>
          <p:nvPr/>
        </p:nvPicPr>
        <p:blipFill>
          <a:blip r:embed="rId4"/>
          <a:stretch>
            <a:fillRect/>
          </a:stretch>
        </p:blipFill>
        <p:spPr>
          <a:xfrm>
            <a:off x="3846951" y="3210698"/>
            <a:ext cx="1800225" cy="2543175"/>
          </a:xfrm>
          <a:prstGeom prst="rect">
            <a:avLst/>
          </a:prstGeom>
        </p:spPr>
      </p:pic>
      <p:pic>
        <p:nvPicPr>
          <p:cNvPr id="5" name="Afbeelding 4">
            <a:extLst>
              <a:ext uri="{FF2B5EF4-FFF2-40B4-BE49-F238E27FC236}">
                <a16:creationId xmlns:a16="http://schemas.microsoft.com/office/drawing/2014/main" id="{DD295A96-DF06-93C3-3637-942D63FDB0CA}"/>
              </a:ext>
            </a:extLst>
          </p:cNvPr>
          <p:cNvPicPr>
            <a:picLocks noChangeAspect="1"/>
          </p:cNvPicPr>
          <p:nvPr/>
        </p:nvPicPr>
        <p:blipFill>
          <a:blip r:embed="rId5"/>
          <a:stretch>
            <a:fillRect/>
          </a:stretch>
        </p:blipFill>
        <p:spPr>
          <a:xfrm>
            <a:off x="6544825" y="3690937"/>
            <a:ext cx="3495675" cy="1304925"/>
          </a:xfrm>
          <a:prstGeom prst="rect">
            <a:avLst/>
          </a:prstGeom>
        </p:spPr>
      </p:pic>
    </p:spTree>
    <p:extLst>
      <p:ext uri="{BB962C8B-B14F-4D97-AF65-F5344CB8AC3E}">
        <p14:creationId xmlns:p14="http://schemas.microsoft.com/office/powerpoint/2010/main" val="31167983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153F750-61E0-49A9-AC1F-E4921A60D06C}"/>
              </a:ext>
            </a:extLst>
          </p:cNvPr>
          <p:cNvSpPr>
            <a:spLocks noGrp="1"/>
          </p:cNvSpPr>
          <p:nvPr>
            <p:ph type="title"/>
          </p:nvPr>
        </p:nvSpPr>
        <p:spPr>
          <a:xfrm>
            <a:off x="964324" y="2526943"/>
            <a:ext cx="10515600" cy="1325563"/>
          </a:xfrm>
        </p:spPr>
        <p:txBody>
          <a:bodyPr>
            <a:normAutofit/>
          </a:bodyPr>
          <a:lstStyle/>
          <a:p>
            <a:r>
              <a:rPr lang="en-US" sz="3600" b="1" dirty="0">
                <a:solidFill>
                  <a:srgbClr val="8C95CD"/>
                </a:solidFill>
                <a:latin typeface="Aptos" panose="020B0004020202020204" pitchFamily="34" charset="0"/>
                <a:ea typeface="Verdana" panose="020B0604030504040204" pitchFamily="34" charset="0"/>
              </a:rPr>
              <a:t>V</a:t>
            </a:r>
            <a:r>
              <a:rPr lang="nl-NL" sz="3600" b="1" dirty="0">
                <a:solidFill>
                  <a:srgbClr val="8C95CD"/>
                </a:solidFill>
                <a:latin typeface="Aptos" panose="020B0004020202020204" pitchFamily="34" charset="0"/>
                <a:ea typeface="Verdana" panose="020B0604030504040204" pitchFamily="34" charset="0"/>
              </a:rPr>
              <a:t>ragen?</a:t>
            </a:r>
            <a:endParaRPr lang="nl-NL" sz="3600" b="1" dirty="0">
              <a:solidFill>
                <a:srgbClr val="8C95CD"/>
              </a:solidFill>
              <a:latin typeface="Aptos" panose="020B0004020202020204" pitchFamily="34" charset="0"/>
            </a:endParaRPr>
          </a:p>
        </p:txBody>
      </p:sp>
      <p:sp>
        <p:nvSpPr>
          <p:cNvPr id="31" name="Tijdelijke aanduiding voor inhoud 30">
            <a:extLst>
              <a:ext uri="{FF2B5EF4-FFF2-40B4-BE49-F238E27FC236}">
                <a16:creationId xmlns:a16="http://schemas.microsoft.com/office/drawing/2014/main" id="{0832174B-4426-9A26-B51C-7B913E11D991}"/>
              </a:ext>
            </a:extLst>
          </p:cNvPr>
          <p:cNvSpPr>
            <a:spLocks noGrp="1"/>
          </p:cNvSpPr>
          <p:nvPr>
            <p:ph idx="1"/>
          </p:nvPr>
        </p:nvSpPr>
        <p:spPr>
          <a:xfrm>
            <a:off x="477829" y="1466658"/>
            <a:ext cx="10610892" cy="4924716"/>
          </a:xfrm>
          <a:ln>
            <a:noFill/>
          </a:ln>
        </p:spPr>
        <p:txBody>
          <a:bodyPr vert="horz" lIns="91440" tIns="45720" rIns="91440" bIns="45720" rtlCol="0" anchor="t">
            <a:noAutofit/>
          </a:bodyPr>
          <a:lstStyle/>
          <a:p>
            <a:pPr marL="457200" lvl="1" indent="0">
              <a:lnSpc>
                <a:spcPct val="100000"/>
              </a:lnSpc>
              <a:buClr>
                <a:srgbClr val="21BBEF"/>
              </a:buClr>
              <a:buNone/>
            </a:pPr>
            <a:r>
              <a:rPr lang="en-US" sz="1800" dirty="0">
                <a:solidFill>
                  <a:schemeClr val="bg2">
                    <a:lumMod val="25000"/>
                  </a:schemeClr>
                </a:solidFill>
                <a:latin typeface="Aptos" panose="020B0004020202020204" pitchFamily="34" charset="0"/>
                <a:ea typeface="Verdana" panose="020B0604030504040204" pitchFamily="34" charset="0"/>
              </a:rPr>
              <a:t> </a:t>
            </a:r>
            <a:endParaRPr lang="nl-NL" sz="1800" dirty="0">
              <a:solidFill>
                <a:schemeClr val="bg2">
                  <a:lumMod val="25000"/>
                </a:schemeClr>
              </a:solidFill>
              <a:latin typeface="Aptos" panose="020B0004020202020204" pitchFamily="34" charset="0"/>
              <a:ea typeface="Verdana" panose="020B0604030504040204" pitchFamily="34" charset="0"/>
            </a:endParaRPr>
          </a:p>
        </p:txBody>
      </p:sp>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529091" y="885881"/>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78863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153F750-61E0-49A9-AC1F-E4921A60D06C}"/>
              </a:ext>
            </a:extLst>
          </p:cNvPr>
          <p:cNvSpPr>
            <a:spLocks noGrp="1"/>
          </p:cNvSpPr>
          <p:nvPr>
            <p:ph type="title"/>
          </p:nvPr>
        </p:nvSpPr>
        <p:spPr>
          <a:xfrm>
            <a:off x="838200" y="141095"/>
            <a:ext cx="10515600" cy="1325563"/>
          </a:xfrm>
        </p:spPr>
        <p:txBody>
          <a:bodyPr>
            <a:normAutofit/>
          </a:bodyPr>
          <a:lstStyle/>
          <a:p>
            <a:r>
              <a:rPr lang="nl-NL" sz="3600" b="1" dirty="0">
                <a:solidFill>
                  <a:srgbClr val="8C95CD"/>
                </a:solidFill>
                <a:latin typeface="Aptos" panose="020B0004020202020204" pitchFamily="34" charset="0"/>
                <a:ea typeface="Verdana" panose="020B0604030504040204" pitchFamily="34" charset="0"/>
              </a:rPr>
              <a:t>Therapieschema’s astma</a:t>
            </a:r>
            <a:endParaRPr lang="nl-NL" sz="3600" b="1" dirty="0">
              <a:solidFill>
                <a:srgbClr val="8C95CD"/>
              </a:solidFill>
              <a:latin typeface="Aptos" panose="020B0004020202020204" pitchFamily="34" charset="0"/>
            </a:endParaRPr>
          </a:p>
        </p:txBody>
      </p:sp>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186191" y="580957"/>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5" name="Tijdelijke aanduiding voor inhoud 4">
            <a:extLst>
              <a:ext uri="{FF2B5EF4-FFF2-40B4-BE49-F238E27FC236}">
                <a16:creationId xmlns:a16="http://schemas.microsoft.com/office/drawing/2014/main" id="{02626D47-24F4-78FB-89F6-FCE5211F751A}"/>
              </a:ext>
            </a:extLst>
          </p:cNvPr>
          <p:cNvGraphicFramePr>
            <a:graphicFrameLocks noGrp="1"/>
          </p:cNvGraphicFramePr>
          <p:nvPr>
            <p:ph idx="1"/>
            <p:extLst>
              <p:ext uri="{D42A27DB-BD31-4B8C-83A1-F6EECF244321}">
                <p14:modId xmlns:p14="http://schemas.microsoft.com/office/powerpoint/2010/main" val="2682121431"/>
              </p:ext>
            </p:extLst>
          </p:nvPr>
        </p:nvGraphicFramePr>
        <p:xfrm>
          <a:off x="1033966" y="1825624"/>
          <a:ext cx="9381787" cy="2523428"/>
        </p:xfrm>
        <a:graphic>
          <a:graphicData uri="http://schemas.openxmlformats.org/drawingml/2006/table">
            <a:tbl>
              <a:tblPr firstRow="1" bandRow="1">
                <a:tableStyleId>{5C22544A-7EE6-4342-B048-85BDC9FD1C3A}</a:tableStyleId>
              </a:tblPr>
              <a:tblGrid>
                <a:gridCol w="570399">
                  <a:extLst>
                    <a:ext uri="{9D8B030D-6E8A-4147-A177-3AD203B41FA5}">
                      <a16:colId xmlns:a16="http://schemas.microsoft.com/office/drawing/2014/main" val="2377798708"/>
                    </a:ext>
                  </a:extLst>
                </a:gridCol>
                <a:gridCol w="2202847">
                  <a:extLst>
                    <a:ext uri="{9D8B030D-6E8A-4147-A177-3AD203B41FA5}">
                      <a16:colId xmlns:a16="http://schemas.microsoft.com/office/drawing/2014/main" val="2674171797"/>
                    </a:ext>
                  </a:extLst>
                </a:gridCol>
                <a:gridCol w="2202847">
                  <a:extLst>
                    <a:ext uri="{9D8B030D-6E8A-4147-A177-3AD203B41FA5}">
                      <a16:colId xmlns:a16="http://schemas.microsoft.com/office/drawing/2014/main" val="4286152553"/>
                    </a:ext>
                  </a:extLst>
                </a:gridCol>
                <a:gridCol w="2202847">
                  <a:extLst>
                    <a:ext uri="{9D8B030D-6E8A-4147-A177-3AD203B41FA5}">
                      <a16:colId xmlns:a16="http://schemas.microsoft.com/office/drawing/2014/main" val="2755195118"/>
                    </a:ext>
                  </a:extLst>
                </a:gridCol>
                <a:gridCol w="2202847">
                  <a:extLst>
                    <a:ext uri="{9D8B030D-6E8A-4147-A177-3AD203B41FA5}">
                      <a16:colId xmlns:a16="http://schemas.microsoft.com/office/drawing/2014/main" val="2627263428"/>
                    </a:ext>
                  </a:extLst>
                </a:gridCol>
              </a:tblGrid>
              <a:tr h="432342">
                <a:tc>
                  <a:txBody>
                    <a:bodyPr/>
                    <a:lstStyle/>
                    <a:p>
                      <a:pPr marL="0" marR="0">
                        <a:lnSpc>
                          <a:spcPct val="107000"/>
                        </a:lnSpc>
                        <a:spcBef>
                          <a:spcPts val="0"/>
                        </a:spcBef>
                        <a:spcAft>
                          <a:spcPts val="0"/>
                        </a:spcAft>
                      </a:pPr>
                      <a:r>
                        <a:rPr lang="nl-NL" sz="1100" kern="100" dirty="0">
                          <a:effectLst/>
                          <a:latin typeface="Aptos" panose="020B0004020202020204" pitchFamily="34" charset="0"/>
                        </a:rPr>
                        <a:t> </a:t>
                      </a:r>
                      <a:endParaRPr lang="nl-N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nl-NL" sz="1100" kern="100" dirty="0">
                          <a:effectLst/>
                          <a:latin typeface="Aptos" panose="020B0004020202020204" pitchFamily="34" charset="0"/>
                        </a:rPr>
                        <a:t> </a:t>
                      </a:r>
                      <a:endParaRPr lang="nl-N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nl-NL" sz="1100" kern="100">
                          <a:effectLst/>
                          <a:latin typeface="Aptos" panose="020B0004020202020204" pitchFamily="34" charset="0"/>
                        </a:rPr>
                        <a:t>SABA</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nl-NL" sz="1100" kern="100">
                          <a:effectLst/>
                          <a:latin typeface="Aptos" panose="020B0004020202020204" pitchFamily="34" charset="0"/>
                        </a:rPr>
                        <a:t>ICS</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nl-NL" sz="1100" kern="100">
                          <a:effectLst/>
                          <a:latin typeface="Aptos" panose="020B0004020202020204" pitchFamily="34" charset="0"/>
                        </a:rPr>
                        <a:t>ICS/LABA</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5836167"/>
                  </a:ext>
                </a:extLst>
              </a:tr>
              <a:tr h="829372">
                <a:tc>
                  <a:txBody>
                    <a:bodyPr/>
                    <a:lstStyle/>
                    <a:p>
                      <a:pPr marL="0" marR="0">
                        <a:lnSpc>
                          <a:spcPct val="107000"/>
                        </a:lnSpc>
                        <a:spcBef>
                          <a:spcPts val="0"/>
                        </a:spcBef>
                        <a:spcAft>
                          <a:spcPts val="0"/>
                        </a:spcAft>
                      </a:pPr>
                      <a:r>
                        <a:rPr lang="nl-NL" sz="1100" kern="100">
                          <a:effectLst/>
                          <a:latin typeface="Aptos" panose="020B0004020202020204" pitchFamily="34" charset="0"/>
                        </a:rPr>
                        <a:t>Stap 1</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nl-NL" sz="1100" kern="100" dirty="0">
                          <a:effectLst/>
                          <a:latin typeface="Aptos" panose="020B0004020202020204" pitchFamily="34" charset="0"/>
                        </a:rPr>
                        <a:t> </a:t>
                      </a:r>
                      <a:endParaRPr lang="nl-N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nl-NL" sz="1100" kern="100">
                          <a:effectLst/>
                          <a:latin typeface="Aptos" panose="020B0004020202020204" pitchFamily="34" charset="0"/>
                        </a:rPr>
                        <a:t>Zo nodig (alleen bij incidentele klachten = &lt;2/week)</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nl-NL" sz="1100" kern="100" dirty="0">
                          <a:effectLst/>
                          <a:latin typeface="Aptos" panose="020B0004020202020204" pitchFamily="34" charset="0"/>
                        </a:rPr>
                        <a:t> </a:t>
                      </a:r>
                      <a:endParaRPr lang="nl-N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nl-NL" sz="1100" kern="100">
                          <a:effectLst/>
                          <a:latin typeface="Aptos" panose="020B0004020202020204" pitchFamily="34" charset="0"/>
                        </a:rPr>
                        <a:t>Zo nodig (lage dosis) ICS/formoterol</a:t>
                      </a:r>
                    </a:p>
                    <a:p>
                      <a:pPr marL="0" marR="0">
                        <a:lnSpc>
                          <a:spcPct val="107000"/>
                        </a:lnSpc>
                        <a:spcBef>
                          <a:spcPts val="0"/>
                        </a:spcBef>
                        <a:spcAft>
                          <a:spcPts val="0"/>
                        </a:spcAft>
                      </a:pPr>
                      <a:r>
                        <a:rPr lang="nl-NL" sz="1100" kern="100">
                          <a:effectLst/>
                          <a:latin typeface="Aptos" panose="020B0004020202020204" pitchFamily="34" charset="0"/>
                        </a:rPr>
                        <a:t>(met name bij verwachte beperkte therapietrouw) </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7876000"/>
                  </a:ext>
                </a:extLst>
              </a:tr>
              <a:tr h="432342">
                <a:tc>
                  <a:txBody>
                    <a:bodyPr/>
                    <a:lstStyle/>
                    <a:p>
                      <a:pPr marL="0" marR="0">
                        <a:lnSpc>
                          <a:spcPct val="107000"/>
                        </a:lnSpc>
                        <a:spcBef>
                          <a:spcPts val="0"/>
                        </a:spcBef>
                        <a:spcAft>
                          <a:spcPts val="0"/>
                        </a:spcAft>
                      </a:pPr>
                      <a:r>
                        <a:rPr lang="nl-NL" sz="1100" kern="100">
                          <a:effectLst/>
                          <a:latin typeface="Aptos" panose="020B0004020202020204" pitchFamily="34" charset="0"/>
                        </a:rPr>
                        <a:t>Stap 2</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nl-NL" sz="1100" kern="100">
                          <a:effectLst/>
                          <a:latin typeface="Aptos" panose="020B0004020202020204" pitchFamily="34" charset="0"/>
                        </a:rPr>
                        <a:t>Bij klachten ≥2/week</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nl-NL" sz="1100" kern="100" dirty="0">
                          <a:effectLst/>
                          <a:latin typeface="Aptos" panose="020B0004020202020204" pitchFamily="34" charset="0"/>
                        </a:rPr>
                        <a:t> </a:t>
                      </a:r>
                      <a:endParaRPr lang="nl-N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nl-NL" sz="1100" kern="100">
                          <a:effectLst/>
                          <a:latin typeface="Aptos" panose="020B0004020202020204" pitchFamily="34" charset="0"/>
                        </a:rPr>
                        <a:t>Lage dosis ICS</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nl-NL" sz="1100" kern="100">
                          <a:effectLst/>
                          <a:latin typeface="Aptos" panose="020B0004020202020204" pitchFamily="34" charset="0"/>
                        </a:rPr>
                        <a:t> </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0490547"/>
                  </a:ext>
                </a:extLst>
              </a:tr>
              <a:tr h="829372">
                <a:tc>
                  <a:txBody>
                    <a:bodyPr/>
                    <a:lstStyle/>
                    <a:p>
                      <a:pPr marL="0" marR="0">
                        <a:lnSpc>
                          <a:spcPct val="107000"/>
                        </a:lnSpc>
                        <a:spcBef>
                          <a:spcPts val="0"/>
                        </a:spcBef>
                        <a:spcAft>
                          <a:spcPts val="0"/>
                        </a:spcAft>
                      </a:pPr>
                      <a:r>
                        <a:rPr lang="nl-NL" sz="1100" kern="100">
                          <a:effectLst/>
                          <a:latin typeface="Aptos" panose="020B0004020202020204" pitchFamily="34" charset="0"/>
                        </a:rPr>
                        <a:t>Stap 3</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nl-NL" sz="1100" kern="100">
                          <a:effectLst/>
                          <a:latin typeface="Aptos" panose="020B0004020202020204" pitchFamily="34" charset="0"/>
                        </a:rPr>
                        <a:t>Bij onvoldoende astma controle</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nl-NL" sz="1100" kern="100">
                          <a:effectLst/>
                          <a:latin typeface="Aptos" panose="020B0004020202020204" pitchFamily="34" charset="0"/>
                        </a:rPr>
                        <a:t> </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nl-NL" sz="1100" kern="100">
                          <a:effectLst/>
                          <a:latin typeface="Aptos" panose="020B0004020202020204" pitchFamily="34" charset="0"/>
                        </a:rPr>
                        <a:t>Ophogen ICS</a:t>
                      </a:r>
                    </a:p>
                    <a:p>
                      <a:pPr marL="0" marR="0">
                        <a:lnSpc>
                          <a:spcPct val="107000"/>
                        </a:lnSpc>
                        <a:spcBef>
                          <a:spcPts val="0"/>
                        </a:spcBef>
                        <a:spcAft>
                          <a:spcPts val="0"/>
                        </a:spcAft>
                      </a:pPr>
                      <a:r>
                        <a:rPr lang="nl-NL" sz="1100" kern="100">
                          <a:effectLst/>
                          <a:latin typeface="Aptos" panose="020B0004020202020204" pitchFamily="34" charset="0"/>
                        </a:rPr>
                        <a:t>(voorkeur bij bijwerkingen LABA) </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nl-NL" sz="1100" kern="100" dirty="0">
                          <a:effectLst/>
                          <a:latin typeface="Aptos" panose="020B0004020202020204" pitchFamily="34" charset="0"/>
                        </a:rPr>
                        <a:t>Toevoegen LABA (voorkeur bij klachten van piepen) </a:t>
                      </a:r>
                    </a:p>
                    <a:p>
                      <a:pPr marL="0" marR="0">
                        <a:lnSpc>
                          <a:spcPct val="107000"/>
                        </a:lnSpc>
                        <a:spcBef>
                          <a:spcPts val="0"/>
                        </a:spcBef>
                        <a:spcAft>
                          <a:spcPts val="0"/>
                        </a:spcAft>
                      </a:pPr>
                      <a:r>
                        <a:rPr lang="nl-NL" sz="1100" kern="100" dirty="0">
                          <a:effectLst/>
                          <a:latin typeface="Aptos" panose="020B0004020202020204" pitchFamily="34" charset="0"/>
                        </a:rPr>
                        <a:t>Bij longaanvallen voorkeur ICS/</a:t>
                      </a:r>
                      <a:r>
                        <a:rPr lang="nl-NL" sz="1100" kern="100" dirty="0" err="1">
                          <a:effectLst/>
                          <a:latin typeface="Aptos" panose="020B0004020202020204" pitchFamily="34" charset="0"/>
                        </a:rPr>
                        <a:t>formoterol</a:t>
                      </a:r>
                      <a:r>
                        <a:rPr lang="nl-NL" sz="1100" kern="100" dirty="0">
                          <a:effectLst/>
                          <a:latin typeface="Aptos" panose="020B0004020202020204" pitchFamily="34" charset="0"/>
                        </a:rPr>
                        <a:t>)</a:t>
                      </a:r>
                      <a:endParaRPr lang="nl-N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0628748"/>
                  </a:ext>
                </a:extLst>
              </a:tr>
            </a:tbl>
          </a:graphicData>
        </a:graphic>
      </p:graphicFrame>
      <p:sp>
        <p:nvSpPr>
          <p:cNvPr id="6" name="Tijdelijke aanduiding voor inhoud 30">
            <a:extLst>
              <a:ext uri="{FF2B5EF4-FFF2-40B4-BE49-F238E27FC236}">
                <a16:creationId xmlns:a16="http://schemas.microsoft.com/office/drawing/2014/main" id="{3C425CEE-7668-E23A-7567-ABE77262EBD6}"/>
              </a:ext>
            </a:extLst>
          </p:cNvPr>
          <p:cNvSpPr txBox="1">
            <a:spLocks/>
          </p:cNvSpPr>
          <p:nvPr/>
        </p:nvSpPr>
        <p:spPr>
          <a:xfrm>
            <a:off x="477829" y="4349054"/>
            <a:ext cx="10610892" cy="2042320"/>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buClr>
                <a:srgbClr val="21BBEF"/>
              </a:buClr>
              <a:buNone/>
            </a:pPr>
            <a:r>
              <a:rPr lang="nl-NL" sz="1800" dirty="0">
                <a:solidFill>
                  <a:schemeClr val="bg2">
                    <a:lumMod val="25000"/>
                  </a:schemeClr>
                </a:solidFill>
                <a:latin typeface="Aptos" panose="020B0004020202020204" pitchFamily="34" charset="0"/>
                <a:ea typeface="Verdana" panose="020B0604030504040204" pitchFamily="34" charset="0"/>
              </a:rPr>
              <a:t>Op basis van gebruikersonderzoek Midden-Nederland voorkeur voor zowel</a:t>
            </a:r>
          </a:p>
          <a:p>
            <a:pPr marL="800100" lvl="1" indent="-342900">
              <a:lnSpc>
                <a:spcPct val="100000"/>
              </a:lnSpc>
              <a:buClr>
                <a:srgbClr val="21BBEF"/>
              </a:buClr>
              <a:buFont typeface="+mj-lt"/>
              <a:buAutoNum type="arabicPeriod"/>
            </a:pPr>
            <a:r>
              <a:rPr lang="nl-NL" sz="1800" dirty="0">
                <a:solidFill>
                  <a:schemeClr val="bg2">
                    <a:lumMod val="25000"/>
                  </a:schemeClr>
                </a:solidFill>
                <a:latin typeface="Aptos" panose="020B0004020202020204" pitchFamily="34" charset="0"/>
                <a:ea typeface="Verdana" panose="020B0604030504040204" pitchFamily="34" charset="0"/>
              </a:rPr>
              <a:t>Zo nodig </a:t>
            </a:r>
            <a:r>
              <a:rPr lang="nl-NL" sz="1800" dirty="0" err="1">
                <a:solidFill>
                  <a:schemeClr val="bg2">
                    <a:lumMod val="25000"/>
                  </a:schemeClr>
                </a:solidFill>
                <a:latin typeface="Aptos" panose="020B0004020202020204" pitchFamily="34" charset="0"/>
                <a:ea typeface="Verdana" panose="020B0604030504040204" pitchFamily="34" charset="0"/>
              </a:rPr>
              <a:t>Formoterol</a:t>
            </a:r>
            <a:r>
              <a:rPr lang="nl-NL" sz="1800" dirty="0">
                <a:solidFill>
                  <a:schemeClr val="bg2">
                    <a:lumMod val="25000"/>
                  </a:schemeClr>
                </a:solidFill>
                <a:latin typeface="Aptos" panose="020B0004020202020204" pitchFamily="34" charset="0"/>
                <a:ea typeface="Verdana" panose="020B0604030504040204" pitchFamily="34" charset="0"/>
              </a:rPr>
              <a:t>-ICS lijn</a:t>
            </a:r>
          </a:p>
          <a:p>
            <a:pPr marL="800100" lvl="1" indent="-342900">
              <a:lnSpc>
                <a:spcPct val="100000"/>
              </a:lnSpc>
              <a:buClr>
                <a:srgbClr val="21BBEF"/>
              </a:buClr>
              <a:buFont typeface="+mj-lt"/>
              <a:buAutoNum type="arabicPeriod"/>
            </a:pPr>
            <a:r>
              <a:rPr lang="nl-NL" sz="1800" dirty="0">
                <a:solidFill>
                  <a:schemeClr val="bg2">
                    <a:lumMod val="25000"/>
                  </a:schemeClr>
                </a:solidFill>
                <a:latin typeface="Aptos" panose="020B0004020202020204" pitchFamily="34" charset="0"/>
                <a:ea typeface="Verdana" panose="020B0604030504040204" pitchFamily="34" charset="0"/>
              </a:rPr>
              <a:t>Stapsgewijze SABA-ICS-ICS/LABA lijn</a:t>
            </a:r>
          </a:p>
        </p:txBody>
      </p:sp>
    </p:spTree>
    <p:extLst>
      <p:ext uri="{BB962C8B-B14F-4D97-AF65-F5344CB8AC3E}">
        <p14:creationId xmlns:p14="http://schemas.microsoft.com/office/powerpoint/2010/main" val="2249445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153F750-61E0-49A9-AC1F-E4921A60D06C}"/>
              </a:ext>
            </a:extLst>
          </p:cNvPr>
          <p:cNvSpPr>
            <a:spLocks noGrp="1"/>
          </p:cNvSpPr>
          <p:nvPr>
            <p:ph type="title"/>
          </p:nvPr>
        </p:nvSpPr>
        <p:spPr>
          <a:xfrm>
            <a:off x="838200" y="141095"/>
            <a:ext cx="10515600" cy="1325563"/>
          </a:xfrm>
        </p:spPr>
        <p:txBody>
          <a:bodyPr>
            <a:normAutofit/>
          </a:bodyPr>
          <a:lstStyle/>
          <a:p>
            <a:r>
              <a:rPr lang="nl-NL" sz="3600" b="1" dirty="0">
                <a:solidFill>
                  <a:srgbClr val="8C95CD"/>
                </a:solidFill>
                <a:latin typeface="Aptos" panose="020B0004020202020204" pitchFamily="34" charset="0"/>
                <a:ea typeface="Verdana" panose="020B0604030504040204" pitchFamily="34" charset="0"/>
              </a:rPr>
              <a:t>Therapiestappen COPD</a:t>
            </a:r>
            <a:endParaRPr lang="nl-NL" sz="3600" b="1" dirty="0">
              <a:solidFill>
                <a:srgbClr val="8C95CD"/>
              </a:solidFill>
              <a:latin typeface="Aptos" panose="020B0004020202020204" pitchFamily="34" charset="0"/>
            </a:endParaRPr>
          </a:p>
        </p:txBody>
      </p:sp>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186191" y="580957"/>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5" name="Tijdelijke aanduiding voor inhoud 4">
            <a:extLst>
              <a:ext uri="{FF2B5EF4-FFF2-40B4-BE49-F238E27FC236}">
                <a16:creationId xmlns:a16="http://schemas.microsoft.com/office/drawing/2014/main" id="{02626D47-24F4-78FB-89F6-FCE5211F751A}"/>
              </a:ext>
            </a:extLst>
          </p:cNvPr>
          <p:cNvGraphicFramePr>
            <a:graphicFrameLocks noGrp="1"/>
          </p:cNvGraphicFramePr>
          <p:nvPr>
            <p:ph idx="1"/>
            <p:extLst>
              <p:ext uri="{D42A27DB-BD31-4B8C-83A1-F6EECF244321}">
                <p14:modId xmlns:p14="http://schemas.microsoft.com/office/powerpoint/2010/main" val="2321994528"/>
              </p:ext>
            </p:extLst>
          </p:nvPr>
        </p:nvGraphicFramePr>
        <p:xfrm>
          <a:off x="1033966" y="1825625"/>
          <a:ext cx="9770668" cy="2241878"/>
        </p:xfrm>
        <a:graphic>
          <a:graphicData uri="http://schemas.openxmlformats.org/drawingml/2006/table">
            <a:tbl>
              <a:tblPr firstRow="1" bandRow="1">
                <a:tableStyleId>{5C22544A-7EE6-4342-B048-85BDC9FD1C3A}</a:tableStyleId>
              </a:tblPr>
              <a:tblGrid>
                <a:gridCol w="2174976">
                  <a:extLst>
                    <a:ext uri="{9D8B030D-6E8A-4147-A177-3AD203B41FA5}">
                      <a16:colId xmlns:a16="http://schemas.microsoft.com/office/drawing/2014/main" val="2377798708"/>
                    </a:ext>
                  </a:extLst>
                </a:gridCol>
                <a:gridCol w="2733784">
                  <a:extLst>
                    <a:ext uri="{9D8B030D-6E8A-4147-A177-3AD203B41FA5}">
                      <a16:colId xmlns:a16="http://schemas.microsoft.com/office/drawing/2014/main" val="2674171797"/>
                    </a:ext>
                  </a:extLst>
                </a:gridCol>
                <a:gridCol w="2257100">
                  <a:extLst>
                    <a:ext uri="{9D8B030D-6E8A-4147-A177-3AD203B41FA5}">
                      <a16:colId xmlns:a16="http://schemas.microsoft.com/office/drawing/2014/main" val="4286152553"/>
                    </a:ext>
                  </a:extLst>
                </a:gridCol>
                <a:gridCol w="2604808">
                  <a:extLst>
                    <a:ext uri="{9D8B030D-6E8A-4147-A177-3AD203B41FA5}">
                      <a16:colId xmlns:a16="http://schemas.microsoft.com/office/drawing/2014/main" val="2755195118"/>
                    </a:ext>
                  </a:extLst>
                </a:gridCol>
              </a:tblGrid>
              <a:tr h="1223318">
                <a:tc>
                  <a:txBody>
                    <a:bodyPr/>
                    <a:lstStyle/>
                    <a:p>
                      <a:pPr marL="0" marR="0">
                        <a:lnSpc>
                          <a:spcPct val="107000"/>
                        </a:lnSpc>
                        <a:spcBef>
                          <a:spcPts val="0"/>
                        </a:spcBef>
                        <a:spcAft>
                          <a:spcPts val="0"/>
                        </a:spcAft>
                        <a:tabLst>
                          <a:tab pos="622300" algn="l"/>
                        </a:tabLst>
                      </a:pPr>
                      <a:r>
                        <a:rPr lang="nl-NL" sz="1100" kern="100" dirty="0">
                          <a:effectLst/>
                          <a:latin typeface="Aptos" panose="020B0004020202020204" pitchFamily="34" charset="0"/>
                        </a:rPr>
                        <a:t> </a:t>
                      </a:r>
                    </a:p>
                    <a:p>
                      <a:pPr marL="0" marR="0">
                        <a:lnSpc>
                          <a:spcPct val="107000"/>
                        </a:lnSpc>
                        <a:spcBef>
                          <a:spcPts val="0"/>
                        </a:spcBef>
                        <a:spcAft>
                          <a:spcPts val="0"/>
                        </a:spcAft>
                        <a:tabLst>
                          <a:tab pos="622300" algn="l"/>
                        </a:tabLst>
                      </a:pPr>
                      <a:endParaRPr lang="nl-NL"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tabLst>
                          <a:tab pos="622300" algn="l"/>
                        </a:tabLst>
                      </a:pPr>
                      <a:endParaRPr lang="nl-NL"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tabLst>
                          <a:tab pos="622300" algn="l"/>
                        </a:tabLst>
                      </a:pPr>
                      <a:endParaRPr lang="nl-NL"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0"/>
                        </a:spcAft>
                        <a:tabLst>
                          <a:tab pos="622300" algn="l"/>
                        </a:tabLst>
                      </a:pPr>
                      <a:endParaRPr lang="nl-N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tabLst>
                          <a:tab pos="622300" algn="l"/>
                        </a:tabLst>
                      </a:pPr>
                      <a:r>
                        <a:rPr lang="nl-NL" sz="1100" kern="100" dirty="0">
                          <a:effectLst/>
                          <a:latin typeface="Aptos" panose="020B0004020202020204" pitchFamily="34" charset="0"/>
                        </a:rPr>
                        <a:t>Stap 1</a:t>
                      </a:r>
                    </a:p>
                    <a:p>
                      <a:pPr marL="0" marR="0">
                        <a:lnSpc>
                          <a:spcPct val="107000"/>
                        </a:lnSpc>
                        <a:spcBef>
                          <a:spcPts val="0"/>
                        </a:spcBef>
                        <a:spcAft>
                          <a:spcPts val="0"/>
                        </a:spcAft>
                        <a:tabLst>
                          <a:tab pos="622300" algn="l"/>
                        </a:tabLst>
                      </a:pPr>
                      <a:r>
                        <a:rPr lang="nl-NL" sz="1100" kern="100" dirty="0" err="1">
                          <a:effectLst/>
                          <a:latin typeface="Aptos" panose="020B0004020202020204" pitchFamily="34" charset="0"/>
                        </a:rPr>
                        <a:t>Infrequente</a:t>
                      </a:r>
                      <a:r>
                        <a:rPr lang="nl-NL" sz="1100" kern="100" dirty="0">
                          <a:effectLst/>
                          <a:latin typeface="Aptos" panose="020B0004020202020204" pitchFamily="34" charset="0"/>
                        </a:rPr>
                        <a:t> klachten</a:t>
                      </a:r>
                      <a:endParaRPr lang="nl-N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tabLst>
                          <a:tab pos="622300" algn="l"/>
                        </a:tabLst>
                      </a:pPr>
                      <a:r>
                        <a:rPr lang="nl-NL" sz="1100" kern="100" dirty="0">
                          <a:effectLst/>
                          <a:latin typeface="Aptos" panose="020B0004020202020204" pitchFamily="34" charset="0"/>
                        </a:rPr>
                        <a:t>Stap 2</a:t>
                      </a:r>
                    </a:p>
                    <a:p>
                      <a:pPr marL="0" marR="0">
                        <a:lnSpc>
                          <a:spcPct val="107000"/>
                        </a:lnSpc>
                        <a:spcBef>
                          <a:spcPts val="0"/>
                        </a:spcBef>
                        <a:spcAft>
                          <a:spcPts val="0"/>
                        </a:spcAft>
                        <a:tabLst>
                          <a:tab pos="622300" algn="l"/>
                        </a:tabLst>
                      </a:pPr>
                      <a:r>
                        <a:rPr lang="nl-NL" sz="1100" kern="100" dirty="0">
                          <a:effectLst/>
                          <a:latin typeface="Aptos" panose="020B0004020202020204" pitchFamily="34" charset="0"/>
                        </a:rPr>
                        <a:t>Regelmatige klachten, hinder of beperkingen</a:t>
                      </a:r>
                      <a:endParaRPr lang="nl-N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tabLst>
                          <a:tab pos="622300" algn="l"/>
                        </a:tabLst>
                      </a:pPr>
                      <a:r>
                        <a:rPr lang="nl-NL" sz="1100" kern="100" dirty="0">
                          <a:effectLst/>
                          <a:latin typeface="Aptos" panose="020B0004020202020204" pitchFamily="34" charset="0"/>
                        </a:rPr>
                        <a:t>Stap 3</a:t>
                      </a:r>
                    </a:p>
                    <a:p>
                      <a:pPr marL="0" marR="0">
                        <a:lnSpc>
                          <a:spcPct val="107000"/>
                        </a:lnSpc>
                        <a:spcBef>
                          <a:spcPts val="0"/>
                        </a:spcBef>
                        <a:spcAft>
                          <a:spcPts val="0"/>
                        </a:spcAft>
                        <a:tabLst>
                          <a:tab pos="622300" algn="l"/>
                        </a:tabLst>
                      </a:pPr>
                      <a:r>
                        <a:rPr lang="nl-NL" sz="1100" kern="100" dirty="0">
                          <a:effectLst/>
                          <a:latin typeface="Aptos" panose="020B0004020202020204" pitchFamily="34" charset="0"/>
                        </a:rPr>
                        <a:t>Persisterende klachten, hinder of beperkingen</a:t>
                      </a:r>
                      <a:endParaRPr lang="nl-N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65836167"/>
                  </a:ext>
                </a:extLst>
              </a:tr>
              <a:tr h="509280">
                <a:tc>
                  <a:txBody>
                    <a:bodyPr/>
                    <a:lstStyle/>
                    <a:p>
                      <a:pPr marL="0" marR="0">
                        <a:lnSpc>
                          <a:spcPct val="107000"/>
                        </a:lnSpc>
                        <a:spcBef>
                          <a:spcPts val="0"/>
                        </a:spcBef>
                        <a:spcAft>
                          <a:spcPts val="0"/>
                        </a:spcAft>
                        <a:tabLst>
                          <a:tab pos="622300" algn="l"/>
                        </a:tabLst>
                      </a:pPr>
                      <a:r>
                        <a:rPr lang="nl-NL" sz="1100" kern="100">
                          <a:effectLst/>
                          <a:latin typeface="Aptos" panose="020B0004020202020204" pitchFamily="34" charset="0"/>
                        </a:rPr>
                        <a:t>&lt;2 longaanvallen per jaar</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tabLst>
                          <a:tab pos="622300" algn="l"/>
                        </a:tabLst>
                      </a:pPr>
                      <a:r>
                        <a:rPr lang="nl-NL" sz="1100" kern="100">
                          <a:effectLst/>
                          <a:latin typeface="Aptos" panose="020B0004020202020204" pitchFamily="34" charset="0"/>
                        </a:rPr>
                        <a:t>SABA of SAMA zo nodig</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tabLst>
                          <a:tab pos="622300" algn="l"/>
                        </a:tabLst>
                      </a:pPr>
                      <a:r>
                        <a:rPr lang="nl-NL" sz="1100" kern="100">
                          <a:effectLst/>
                          <a:latin typeface="Aptos" panose="020B0004020202020204" pitchFamily="34" charset="0"/>
                        </a:rPr>
                        <a:t>LAMA of LABA</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tabLst>
                          <a:tab pos="622300" algn="l"/>
                        </a:tabLst>
                      </a:pPr>
                      <a:r>
                        <a:rPr lang="nl-NL" sz="1100" kern="100">
                          <a:effectLst/>
                          <a:latin typeface="Aptos" panose="020B0004020202020204" pitchFamily="34" charset="0"/>
                        </a:rPr>
                        <a:t>LAMA + LABA</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27876000"/>
                  </a:ext>
                </a:extLst>
              </a:tr>
              <a:tr h="509280">
                <a:tc>
                  <a:txBody>
                    <a:bodyPr/>
                    <a:lstStyle/>
                    <a:p>
                      <a:pPr marL="0" marR="0">
                        <a:lnSpc>
                          <a:spcPct val="107000"/>
                        </a:lnSpc>
                        <a:spcBef>
                          <a:spcPts val="0"/>
                        </a:spcBef>
                        <a:spcAft>
                          <a:spcPts val="0"/>
                        </a:spcAft>
                        <a:tabLst>
                          <a:tab pos="622300" algn="l"/>
                        </a:tabLst>
                      </a:pPr>
                      <a:r>
                        <a:rPr lang="nl-NL" sz="1100" kern="100">
                          <a:effectLst/>
                          <a:latin typeface="Aptos" panose="020B0004020202020204" pitchFamily="34" charset="0"/>
                        </a:rPr>
                        <a:t>≥2 longaanvallen per jaar</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tabLst>
                          <a:tab pos="622300" algn="l"/>
                        </a:tabLst>
                      </a:pPr>
                      <a:r>
                        <a:rPr lang="nl-NL" sz="1100" kern="100">
                          <a:effectLst/>
                          <a:latin typeface="Aptos" panose="020B0004020202020204" pitchFamily="34" charset="0"/>
                        </a:rPr>
                        <a:t>nvt</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tabLst>
                          <a:tab pos="622300" algn="l"/>
                        </a:tabLst>
                      </a:pPr>
                      <a:r>
                        <a:rPr lang="nl-NL" sz="1100" kern="100">
                          <a:effectLst/>
                          <a:latin typeface="Aptos" panose="020B0004020202020204" pitchFamily="34" charset="0"/>
                        </a:rPr>
                        <a:t>Voeg ICS toe</a:t>
                      </a:r>
                      <a:endParaRPr lang="nl-NL"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tabLst>
                          <a:tab pos="622300" algn="l"/>
                        </a:tabLst>
                      </a:pPr>
                      <a:r>
                        <a:rPr lang="nl-NL" sz="1100" kern="100" dirty="0">
                          <a:effectLst/>
                          <a:latin typeface="Aptos" panose="020B0004020202020204" pitchFamily="34" charset="0"/>
                        </a:rPr>
                        <a:t>Voeg ICS toe (alleen na overleg 2</a:t>
                      </a:r>
                      <a:r>
                        <a:rPr lang="nl-NL" sz="1100" kern="100" baseline="30000" dirty="0">
                          <a:effectLst/>
                          <a:latin typeface="Aptos" panose="020B0004020202020204" pitchFamily="34" charset="0"/>
                        </a:rPr>
                        <a:t>e</a:t>
                      </a:r>
                      <a:r>
                        <a:rPr lang="nl-NL" sz="1100" kern="100" dirty="0">
                          <a:effectLst/>
                          <a:latin typeface="Aptos" panose="020B0004020202020204" pitchFamily="34" charset="0"/>
                        </a:rPr>
                        <a:t> lijn)</a:t>
                      </a:r>
                      <a:endParaRPr lang="nl-NL"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90490547"/>
                  </a:ext>
                </a:extLst>
              </a:tr>
            </a:tbl>
          </a:graphicData>
        </a:graphic>
      </p:graphicFrame>
    </p:spTree>
    <p:extLst>
      <p:ext uri="{BB962C8B-B14F-4D97-AF65-F5344CB8AC3E}">
        <p14:creationId xmlns:p14="http://schemas.microsoft.com/office/powerpoint/2010/main" val="1942462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153F750-61E0-49A9-AC1F-E4921A60D06C}"/>
              </a:ext>
            </a:extLst>
          </p:cNvPr>
          <p:cNvSpPr>
            <a:spLocks noGrp="1"/>
          </p:cNvSpPr>
          <p:nvPr>
            <p:ph type="title"/>
          </p:nvPr>
        </p:nvSpPr>
        <p:spPr>
          <a:xfrm>
            <a:off x="838200" y="141095"/>
            <a:ext cx="10515600" cy="1325563"/>
          </a:xfrm>
        </p:spPr>
        <p:txBody>
          <a:bodyPr>
            <a:normAutofit/>
          </a:bodyPr>
          <a:lstStyle/>
          <a:p>
            <a:r>
              <a:rPr lang="nl-NL" sz="3600" b="1" dirty="0">
                <a:solidFill>
                  <a:srgbClr val="8C95CD"/>
                </a:solidFill>
                <a:latin typeface="Aptos" panose="020B0004020202020204" pitchFamily="34" charset="0"/>
                <a:ea typeface="Verdana" panose="020B0604030504040204" pitchFamily="34" charset="0"/>
              </a:rPr>
              <a:t>Inhalatoren met essentiële therapiestappen voor astma</a:t>
            </a:r>
            <a:endParaRPr lang="nl-NL" sz="3600" b="1" dirty="0">
              <a:solidFill>
                <a:srgbClr val="8C95CD"/>
              </a:solidFill>
              <a:latin typeface="Aptos" panose="020B0004020202020204" pitchFamily="34" charset="0"/>
            </a:endParaRPr>
          </a:p>
        </p:txBody>
      </p:sp>
      <p:sp>
        <p:nvSpPr>
          <p:cNvPr id="31" name="Tijdelijke aanduiding voor inhoud 30">
            <a:extLst>
              <a:ext uri="{FF2B5EF4-FFF2-40B4-BE49-F238E27FC236}">
                <a16:creationId xmlns:a16="http://schemas.microsoft.com/office/drawing/2014/main" id="{0832174B-4426-9A26-B51C-7B913E11D991}"/>
              </a:ext>
            </a:extLst>
          </p:cNvPr>
          <p:cNvSpPr>
            <a:spLocks noGrp="1"/>
          </p:cNvSpPr>
          <p:nvPr>
            <p:ph idx="1"/>
          </p:nvPr>
        </p:nvSpPr>
        <p:spPr>
          <a:xfrm>
            <a:off x="477829" y="1466658"/>
            <a:ext cx="10610892" cy="4924716"/>
          </a:xfrm>
          <a:ln>
            <a:noFill/>
          </a:ln>
        </p:spPr>
        <p:txBody>
          <a:bodyPr vert="horz" lIns="91440" tIns="45720" rIns="91440" bIns="45720" rtlCol="0" anchor="t">
            <a:noAutofit/>
          </a:bodyPr>
          <a:lstStyle/>
          <a:p>
            <a:pPr marL="457200" lvl="1" indent="0">
              <a:lnSpc>
                <a:spcPct val="100000"/>
              </a:lnSpc>
              <a:buClr>
                <a:srgbClr val="21BBEF"/>
              </a:buClr>
              <a:buNone/>
            </a:pPr>
            <a:r>
              <a:rPr lang="nl-NL" sz="3600" b="1" dirty="0">
                <a:solidFill>
                  <a:srgbClr val="8C95CD"/>
                </a:solidFill>
                <a:latin typeface="Aptos" panose="020B0004020202020204" pitchFamily="34" charset="0"/>
                <a:ea typeface="Verdana" panose="020B0604030504040204" pitchFamily="34" charset="0"/>
                <a:cs typeface="+mj-cs"/>
              </a:rPr>
              <a:t> </a:t>
            </a:r>
          </a:p>
          <a:p>
            <a:pPr marL="457200" lvl="1" indent="0">
              <a:lnSpc>
                <a:spcPct val="100000"/>
              </a:lnSpc>
              <a:buClr>
                <a:srgbClr val="21BBEF"/>
              </a:buClr>
              <a:buNone/>
            </a:pPr>
            <a:endParaRPr lang="nl-NL" sz="3600" b="1" dirty="0">
              <a:solidFill>
                <a:srgbClr val="8C95CD"/>
              </a:solidFill>
              <a:latin typeface="Aptos" panose="020B0004020202020204" pitchFamily="34" charset="0"/>
              <a:ea typeface="Verdana" panose="020B0604030504040204" pitchFamily="34" charset="0"/>
              <a:cs typeface="+mj-cs"/>
            </a:endParaRPr>
          </a:p>
          <a:p>
            <a:pPr marL="457200" lvl="1" indent="0">
              <a:lnSpc>
                <a:spcPct val="100000"/>
              </a:lnSpc>
              <a:buClr>
                <a:srgbClr val="21BBEF"/>
              </a:buClr>
              <a:buNone/>
            </a:pPr>
            <a:endParaRPr lang="nl-NL" sz="3600" b="1" dirty="0">
              <a:solidFill>
                <a:srgbClr val="8C95CD"/>
              </a:solidFill>
              <a:latin typeface="Aptos" panose="020B0004020202020204" pitchFamily="34" charset="0"/>
              <a:ea typeface="Verdana" panose="020B0604030504040204" pitchFamily="34" charset="0"/>
              <a:cs typeface="+mj-cs"/>
            </a:endParaRPr>
          </a:p>
        </p:txBody>
      </p:sp>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186191" y="580957"/>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FA3F53AE-FDE9-1DF7-A6F7-1D99AFDC5450}"/>
              </a:ext>
            </a:extLst>
          </p:cNvPr>
          <p:cNvPicPr>
            <a:picLocks noChangeAspect="1"/>
          </p:cNvPicPr>
          <p:nvPr/>
        </p:nvPicPr>
        <p:blipFill>
          <a:blip r:embed="rId3"/>
          <a:stretch>
            <a:fillRect/>
          </a:stretch>
        </p:blipFill>
        <p:spPr>
          <a:xfrm>
            <a:off x="838200" y="2076146"/>
            <a:ext cx="6896100" cy="3133725"/>
          </a:xfrm>
          <a:prstGeom prst="rect">
            <a:avLst/>
          </a:prstGeom>
        </p:spPr>
      </p:pic>
    </p:spTree>
    <p:extLst>
      <p:ext uri="{BB962C8B-B14F-4D97-AF65-F5344CB8AC3E}">
        <p14:creationId xmlns:p14="http://schemas.microsoft.com/office/powerpoint/2010/main" val="2835813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153F750-61E0-49A9-AC1F-E4921A60D06C}"/>
              </a:ext>
            </a:extLst>
          </p:cNvPr>
          <p:cNvSpPr>
            <a:spLocks noGrp="1"/>
          </p:cNvSpPr>
          <p:nvPr>
            <p:ph type="title"/>
          </p:nvPr>
        </p:nvSpPr>
        <p:spPr>
          <a:xfrm>
            <a:off x="838200" y="141095"/>
            <a:ext cx="10515600" cy="1325563"/>
          </a:xfrm>
        </p:spPr>
        <p:txBody>
          <a:bodyPr>
            <a:normAutofit/>
          </a:bodyPr>
          <a:lstStyle/>
          <a:p>
            <a:r>
              <a:rPr lang="nl-NL" sz="3600" b="1" dirty="0">
                <a:solidFill>
                  <a:srgbClr val="8C95CD"/>
                </a:solidFill>
                <a:latin typeface="Aptos" panose="020B0004020202020204" pitchFamily="34" charset="0"/>
                <a:ea typeface="Verdana" panose="020B0604030504040204" pitchFamily="34" charset="0"/>
              </a:rPr>
              <a:t>Welke inhalatoren vallen af bij astma?</a:t>
            </a:r>
            <a:endParaRPr lang="nl-NL" sz="3600" b="1" dirty="0">
              <a:solidFill>
                <a:srgbClr val="8C95CD"/>
              </a:solidFill>
              <a:latin typeface="Aptos" panose="020B0004020202020204" pitchFamily="34" charset="0"/>
            </a:endParaRPr>
          </a:p>
        </p:txBody>
      </p:sp>
      <p:sp>
        <p:nvSpPr>
          <p:cNvPr id="31" name="Tijdelijke aanduiding voor inhoud 30">
            <a:extLst>
              <a:ext uri="{FF2B5EF4-FFF2-40B4-BE49-F238E27FC236}">
                <a16:creationId xmlns:a16="http://schemas.microsoft.com/office/drawing/2014/main" id="{0832174B-4426-9A26-B51C-7B913E11D991}"/>
              </a:ext>
            </a:extLst>
          </p:cNvPr>
          <p:cNvSpPr>
            <a:spLocks noGrp="1"/>
          </p:cNvSpPr>
          <p:nvPr>
            <p:ph idx="1"/>
          </p:nvPr>
        </p:nvSpPr>
        <p:spPr>
          <a:xfrm>
            <a:off x="477829" y="1466658"/>
            <a:ext cx="10610892" cy="4924716"/>
          </a:xfrm>
          <a:ln>
            <a:noFill/>
          </a:ln>
        </p:spPr>
        <p:txBody>
          <a:bodyPr vert="horz" lIns="91440" tIns="45720" rIns="91440" bIns="45720" rtlCol="0" anchor="t">
            <a:noAutofit/>
          </a:bodyPr>
          <a:lstStyle/>
          <a:p>
            <a:pPr marL="457200" lvl="1" indent="0">
              <a:lnSpc>
                <a:spcPct val="100000"/>
              </a:lnSpc>
              <a:buClr>
                <a:srgbClr val="21BBEF"/>
              </a:buClr>
              <a:buNone/>
            </a:pPr>
            <a:r>
              <a:rPr lang="en-US" sz="3600" b="1" dirty="0">
                <a:solidFill>
                  <a:srgbClr val="8C95CD"/>
                </a:solidFill>
                <a:latin typeface="Aptos" panose="020B0004020202020204" pitchFamily="34" charset="0"/>
                <a:ea typeface="Verdana" panose="020B0604030504040204" pitchFamily="34" charset="0"/>
                <a:cs typeface="+mj-cs"/>
              </a:rPr>
              <a:t> </a:t>
            </a:r>
            <a:endParaRPr lang="nl-NL" sz="3600" b="1" dirty="0">
              <a:solidFill>
                <a:srgbClr val="8C95CD"/>
              </a:solidFill>
              <a:latin typeface="Aptos" panose="020B0004020202020204" pitchFamily="34" charset="0"/>
              <a:ea typeface="Verdana" panose="020B0604030504040204" pitchFamily="34" charset="0"/>
              <a:cs typeface="+mj-cs"/>
            </a:endParaRPr>
          </a:p>
        </p:txBody>
      </p:sp>
      <p:sp>
        <p:nvSpPr>
          <p:cNvPr id="8" name="Gelijkbenige driehoek 7">
            <a:extLst>
              <a:ext uri="{FF2B5EF4-FFF2-40B4-BE49-F238E27FC236}">
                <a16:creationId xmlns:a16="http://schemas.microsoft.com/office/drawing/2014/main" id="{A102E4DC-83E4-A69F-FB72-CDFC507925B4}"/>
              </a:ext>
            </a:extLst>
          </p:cNvPr>
          <p:cNvSpPr/>
          <p:nvPr/>
        </p:nvSpPr>
        <p:spPr>
          <a:xfrm rot="14807212">
            <a:off x="10457713" y="-278777"/>
            <a:ext cx="596766" cy="837398"/>
          </a:xfrm>
          <a:prstGeom prst="triangle">
            <a:avLst/>
          </a:prstGeom>
          <a:solidFill>
            <a:srgbClr val="A2C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Gelijkbenige driehoek 8">
            <a:extLst>
              <a:ext uri="{FF2B5EF4-FFF2-40B4-BE49-F238E27FC236}">
                <a16:creationId xmlns:a16="http://schemas.microsoft.com/office/drawing/2014/main" id="{9F2F2B8B-0BB3-BAE3-D614-F7BCBE7FA85A}"/>
              </a:ext>
            </a:extLst>
          </p:cNvPr>
          <p:cNvSpPr/>
          <p:nvPr/>
        </p:nvSpPr>
        <p:spPr>
          <a:xfrm rot="13882017">
            <a:off x="11368853" y="-825163"/>
            <a:ext cx="1125393" cy="2181089"/>
          </a:xfrm>
          <a:prstGeom prst="triangle">
            <a:avLst/>
          </a:prstGeom>
          <a:solidFill>
            <a:srgbClr val="A2C877">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Gelijkbenige driehoek 9">
            <a:extLst>
              <a:ext uri="{FF2B5EF4-FFF2-40B4-BE49-F238E27FC236}">
                <a16:creationId xmlns:a16="http://schemas.microsoft.com/office/drawing/2014/main" id="{E2A35C01-33C1-F1FE-E524-9360924883B8}"/>
              </a:ext>
            </a:extLst>
          </p:cNvPr>
          <p:cNvSpPr/>
          <p:nvPr/>
        </p:nvSpPr>
        <p:spPr>
          <a:xfrm rot="16486328">
            <a:off x="10186191" y="580957"/>
            <a:ext cx="256201" cy="627399"/>
          </a:xfrm>
          <a:prstGeom prst="triangl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Gelijkbenige driehoek 12">
            <a:extLst>
              <a:ext uri="{FF2B5EF4-FFF2-40B4-BE49-F238E27FC236}">
                <a16:creationId xmlns:a16="http://schemas.microsoft.com/office/drawing/2014/main" id="{C09FAFF4-F951-C99B-221F-C45159D4D280}"/>
              </a:ext>
            </a:extLst>
          </p:cNvPr>
          <p:cNvSpPr/>
          <p:nvPr/>
        </p:nvSpPr>
        <p:spPr>
          <a:xfrm rot="10482178">
            <a:off x="9349771" y="-337137"/>
            <a:ext cx="363287" cy="837397"/>
          </a:xfrm>
          <a:prstGeom prst="triangle">
            <a:avLst/>
          </a:prstGeom>
          <a:solidFill>
            <a:srgbClr val="8C9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D8024CB6-0155-36EA-C51C-6AF1E83B3491}"/>
              </a:ext>
            </a:extLst>
          </p:cNvPr>
          <p:cNvPicPr>
            <a:picLocks noChangeAspect="1"/>
          </p:cNvPicPr>
          <p:nvPr/>
        </p:nvPicPr>
        <p:blipFill>
          <a:blip r:embed="rId3"/>
          <a:stretch>
            <a:fillRect/>
          </a:stretch>
        </p:blipFill>
        <p:spPr>
          <a:xfrm>
            <a:off x="838200" y="2049492"/>
            <a:ext cx="7211929" cy="4116398"/>
          </a:xfrm>
          <a:prstGeom prst="rect">
            <a:avLst/>
          </a:prstGeom>
        </p:spPr>
      </p:pic>
    </p:spTree>
    <p:extLst>
      <p:ext uri="{BB962C8B-B14F-4D97-AF65-F5344CB8AC3E}">
        <p14:creationId xmlns:p14="http://schemas.microsoft.com/office/powerpoint/2010/main" val="277035404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235DE8100D3EB4982E5CE9359DAA4C7" ma:contentTypeVersion="15" ma:contentTypeDescription="Een nieuw document maken." ma:contentTypeScope="" ma:versionID="88ffee99bd9ec3e40de5ce98253eb01f">
  <xsd:schema xmlns:xsd="http://www.w3.org/2001/XMLSchema" xmlns:xs="http://www.w3.org/2001/XMLSchema" xmlns:p="http://schemas.microsoft.com/office/2006/metadata/properties" xmlns:ns2="451f024a-b39c-4d51-9a74-cc16b3a63284" xmlns:ns3="3275c656-9442-45f5-8ff9-7e98c47d876c" targetNamespace="http://schemas.microsoft.com/office/2006/metadata/properties" ma:root="true" ma:fieldsID="5ee19c6723e3afc7d031d7d740204d19" ns2:_="" ns3:_="">
    <xsd:import namespace="451f024a-b39c-4d51-9a74-cc16b3a63284"/>
    <xsd:import namespace="3275c656-9442-45f5-8ff9-7e98c47d876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1f024a-b39c-4d51-9a74-cc16b3a632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21d4afa7-4b3d-49bf-8744-e2cef925a421"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75c656-9442-45f5-8ff9-7e98c47d876c"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4" nillable="true" ma:displayName="Taxonomy Catch All Column" ma:hidden="true" ma:list="{562f85eb-e8ab-40e3-9a1d-39eb9b7b0d98}" ma:internalName="TaxCatchAll" ma:showField="CatchAllData" ma:web="3275c656-9442-45f5-8ff9-7e98c47d87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275c656-9442-45f5-8ff9-7e98c47d876c" xsi:nil="true"/>
    <lcf76f155ced4ddcb4097134ff3c332f xmlns="451f024a-b39c-4d51-9a74-cc16b3a63284">
      <Terms xmlns="http://schemas.microsoft.com/office/infopath/2007/PartnerControls"/>
    </lcf76f155ced4ddcb4097134ff3c332f>
    <SharedWithUsers xmlns="3275c656-9442-45f5-8ff9-7e98c47d876c">
      <UserInfo>
        <DisplayName>Sterkz - Eigenaars</DisplayName>
        <AccountId>6</AccountId>
        <AccountType/>
      </UserInfo>
      <UserInfo>
        <DisplayName>SP_Sterkzorg_Wijkvertegenwoordigers overleg</DisplayName>
        <AccountId>42</AccountId>
        <AccountType/>
      </UserInfo>
      <UserInfo>
        <DisplayName>SP_Sterkzorg_Chronische zorg</DisplayName>
        <AccountId>44</AccountId>
        <AccountType/>
      </UserInfo>
      <UserInfo>
        <DisplayName>Gertrud van Vulpen | HUS</DisplayName>
        <AccountId>52</AccountId>
        <AccountType/>
      </UserInfo>
    </SharedWithUsers>
  </documentManagement>
</p:properties>
</file>

<file path=customXml/itemProps1.xml><?xml version="1.0" encoding="utf-8"?>
<ds:datastoreItem xmlns:ds="http://schemas.openxmlformats.org/officeDocument/2006/customXml" ds:itemID="{DA38110A-CF27-427F-AC74-8A1BE978E2A6}">
  <ds:schemaRefs>
    <ds:schemaRef ds:uri="http://schemas.microsoft.com/sharepoint/v3/contenttype/forms"/>
  </ds:schemaRefs>
</ds:datastoreItem>
</file>

<file path=customXml/itemProps2.xml><?xml version="1.0" encoding="utf-8"?>
<ds:datastoreItem xmlns:ds="http://schemas.openxmlformats.org/officeDocument/2006/customXml" ds:itemID="{B3543EB8-2133-413F-980F-6B4A2E6C1E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1f024a-b39c-4d51-9a74-cc16b3a63284"/>
    <ds:schemaRef ds:uri="3275c656-9442-45f5-8ff9-7e98c47d87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97C952-A05B-4E60-ADD6-0DD9F9A6BF32}">
  <ds:schemaRefs>
    <ds:schemaRef ds:uri="http://schemas.microsoft.com/office/2006/documentManagement/types"/>
    <ds:schemaRef ds:uri="http://schemas.microsoft.com/office/infopath/2007/PartnerControls"/>
    <ds:schemaRef ds:uri="http://purl.org/dc/elements/1.1/"/>
    <ds:schemaRef ds:uri="http://purl.org/dc/terms/"/>
    <ds:schemaRef ds:uri="3275c656-9442-45f5-8ff9-7e98c47d876c"/>
    <ds:schemaRef ds:uri="http://purl.org/dc/dcmitype/"/>
    <ds:schemaRef ds:uri="http://schemas.openxmlformats.org/package/2006/metadata/core-properties"/>
    <ds:schemaRef ds:uri="451f024a-b39c-4d51-9a74-cc16b3a63284"/>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488</TotalTime>
  <Words>2094</Words>
  <Application>Microsoft Office PowerPoint</Application>
  <PresentationFormat>Breedbeeld</PresentationFormat>
  <Paragraphs>372</Paragraphs>
  <Slides>55</Slides>
  <Notes>50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55</vt:i4>
      </vt:variant>
    </vt:vector>
  </HeadingPairs>
  <TitlesOfParts>
    <vt:vector size="60" baseType="lpstr">
      <vt:lpstr>Aptos</vt:lpstr>
      <vt:lpstr>Arial</vt:lpstr>
      <vt:lpstr>Calibri</vt:lpstr>
      <vt:lpstr>Calibri Light</vt:lpstr>
      <vt:lpstr>Kantoorthema</vt:lpstr>
      <vt:lpstr>PowerPoint-presentatie</vt:lpstr>
      <vt:lpstr>Inhoud</vt:lpstr>
      <vt:lpstr>PowerPoint-presentatie</vt:lpstr>
      <vt:lpstr>Doel</vt:lpstr>
      <vt:lpstr>Uitgangspunten</vt:lpstr>
      <vt:lpstr>Therapieschema’s astma</vt:lpstr>
      <vt:lpstr>Therapiestappen COPD</vt:lpstr>
      <vt:lpstr>Inhalatoren met essentiële therapiestappen voor astma</vt:lpstr>
      <vt:lpstr>Welke inhalatoren vallen af bij astma?</vt:lpstr>
      <vt:lpstr>Welke inhalatoren vallen verder af bij astma?</vt:lpstr>
      <vt:lpstr>Inhalatoren met essentiële therapiestappen COPD</vt:lpstr>
      <vt:lpstr>Totaal beschikbaar voor formularium Midden-Nederland (astma/COPD samen)</vt:lpstr>
      <vt:lpstr>Poederinhalatoren versus aerosolen</vt:lpstr>
      <vt:lpstr>Finetuning: Diskus/Ellipta-lijn</vt:lpstr>
      <vt:lpstr>Finetuning aerosolen</vt:lpstr>
      <vt:lpstr>De ene voorzetkamer is de andere niet</vt:lpstr>
      <vt:lpstr>De ene voorzetkamer is de andere niet</vt:lpstr>
      <vt:lpstr>Bijhouden telling aerosolen</vt:lpstr>
      <vt:lpstr>Formularium astma</vt:lpstr>
      <vt:lpstr>Formularium COPD</vt:lpstr>
      <vt:lpstr>Doen jullie mee?</vt:lpstr>
      <vt:lpstr>PowerPoint-presentatie</vt:lpstr>
      <vt:lpstr>PowerPoint-presentatie</vt:lpstr>
      <vt:lpstr>PowerPoint-presentatie</vt:lpstr>
      <vt:lpstr>PowerPoint-presentatie</vt:lpstr>
      <vt:lpstr>PowerPoint-presentatie</vt:lpstr>
      <vt:lpstr>PowerPoint-presentatie</vt:lpstr>
      <vt:lpstr>Inhalatietherapie - theorie </vt:lpstr>
      <vt:lpstr>Locatie van de bèta-2-receptoren</vt:lpstr>
      <vt:lpstr>Locatie steroïdreceptoren</vt:lpstr>
      <vt:lpstr>Locatie van de cholinerge receptoren</vt:lpstr>
      <vt:lpstr>Stroomschema voor keuze inhalator</vt:lpstr>
      <vt:lpstr>Inhalatietherapie - theorie </vt:lpstr>
      <vt:lpstr>Belangrijkste aandachtpunten inhalatie</vt:lpstr>
      <vt:lpstr>Houding</vt:lpstr>
      <vt:lpstr>Uitblazen voor inhalatie</vt:lpstr>
      <vt:lpstr>Met de juiste kracht inhaleren</vt:lpstr>
      <vt:lpstr>Met de juiste kracht inhaleren: controle met In-Check DIAL</vt:lpstr>
      <vt:lpstr>Sedimentatie en diffusie: Adem vasthouden</vt:lpstr>
      <vt:lpstr>Hoe geef je een goede instructie?</vt:lpstr>
      <vt:lpstr>Wat helpt…</vt:lpstr>
      <vt:lpstr>Controle inhalatiemedicatie </vt:lpstr>
      <vt:lpstr>Zelf oefenen met het formularium (placebo’s) </vt:lpstr>
      <vt:lpstr>Activatie in Medicom</vt:lpstr>
      <vt:lpstr>PowerPoint-presentatie</vt:lpstr>
      <vt:lpstr>RTA</vt:lpstr>
      <vt:lpstr>COPD: Reden voor consultatie/verwijzing</vt:lpstr>
      <vt:lpstr>Astma: Reden voor consultatie/verwijzing</vt:lpstr>
      <vt:lpstr>Terugverwijzen Astma/COPD als:</vt:lpstr>
      <vt:lpstr>Terugdringen onnodig ICS-gebruik bij COPD: Voorkom onnodig voorschrijven</vt:lpstr>
      <vt:lpstr>Tips bij eerste prescriptie ICS bij COPD</vt:lpstr>
      <vt:lpstr>Stoppen onnodig ICS-gebruik op basis van selectie</vt:lpstr>
      <vt:lpstr>Alternatieven voor ICS-gebruik bij stoppen</vt:lpstr>
      <vt:lpstr>Longaanvallen en longaanval-actieplan</vt:lpstr>
      <vt:lpstr>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Francis van Diepen</dc:creator>
  <cp:lastModifiedBy>Maret Zonneveld</cp:lastModifiedBy>
  <cp:revision>16</cp:revision>
  <dcterms:created xsi:type="dcterms:W3CDTF">2022-02-01T15:04:00Z</dcterms:created>
  <dcterms:modified xsi:type="dcterms:W3CDTF">2024-12-19T11:02:31Z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0x010100E235DE8100D3EB4982E5CE9359DAA4C7</vt:lpwstr>
  </property>
  <property fmtid="{D5CDD505-2E9C-101B-9397-08002B2CF9AE}" pid="3" name="MediaServiceImageTags">
    <vt:lpwstr/>
  </property>
  <property fmtid="{D5CDD505-2E9C-101B-9397-08002B2CF9AE}" pid="4" name="Order">
    <vt:r8>200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