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notesSlides/notesSlide15.xml" ContentType="application/vnd.openxmlformats-officedocument.presentationml.notesSlide+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notesSlides/notesSlide16.xml" ContentType="application/vnd.openxmlformats-officedocument.presentationml.notesSlide+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8" r:id="rId3"/>
    <p:sldId id="294" r:id="rId4"/>
    <p:sldId id="307" r:id="rId5"/>
    <p:sldId id="292" r:id="rId6"/>
    <p:sldId id="288" r:id="rId7"/>
    <p:sldId id="298" r:id="rId8"/>
    <p:sldId id="260" r:id="rId9"/>
    <p:sldId id="297" r:id="rId10"/>
    <p:sldId id="261" r:id="rId11"/>
    <p:sldId id="301" r:id="rId12"/>
    <p:sldId id="299" r:id="rId13"/>
    <p:sldId id="262" r:id="rId14"/>
    <p:sldId id="300" r:id="rId15"/>
    <p:sldId id="328" r:id="rId16"/>
    <p:sldId id="302" r:id="rId17"/>
    <p:sldId id="303" r:id="rId18"/>
    <p:sldId id="304" r:id="rId19"/>
    <p:sldId id="312" r:id="rId20"/>
    <p:sldId id="308" r:id="rId21"/>
    <p:sldId id="283" r:id="rId22"/>
    <p:sldId id="330" r:id="rId23"/>
    <p:sldId id="329" r:id="rId24"/>
    <p:sldId id="331" r:id="rId25"/>
    <p:sldId id="317" r:id="rId26"/>
    <p:sldId id="318" r:id="rId27"/>
    <p:sldId id="319" r:id="rId28"/>
    <p:sldId id="320" r:id="rId29"/>
    <p:sldId id="321" r:id="rId30"/>
    <p:sldId id="322" r:id="rId31"/>
    <p:sldId id="323" r:id="rId32"/>
    <p:sldId id="324" r:id="rId33"/>
    <p:sldId id="295" r:id="rId34"/>
    <p:sldId id="305" r:id="rId35"/>
    <p:sldId id="309" r:id="rId36"/>
    <p:sldId id="310" r:id="rId37"/>
    <p:sldId id="311" r:id="rId38"/>
    <p:sldId id="286" r:id="rId39"/>
    <p:sldId id="257" r:id="rId40"/>
    <p:sldId id="296" r:id="rId41"/>
    <p:sldId id="287" r:id="rId4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BAA5"/>
    <a:srgbClr val="CCB0C3"/>
    <a:srgbClr val="BA8C93"/>
    <a:srgbClr val="C86A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7F79F0-0B64-4607-A39B-9F1C79A19C4D}" v="495" dt="2021-04-18T21:07:51.3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62"/>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384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19:04:01.630"/>
    </inkml:context>
    <inkml:brush xml:id="br0">
      <inkml:brushProperty name="width" value="0.05" units="cm"/>
      <inkml:brushProperty name="height" value="0.05" units="cm"/>
      <inkml:brushProperty name="color" value="#E71224"/>
      <inkml:brushProperty name="ignorePressure" value="1"/>
    </inkml:brush>
  </inkml:definitions>
  <inkml:trace contextRef="#ctx0" brushRef="#br0">1869 140,'-52'-3,"1"-3,1-2,-73-21,20 5,44 11,12 2,0 2,-2 2,-73-2,77 9,1 3,-1 1,1 2,1 2,-1 2,1 2,1 2,0 1,-60 33,57-24,-231 133,214-118,1 4,-70 64,122-100,1 0,0 1,1 0,-1 0,2 1,-1 0,1 0,1 1,-1-1,2 1,-1 1,1-1,1 0,0 1,1 0,0 0,0 0,1 0,1 20,1 11,2 1,1-1,20 74,-16-71,-1 0,-2 1,-2-1,-3 50,-1-42,2 1,13 78,12-16,75 200,-90-289,1-1,1 0,1-1,2 0,0-1,2-1,31 32,1 2,-35-38,0-1,2-1,0 0,1-1,37 25,-17-21,1-1,1-2,1-2,0-1,79 14,-39-15,1-4,96 0,-128-11,1-2,-1-1,88-23,142-59,-183 54,317-91,-152 48,-229 66,0-1,-1-2,48-26,-67 32,-1-2,0 1,0-2,-1 0,0 0,-1-1,0 0,0 0,-1-1,11-22,4-9,206-420,-223 445,-1-1,0 1,-2-1,0 0,0 0,-2 0,-1-1,0 1,-1 0,-2-1,1 1,-2 0,-1 0,0 0,-2 1,0-1,0 1,-2 0,0 1,-2 0,0 0,-20-26,-63-83,-38-47,102 137,-3 0,-1 2,-1 2,-2 1,-62-42,66 51,1-2,1-2,1-1,-49-59,-35-33,97 105,-1 0,0 2,0-1,-1 2,-31-15,44 24,0 0,0 0,0 0,-1 1,1-1,0 1,-1 1,1-1,0 1,-1-1,1 2,0-1,-1 1,1-1,-11 4,7 0,0 1,1 0,0 0,-1 0,2 1,-1 1,-11 11,3-3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19:04:26.321"/>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19:04:27.535"/>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19:04:28.685"/>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19:28:31.325"/>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19:28:31.877"/>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19:28:32.85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19:04:25.188"/>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19:04:25.754"/>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19:04:26.321"/>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19:04:27.535"/>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19:04:25.188"/>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19:04:28.685"/>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19:34:39.837"/>
    </inkml:context>
    <inkml:brush xml:id="br0">
      <inkml:brushProperty name="width" value="0.05" units="cm"/>
      <inkml:brushProperty name="height" value="0.05" units="cm"/>
      <inkml:brushProperty name="color" value="#E71224"/>
      <inkml:brushProperty name="ignorePressure" value="1"/>
    </inkml:brush>
  </inkml:definitions>
  <inkml:trace contextRef="#ctx0" brushRef="#br0">1626 120,'-10'2,"0"0,1 0,-1 1,1 0,-1 1,1-1,-9 7,-5 0,-19 7,-2-2,0-3,0-1,-1-2,0-2,-1-2,-83-2,104-4,0 2,0 1,0 2,1 0,-1 1,1 1,0 2,1 0,0 2,0 0,1 2,0 0,1 1,0 1,1 2,-26 25,-207 182,204-179,2 2,3 2,-42 57,41-50,30-35,2 0,0 0,1 1,1 1,1 0,1 0,1 1,1 0,1 1,-6 41,5 14,6 154,4-129,-19 567,24 25,-3-560,-3-98,26 468,-5-79,-21-370,0-30,1 0,1 0,2-1,12 38,47 100,-31-83,-15-35,2-1,2-1,2-1,2-1,2-1,48 53,-64-82,0 0,1-1,0-1,1 0,0-1,0-1,27 11,120 32,-103-36,-20-5,0-1,1-3,0-1,0-2,1-2,-1-1,0-3,0-1,0-2,0-1,-1-2,0-2,-1-2,64-30,-66 21,-1-2,-2-1,0-2,42-46,28-22,-56 54,1 3,2 1,1 3,2 2,68-31,181-51,146-65,-381 143,82-59,-94 57,2 3,74-35,138-29,-35 15,-183 63,-1-3,66-42,-109 61,0-1,0 0,-1-1,0 1,0-1,-1 0,0-1,0 0,0 1,-1-1,0-1,-1 1,4-16,2-11,-1 0,2-38,-9 67,1-24,-2-1,0 0,-2 1,-2 0,0-1,-2 1,-2 1,-15-41,-8-9,-73-133,70 158,-2 1,-86-95,-8-11,-81-177,190 299,8 13,1-1,2 0,1 0,0-2,2 1,1-1,-4-53,5-13,8-94,0 50,-2 103,0-1,3 1,0-1,14-46,-8 30,-3 0,-1 0,-3 0,-7-96,1 26,3 96,0 0,-2 1,-1-1,-1 1,-10-34,12 50,-1 0,0 0,-1 0,0 1,0-1,-1 1,0 0,0 1,-1-1,1 1,-1 0,-1 1,1-1,-1 1,0 0,0 1,0 0,-1 0,-10-4,-261-84,-24 1,177 42,88 32,-78-22,69 29,0 2,0 3,-1 1,1 2,-64 7,103-4,1 0,-1 1,1 0,0 1,-1-1,1 2,1-1,-1 1,0 0,1 0,0 0,0 1,-6 6,-10 11,-36 47,29-32,18-24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7T12:25:00.334"/>
    </inkml:context>
    <inkml:brush xml:id="br0">
      <inkml:brushProperty name="width" value="0.05" units="cm"/>
      <inkml:brushProperty name="height" value="0.05" units="cm"/>
      <inkml:brushProperty name="color" value="#E71224"/>
      <inkml:brushProperty name="ignorePressure" value="1"/>
    </inkml:brush>
  </inkml:definitions>
  <inkml:trace contextRef="#ctx0" brushRef="#br0">5082 350,'-41'-3,"0"-2,0-1,1-2,0-2,-43-16,-98-23,-230-38,92 37,-153-35,365 72,0 5,-159 8,205 7,-116 29,62-9,86-22,-384 71,355-64,1 3,1 2,-100 45,94-35,-1-3,-90 22,-303 18,420-61,23 0,0 0,0 1,0 0,1 1,-21 11,-29 10,26-13,1 1,1 2,0 2,1 0,1 3,1 0,-43 40,-183 201,195-194,23-26,1 2,2 1,-51 86,79-117,0 1,2 0,-1 0,2 0,0 1,1 0,0 0,1 1,1-1,1 1,0-1,1 1,1-1,1 1,0-1,1 0,9 29,7 4,3-2,2 0,2-1,39 51,139 158,-203-253,39 44,1-3,3-1,1-2,2-2,1-2,2-3,1-1,2-3,1-2,1-3,1-2,90 23,-54-24,2-5,1-3,0-4,0-5,0-4,181-23,-139 9,154 5,-112 7,-74-6,123-26,-98 13,415-79,-412 67,-2-6,134-58,-241 86,0-1,-1-1,-1-2,38-29,69-83,-1 4,-12 12,-75 73,1 2,83-55,-74 56,91-80,263-283,-398 391,0-1,-1 0,0 0,0-1,-1 0,0 0,-1 0,0-1,0 1,-1-1,0 0,2-20,0-8,-3 0,-1-40,-1 71,1-40,0 26,-1 1,-1-1,-5-31,4 46,1-1,-1 1,-1 0,1 0,-1 0,0 0,0 0,-1 0,0 1,0-1,0 1,-1 0,1 1,-1-1,-6-4,-14-6,0 0,-1 2,0 1,-30-9,-37-18,-7-7,84 37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7T12:25:01.377"/>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19:04:25.188"/>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19:04:25.754"/>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19:04:26.321"/>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19:04:27.535"/>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19:04:28.685"/>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7T12:27:35.699"/>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19:04:25.754"/>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7T12:27:50.185"/>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7T12:27:50.851"/>
    </inkml:context>
    <inkml:brush xml:id="br0">
      <inkml:brushProperty name="width" value="0.05" units="cm"/>
      <inkml:brushProperty name="height" value="0.05" units="cm"/>
      <inkml:brushProperty name="color" value="#E71224"/>
      <inkml:brushProperty name="ignorePressure" value="1"/>
    </inkml:brush>
  </inkml:definitions>
  <inkml:trace contextRef="#ctx0" brushRef="#br0">63 0,'4'0,"1"4,0 5,-1 5,-5 5,-7-2,-5-3,-5-1,-3-1,2-4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7T12:27:52.905"/>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7T12:27:54.48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7T12:27:55.33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7T12:29:31.69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7T12:29:32.09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7T12:29:32.890"/>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1,'4'0,"2"0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7T12:29:33.372"/>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7T12:29:34.00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9,'0'-4,"0"-1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19:04:26.321"/>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7T12:29:34.537"/>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10,'0'-4,"0"-1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7T12:29:34.871"/>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7T12:29:35.320"/>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7T12:29:35.837"/>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7T12:29:36.202"/>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1,'0'8,"0"6,0 5,0 4,0-3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7T12:29:36.570"/>
    </inkml:context>
    <inkml:brush xml:id="br0">
      <inkml:brushProperty name="width" value="0.05" units="cm"/>
      <inkml:brushProperty name="height" value="0.05" units="cm"/>
      <inkml:brushProperty name="color" value="#E71224"/>
      <inkml:brushProperty name="ignorePressure" value="1"/>
    </inkml:brush>
  </inkml:definitions>
  <inkml:trace contextRef="#ctx0" brushRef="#br0">33 0,'-4'4,"-9"2,-3-2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7T12:29:40.010"/>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7T12:29:40.53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7T12:29:41.110"/>
    </inkml:context>
    <inkml:brush xml:id="br0">
      <inkml:brushProperty name="width" value="0.05" units="cm"/>
      <inkml:brushProperty name="height" value="0.05" units="cm"/>
      <inkml:brushProperty name="color" value="#E71224"/>
      <inkml:brushProperty name="ignorePressure" value="1"/>
    </inkml:brush>
  </inkml:definitions>
  <inkml:trace contextRef="#ctx0" brushRef="#br0">75 0,'0'4,"-4"2,-9 6,-15 3,-2-2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7T12:29:41.456"/>
    </inkml:context>
    <inkml:brush xml:id="br0">
      <inkml:brushProperty name="width" value="0.05" units="cm"/>
      <inkml:brushProperty name="height" value="0.05" units="cm"/>
      <inkml:brushProperty name="color" value="#E71224"/>
      <inkml:brushProperty name="ignorePressure" value="1"/>
    </inkml:brush>
  </inkml:definitions>
  <inkml:trace contextRef="#ctx0" brushRef="#br0">47 19,'-8'0,"-10"-8,-3-3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19:04:27.535"/>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7T12:29:41.88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7T12:29:42.273"/>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7T12:29:42.664"/>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7T12:29:43.161"/>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7T12:29:44.800"/>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1,'4'4,"5"5,6 1,-1 3,-2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7T12:29:50.627"/>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7T12:29:51.13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7T12:29:51.605"/>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19:04:25.188"/>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19:04:25.754"/>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19:04:28.685"/>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19:04:26.321"/>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19:04:27.535"/>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19:04:28.685"/>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19:27:50.25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191 304,'1'-2,"0"1,-1-1,1 0,0 1,0-1,0 1,0-1,0 1,0-1,0 1,1 0,-1 0,0-1,1 1,-1 0,1 0,-1 0,3 0,35-19,-33 17,252-105,-198 83,1 3,66-16,-59 19,-18 6,0 2,1 3,64-3,157 14,-250-1,-1 1,1 1,-1 1,38 14,80 42,-84-35,-35-17,573 281,-513-247,2-5,2-2,107 29,-114-49,0-3,146 5,-211-17,520 3,-284-6,-228 2,0 2,-1 0,1 2,0 0,-1 1,0 1,-1 0,1 2,-1 0,0 1,-1 1,0 0,-1 2,0 0,19 18,-19-14,0 2,0 0,-2 0,0 1,-1 1,-1 0,-1 1,-1 0,0 1,-2 0,-1 0,8 39,-13-47,9 47,6 115,-14-139,1-1,14 62,4 22,25 146,-10-77,-25-82,-9-65,13 61,26 115,-38-185,-1 1,-2 0,-1 0,-7 52,-1-48,-3 0,-1-1,-25 55,21-56,1 2,2 0,-11 52,-32 130,36-153,-22 131,37-155,-4 26,1 76,11-98,1 0,16 64,1 9,-14-72,0 4,2 75,-7-38,0-37,-3 0,-7 57,2-79,-2-1,0 0,-16 33,18-50,-1 0,0 0,-1 0,0-1,-1-1,0 1,-1-1,0-1,-18 14,11-11,0-1,0 0,-1-1,0-1,-38 13,26-16,-1-1,1-2,-1 0,0-2,-54-6,-6 2,-146 5,-212-5,320-8,-49-1,127 9,0-1,-70-16,48 2,-100-39,51 15,-16 10,92 24,-52-16,33 6,45 14,1-1,0-1,1-1,-30-14,43 17,0 1,0-1,1 0,0 0,-1-1,1 1,1-1,-1 0,1 0,0 0,-4-8,-22-70,2 8,7 42,-2 1,0 0,-3 2,-52-52,0 0,-313-348,304 332,-137-205,161 206,23 37,-41-82,-93-171,28 55,63 61,58 134,19 51,-8-18,1 0,2 0,1-1,1-1,2 1,-4-55,-1-55,1 5,9 59,-1 2,3-1,16-104,30-90,-40 214,-3 0,-5-98,-1 52,0 63,-3 0,-1 0,-1 0,-20-57,13 46,12 46,1 0,0 0,0 0,0-1,1 1,0 0,0-1,0 1,0 0,0-1,1 1,0 0,0-1,0 1,0 0,1 0,0 0,3-7,5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19:27:52.569"/>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19:04:01.630"/>
    </inkml:context>
    <inkml:brush xml:id="br0">
      <inkml:brushProperty name="width" value="0.05" units="cm"/>
      <inkml:brushProperty name="height" value="0.05" units="cm"/>
      <inkml:brushProperty name="color" value="#E71224"/>
      <inkml:brushProperty name="ignorePressure" value="1"/>
    </inkml:brush>
  </inkml:definitions>
  <inkml:trace contextRef="#ctx0" brushRef="#br0">1869 140,'-52'-3,"1"-3,1-2,-73-21,20 5,44 11,12 2,0 2,-2 2,-73-2,77 9,1 3,-1 1,1 2,1 2,-1 2,1 2,1 2,0 1,-60 33,57-24,-231 133,214-118,1 4,-70 64,122-100,1 0,0 1,1 0,-1 0,2 1,-1 0,1 0,1 1,-1-1,2 1,-1 1,1-1,1 0,0 1,1 0,0 0,0 0,1 0,1 20,1 11,2 1,1-1,20 74,-16-71,-1 0,-2 1,-2-1,-3 50,-1-42,2 1,13 78,12-16,75 200,-90-289,1-1,1 0,1-1,2 0,0-1,2-1,31 32,1 2,-35-38,0-1,2-1,0 0,1-1,37 25,-17-21,1-1,1-2,1-2,0-1,79 14,-39-15,1-4,96 0,-128-11,1-2,-1-1,88-23,142-59,-183 54,317-91,-152 48,-229 66,0-1,-1-2,48-26,-67 32,-1-2,0 1,0-2,-1 0,0 0,-1-1,0 0,0 0,-1-1,11-22,4-9,206-420,-223 445,-1-1,0 1,-2-1,0 0,0 0,-2 0,-1-1,0 1,-1 0,-2-1,1 1,-2 0,-1 0,0 0,-2 1,0-1,0 1,-2 0,0 1,-2 0,0 0,-20-26,-63-83,-38-47,102 137,-3 0,-1 2,-1 2,-2 1,-62-42,66 51,1-2,1-2,1-1,-49-59,-35-33,97 105,-1 0,0 2,0-1,-1 2,-31-15,44 24,0 0,0 0,0 0,-1 1,1-1,0 1,-1 1,1-1,0 1,-1-1,1 2,0-1,-1 1,1-1,-11 4,7 0,0 1,1 0,0 0,-1 0,2 1,-1 1,-11 11,3-3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19:04:25.188"/>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19:04:25.754"/>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74E4E5-F368-40FC-B307-FF094EA7293D}" type="datetimeFigureOut">
              <a:rPr lang="nl-NL" smtClean="0"/>
              <a:t>15-7-2021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4FA5-923A-49B5-9391-B2034FB7BC9D}" type="slidenum">
              <a:rPr lang="nl-NL" smtClean="0"/>
              <a:t>‹nr.›</a:t>
            </a:fld>
            <a:endParaRPr lang="nl-NL"/>
          </a:p>
        </p:txBody>
      </p:sp>
    </p:spTree>
    <p:extLst>
      <p:ext uri="{BB962C8B-B14F-4D97-AF65-F5344CB8AC3E}">
        <p14:creationId xmlns:p14="http://schemas.microsoft.com/office/powerpoint/2010/main" val="1721700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B624FA5-923A-49B5-9391-B2034FB7BC9D}" type="slidenum">
              <a:rPr lang="nl-NL" smtClean="0"/>
              <a:t>1</a:t>
            </a:fld>
            <a:endParaRPr lang="nl-NL"/>
          </a:p>
        </p:txBody>
      </p:sp>
    </p:spTree>
    <p:extLst>
      <p:ext uri="{BB962C8B-B14F-4D97-AF65-F5344CB8AC3E}">
        <p14:creationId xmlns:p14="http://schemas.microsoft.com/office/powerpoint/2010/main" val="2860023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Stolling;</a:t>
            </a:r>
          </a:p>
          <a:p>
            <a:r>
              <a:rPr lang="nl-NL" dirty="0"/>
              <a:t> bloedplaatjes gemaakt in beenmerg</a:t>
            </a:r>
          </a:p>
          <a:p>
            <a:r>
              <a:rPr lang="nl-NL" dirty="0"/>
              <a:t>Stollingsfactoren (eiwitten) gemaakt in lever.  Ze circuleren inactief door de bloedbaan. </a:t>
            </a:r>
          </a:p>
          <a:p>
            <a:endParaRPr lang="nl-NL" dirty="0"/>
          </a:p>
          <a:p>
            <a:r>
              <a:rPr lang="nl-NL" dirty="0"/>
              <a:t>Na beschadiging endotheel komt </a:t>
            </a:r>
            <a:r>
              <a:rPr lang="nl-NL" dirty="0">
                <a:solidFill>
                  <a:srgbClr val="FF0000"/>
                </a:solidFill>
              </a:rPr>
              <a:t>collageen</a:t>
            </a:r>
            <a:r>
              <a:rPr lang="nl-NL" dirty="0"/>
              <a:t> in contact met bloed;  collageen hecht aan bloedplaatjes; bloedplaatjes worden </a:t>
            </a:r>
            <a:r>
              <a:rPr lang="nl-NL" dirty="0">
                <a:solidFill>
                  <a:srgbClr val="FF0000"/>
                </a:solidFill>
              </a:rPr>
              <a:t>geactiveerd</a:t>
            </a:r>
            <a:r>
              <a:rPr lang="nl-NL" dirty="0"/>
              <a:t> en krijgen </a:t>
            </a:r>
            <a:r>
              <a:rPr lang="nl-NL" dirty="0">
                <a:solidFill>
                  <a:srgbClr val="FF0000"/>
                </a:solidFill>
              </a:rPr>
              <a:t>andere vorm </a:t>
            </a:r>
            <a:r>
              <a:rPr lang="nl-NL" dirty="0"/>
              <a:t>en hierdoor wordt andere </a:t>
            </a:r>
            <a:r>
              <a:rPr lang="nl-NL" dirty="0">
                <a:solidFill>
                  <a:srgbClr val="FF0000"/>
                </a:solidFill>
              </a:rPr>
              <a:t>receptor</a:t>
            </a:r>
            <a:r>
              <a:rPr lang="nl-NL" dirty="0"/>
              <a:t> op trombocyten zichtbaar-&gt; </a:t>
            </a:r>
            <a:r>
              <a:rPr lang="nl-NL" dirty="0" err="1">
                <a:solidFill>
                  <a:srgbClr val="FF0000"/>
                </a:solidFill>
              </a:rPr>
              <a:t>glycoproteine</a:t>
            </a:r>
            <a:r>
              <a:rPr lang="nl-NL" dirty="0">
                <a:solidFill>
                  <a:srgbClr val="FF0000"/>
                </a:solidFill>
              </a:rPr>
              <a:t> </a:t>
            </a:r>
            <a:r>
              <a:rPr lang="nl-NL" dirty="0" err="1">
                <a:solidFill>
                  <a:srgbClr val="FF0000"/>
                </a:solidFill>
              </a:rPr>
              <a:t>IIb-IIIa</a:t>
            </a:r>
            <a:r>
              <a:rPr lang="nl-NL" dirty="0"/>
              <a:t>. Deze maakt </a:t>
            </a:r>
            <a:r>
              <a:rPr lang="nl-NL" dirty="0">
                <a:solidFill>
                  <a:srgbClr val="FF0000"/>
                </a:solidFill>
              </a:rPr>
              <a:t>verbindingen met ander bloedplaatjes. </a:t>
            </a:r>
          </a:p>
          <a:p>
            <a:r>
              <a:rPr lang="nl-NL" dirty="0"/>
              <a:t>Ook stoten zij stofjes uit; zoals </a:t>
            </a:r>
            <a:r>
              <a:rPr lang="nl-NL" dirty="0">
                <a:solidFill>
                  <a:srgbClr val="FF0000"/>
                </a:solidFill>
              </a:rPr>
              <a:t>adenosine </a:t>
            </a:r>
            <a:r>
              <a:rPr lang="nl-NL" dirty="0" err="1">
                <a:solidFill>
                  <a:srgbClr val="FF0000"/>
                </a:solidFill>
              </a:rPr>
              <a:t>difosfaat</a:t>
            </a:r>
            <a:r>
              <a:rPr lang="nl-NL" dirty="0">
                <a:solidFill>
                  <a:srgbClr val="FF0000"/>
                </a:solidFill>
              </a:rPr>
              <a:t> (ADP)</a:t>
            </a:r>
            <a:r>
              <a:rPr lang="nl-NL" dirty="0"/>
              <a:t> en </a:t>
            </a:r>
            <a:r>
              <a:rPr lang="nl-NL" dirty="0" err="1">
                <a:solidFill>
                  <a:srgbClr val="FF0000"/>
                </a:solidFill>
              </a:rPr>
              <a:t>tromboxaan</a:t>
            </a:r>
            <a:r>
              <a:rPr lang="nl-NL" dirty="0">
                <a:solidFill>
                  <a:srgbClr val="FF0000"/>
                </a:solidFill>
              </a:rPr>
              <a:t> A2 </a:t>
            </a:r>
            <a:r>
              <a:rPr lang="nl-NL" dirty="0"/>
              <a:t>‘; dit activeert weer andere bloedplaatjes en </a:t>
            </a:r>
            <a:r>
              <a:rPr lang="nl-NL" dirty="0" err="1">
                <a:solidFill>
                  <a:srgbClr val="FF0000"/>
                </a:solidFill>
              </a:rPr>
              <a:t>tromboxaan</a:t>
            </a:r>
            <a:r>
              <a:rPr lang="nl-NL" dirty="0"/>
              <a:t> leidt tot </a:t>
            </a:r>
            <a:r>
              <a:rPr lang="nl-NL" dirty="0">
                <a:solidFill>
                  <a:srgbClr val="FF0000"/>
                </a:solidFill>
              </a:rPr>
              <a:t>vasoconstrictie</a:t>
            </a:r>
            <a:r>
              <a:rPr lang="nl-NL" dirty="0"/>
              <a:t>.</a:t>
            </a:r>
          </a:p>
          <a:p>
            <a:endParaRPr lang="nl-NL" dirty="0"/>
          </a:p>
          <a:p>
            <a:r>
              <a:rPr lang="nl-NL" dirty="0">
                <a:solidFill>
                  <a:srgbClr val="FF0000"/>
                </a:solidFill>
              </a:rPr>
              <a:t>Ascal </a:t>
            </a:r>
            <a:r>
              <a:rPr lang="nl-NL" dirty="0"/>
              <a:t>remt de vorming van arachidonzuur naar </a:t>
            </a:r>
            <a:r>
              <a:rPr lang="nl-NL" dirty="0" err="1">
                <a:solidFill>
                  <a:srgbClr val="FF0000"/>
                </a:solidFill>
              </a:rPr>
              <a:t>tromboxaan</a:t>
            </a:r>
            <a:r>
              <a:rPr lang="nl-NL" dirty="0">
                <a:solidFill>
                  <a:srgbClr val="FF0000"/>
                </a:solidFill>
              </a:rPr>
              <a:t> A2 </a:t>
            </a:r>
            <a:r>
              <a:rPr lang="nl-NL" dirty="0"/>
              <a:t>(door enzym </a:t>
            </a:r>
            <a:r>
              <a:rPr lang="nl-NL" dirty="0" err="1">
                <a:solidFill>
                  <a:srgbClr val="FF0000"/>
                </a:solidFill>
              </a:rPr>
              <a:t>cyclo-oxygenase</a:t>
            </a:r>
            <a:r>
              <a:rPr lang="nl-NL" dirty="0"/>
              <a:t> te remmen.) </a:t>
            </a:r>
          </a:p>
          <a:p>
            <a:r>
              <a:rPr lang="nl-NL" dirty="0"/>
              <a:t>Clopidogrel remt </a:t>
            </a:r>
            <a:r>
              <a:rPr lang="nl-NL" dirty="0">
                <a:solidFill>
                  <a:srgbClr val="FF0000"/>
                </a:solidFill>
              </a:rPr>
              <a:t>ADP</a:t>
            </a:r>
          </a:p>
          <a:p>
            <a:endParaRPr lang="nl-NL" dirty="0">
              <a:solidFill>
                <a:srgbClr val="FF0000"/>
              </a:solidFill>
            </a:endParaRPr>
          </a:p>
          <a:p>
            <a:r>
              <a:rPr lang="nl-NL" dirty="0">
                <a:solidFill>
                  <a:srgbClr val="FF0000"/>
                </a:solidFill>
              </a:rPr>
              <a:t>Dus </a:t>
            </a:r>
            <a:r>
              <a:rPr lang="nl-NL" dirty="0" err="1">
                <a:solidFill>
                  <a:srgbClr val="FF0000"/>
                </a:solidFill>
              </a:rPr>
              <a:t>ascal</a:t>
            </a:r>
            <a:r>
              <a:rPr lang="nl-NL" dirty="0">
                <a:solidFill>
                  <a:srgbClr val="FF0000"/>
                </a:solidFill>
              </a:rPr>
              <a:t> en </a:t>
            </a:r>
            <a:r>
              <a:rPr lang="nl-NL" dirty="0" err="1">
                <a:solidFill>
                  <a:srgbClr val="FF0000"/>
                </a:solidFill>
              </a:rPr>
              <a:t>plavix</a:t>
            </a:r>
            <a:r>
              <a:rPr lang="nl-NL" dirty="0">
                <a:solidFill>
                  <a:srgbClr val="FF0000"/>
                </a:solidFill>
              </a:rPr>
              <a:t> remmen vasoconstrictie en trombocyten aggregatie.</a:t>
            </a:r>
          </a:p>
          <a:p>
            <a:endParaRPr lang="nl-NL" dirty="0"/>
          </a:p>
          <a:p>
            <a:r>
              <a:rPr lang="nl-NL" dirty="0"/>
              <a:t>Eindproduct van stollingscascade is een fibrine netwerk fibrinogeen-&gt; fibrine. Dit komt op het stolsel te liggen.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1B624FA5-923A-49B5-9391-B2034FB7BC9D}" type="slidenum">
              <a:rPr lang="nl-NL" smtClean="0"/>
              <a:t>12</a:t>
            </a:fld>
            <a:endParaRPr lang="nl-NL"/>
          </a:p>
        </p:txBody>
      </p:sp>
    </p:spTree>
    <p:extLst>
      <p:ext uri="{BB962C8B-B14F-4D97-AF65-F5344CB8AC3E}">
        <p14:creationId xmlns:p14="http://schemas.microsoft.com/office/powerpoint/2010/main" val="296933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Trombine</a:t>
            </a:r>
            <a:r>
              <a:rPr lang="nl-NL" dirty="0"/>
              <a:t> is stollingsfactor </a:t>
            </a:r>
            <a:r>
              <a:rPr lang="nl-NL" dirty="0" err="1"/>
              <a:t>IIa</a:t>
            </a:r>
            <a:r>
              <a:rPr lang="nl-NL" dirty="0"/>
              <a:t>; </a:t>
            </a:r>
            <a:r>
              <a:rPr lang="nl-NL" dirty="0" err="1"/>
              <a:t>dabigatran</a:t>
            </a:r>
            <a:r>
              <a:rPr lang="nl-NL" dirty="0"/>
              <a:t> remt </a:t>
            </a:r>
            <a:r>
              <a:rPr lang="nl-NL" dirty="0" err="1"/>
              <a:t>trombine</a:t>
            </a:r>
            <a:r>
              <a:rPr lang="nl-NL" dirty="0"/>
              <a:t> af. Hierdoor wordt fibrinogeen niet in fibrine omgezet; .</a:t>
            </a:r>
          </a:p>
        </p:txBody>
      </p:sp>
      <p:sp>
        <p:nvSpPr>
          <p:cNvPr id="4" name="Tijdelijke aanduiding voor dianummer 3"/>
          <p:cNvSpPr>
            <a:spLocks noGrp="1"/>
          </p:cNvSpPr>
          <p:nvPr>
            <p:ph type="sldNum" sz="quarter" idx="5"/>
          </p:nvPr>
        </p:nvSpPr>
        <p:spPr/>
        <p:txBody>
          <a:bodyPr/>
          <a:lstStyle/>
          <a:p>
            <a:fld id="{1B624FA5-923A-49B5-9391-B2034FB7BC9D}" type="slidenum">
              <a:rPr lang="nl-NL" smtClean="0"/>
              <a:t>13</a:t>
            </a:fld>
            <a:endParaRPr lang="nl-NL"/>
          </a:p>
        </p:txBody>
      </p:sp>
    </p:spTree>
    <p:extLst>
      <p:ext uri="{BB962C8B-B14F-4D97-AF65-F5344CB8AC3E}">
        <p14:creationId xmlns:p14="http://schemas.microsoft.com/office/powerpoint/2010/main" val="4107446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Stolling;</a:t>
            </a:r>
          </a:p>
          <a:p>
            <a:r>
              <a:rPr lang="nl-NL" dirty="0"/>
              <a:t> bloedplaatjes gemaakt in beenmerg</a:t>
            </a:r>
          </a:p>
          <a:p>
            <a:r>
              <a:rPr lang="nl-NL" dirty="0"/>
              <a:t>Stollingsfactoren (eiwitten) gemaakt in lever.  Ze circuleren inactief door de bloedbaan. </a:t>
            </a:r>
          </a:p>
          <a:p>
            <a:endParaRPr lang="nl-NL" dirty="0"/>
          </a:p>
          <a:p>
            <a:r>
              <a:rPr lang="nl-NL" dirty="0"/>
              <a:t>Na beschadiging endotheel komt </a:t>
            </a:r>
            <a:r>
              <a:rPr lang="nl-NL" dirty="0">
                <a:solidFill>
                  <a:srgbClr val="FF0000"/>
                </a:solidFill>
              </a:rPr>
              <a:t>collageen</a:t>
            </a:r>
            <a:r>
              <a:rPr lang="nl-NL" dirty="0"/>
              <a:t> in contact met bloed;  collageen hecht aan bloedplaatjes; bloedplaatjes worden </a:t>
            </a:r>
            <a:r>
              <a:rPr lang="nl-NL" dirty="0">
                <a:solidFill>
                  <a:srgbClr val="FF0000"/>
                </a:solidFill>
              </a:rPr>
              <a:t>geactiveerd</a:t>
            </a:r>
            <a:r>
              <a:rPr lang="nl-NL" dirty="0"/>
              <a:t> en krijgen </a:t>
            </a:r>
            <a:r>
              <a:rPr lang="nl-NL" dirty="0">
                <a:solidFill>
                  <a:srgbClr val="FF0000"/>
                </a:solidFill>
              </a:rPr>
              <a:t>andere vorm </a:t>
            </a:r>
            <a:r>
              <a:rPr lang="nl-NL" dirty="0"/>
              <a:t>en hierdoor wordt andere </a:t>
            </a:r>
            <a:r>
              <a:rPr lang="nl-NL" dirty="0">
                <a:solidFill>
                  <a:srgbClr val="FF0000"/>
                </a:solidFill>
              </a:rPr>
              <a:t>receptor</a:t>
            </a:r>
            <a:r>
              <a:rPr lang="nl-NL" dirty="0"/>
              <a:t> op trombocyten zichtbaar-&gt; </a:t>
            </a:r>
            <a:r>
              <a:rPr lang="nl-NL" dirty="0" err="1">
                <a:solidFill>
                  <a:srgbClr val="FF0000"/>
                </a:solidFill>
              </a:rPr>
              <a:t>glycoproteine</a:t>
            </a:r>
            <a:r>
              <a:rPr lang="nl-NL" dirty="0">
                <a:solidFill>
                  <a:srgbClr val="FF0000"/>
                </a:solidFill>
              </a:rPr>
              <a:t> </a:t>
            </a:r>
            <a:r>
              <a:rPr lang="nl-NL" dirty="0" err="1">
                <a:solidFill>
                  <a:srgbClr val="FF0000"/>
                </a:solidFill>
              </a:rPr>
              <a:t>IIb-IIIa</a:t>
            </a:r>
            <a:r>
              <a:rPr lang="nl-NL" dirty="0"/>
              <a:t>. Deze maakt </a:t>
            </a:r>
            <a:r>
              <a:rPr lang="nl-NL" dirty="0">
                <a:solidFill>
                  <a:srgbClr val="FF0000"/>
                </a:solidFill>
              </a:rPr>
              <a:t>verbindingen met ander bloedplaatjes. </a:t>
            </a:r>
          </a:p>
          <a:p>
            <a:r>
              <a:rPr lang="nl-NL" dirty="0"/>
              <a:t>Ook stoten zij stofjes uit; zoals </a:t>
            </a:r>
            <a:r>
              <a:rPr lang="nl-NL" dirty="0">
                <a:solidFill>
                  <a:srgbClr val="FF0000"/>
                </a:solidFill>
              </a:rPr>
              <a:t>adenosine </a:t>
            </a:r>
            <a:r>
              <a:rPr lang="nl-NL" dirty="0" err="1">
                <a:solidFill>
                  <a:srgbClr val="FF0000"/>
                </a:solidFill>
              </a:rPr>
              <a:t>difosfaat</a:t>
            </a:r>
            <a:r>
              <a:rPr lang="nl-NL" dirty="0">
                <a:solidFill>
                  <a:srgbClr val="FF0000"/>
                </a:solidFill>
              </a:rPr>
              <a:t> (ADP)</a:t>
            </a:r>
            <a:r>
              <a:rPr lang="nl-NL" dirty="0"/>
              <a:t> en </a:t>
            </a:r>
            <a:r>
              <a:rPr lang="nl-NL" dirty="0" err="1">
                <a:solidFill>
                  <a:srgbClr val="FF0000"/>
                </a:solidFill>
              </a:rPr>
              <a:t>tromboxaan</a:t>
            </a:r>
            <a:r>
              <a:rPr lang="nl-NL" dirty="0">
                <a:solidFill>
                  <a:srgbClr val="FF0000"/>
                </a:solidFill>
              </a:rPr>
              <a:t> A2 </a:t>
            </a:r>
            <a:r>
              <a:rPr lang="nl-NL" dirty="0"/>
              <a:t>‘; dit activeert weer andere bloedplaatjes en </a:t>
            </a:r>
            <a:r>
              <a:rPr lang="nl-NL" dirty="0" err="1">
                <a:solidFill>
                  <a:srgbClr val="FF0000"/>
                </a:solidFill>
              </a:rPr>
              <a:t>tromboxaan</a:t>
            </a:r>
            <a:r>
              <a:rPr lang="nl-NL" dirty="0"/>
              <a:t> leidt tot </a:t>
            </a:r>
            <a:r>
              <a:rPr lang="nl-NL" dirty="0">
                <a:solidFill>
                  <a:srgbClr val="FF0000"/>
                </a:solidFill>
              </a:rPr>
              <a:t>vasoconstrictie</a:t>
            </a:r>
            <a:r>
              <a:rPr lang="nl-NL" dirty="0"/>
              <a:t>.</a:t>
            </a:r>
          </a:p>
          <a:p>
            <a:endParaRPr lang="nl-NL" dirty="0"/>
          </a:p>
          <a:p>
            <a:r>
              <a:rPr lang="nl-NL" dirty="0">
                <a:solidFill>
                  <a:srgbClr val="FF0000"/>
                </a:solidFill>
              </a:rPr>
              <a:t>Ascal </a:t>
            </a:r>
            <a:r>
              <a:rPr lang="nl-NL" dirty="0"/>
              <a:t>remt de vorming van arachidonzuur naar </a:t>
            </a:r>
            <a:r>
              <a:rPr lang="nl-NL" dirty="0" err="1">
                <a:solidFill>
                  <a:srgbClr val="FF0000"/>
                </a:solidFill>
              </a:rPr>
              <a:t>tromboxaan</a:t>
            </a:r>
            <a:r>
              <a:rPr lang="nl-NL" dirty="0">
                <a:solidFill>
                  <a:srgbClr val="FF0000"/>
                </a:solidFill>
              </a:rPr>
              <a:t> A2 </a:t>
            </a:r>
            <a:r>
              <a:rPr lang="nl-NL" dirty="0"/>
              <a:t>(door enzym </a:t>
            </a:r>
            <a:r>
              <a:rPr lang="nl-NL" dirty="0" err="1">
                <a:solidFill>
                  <a:srgbClr val="FF0000"/>
                </a:solidFill>
              </a:rPr>
              <a:t>cyclo-oxygenase</a:t>
            </a:r>
            <a:r>
              <a:rPr lang="nl-NL" dirty="0"/>
              <a:t> te remmen.) </a:t>
            </a:r>
          </a:p>
          <a:p>
            <a:r>
              <a:rPr lang="nl-NL" dirty="0"/>
              <a:t>Clopidogrel remt </a:t>
            </a:r>
            <a:r>
              <a:rPr lang="nl-NL" dirty="0">
                <a:solidFill>
                  <a:srgbClr val="FF0000"/>
                </a:solidFill>
              </a:rPr>
              <a:t>ADP</a:t>
            </a:r>
          </a:p>
          <a:p>
            <a:endParaRPr lang="nl-NL" dirty="0">
              <a:solidFill>
                <a:srgbClr val="FF0000"/>
              </a:solidFill>
            </a:endParaRPr>
          </a:p>
          <a:p>
            <a:r>
              <a:rPr lang="nl-NL" dirty="0">
                <a:solidFill>
                  <a:srgbClr val="FF0000"/>
                </a:solidFill>
              </a:rPr>
              <a:t>Dus </a:t>
            </a:r>
            <a:r>
              <a:rPr lang="nl-NL" dirty="0" err="1">
                <a:solidFill>
                  <a:srgbClr val="FF0000"/>
                </a:solidFill>
              </a:rPr>
              <a:t>ascal</a:t>
            </a:r>
            <a:r>
              <a:rPr lang="nl-NL" dirty="0">
                <a:solidFill>
                  <a:srgbClr val="FF0000"/>
                </a:solidFill>
              </a:rPr>
              <a:t> en </a:t>
            </a:r>
            <a:r>
              <a:rPr lang="nl-NL" dirty="0" err="1">
                <a:solidFill>
                  <a:srgbClr val="FF0000"/>
                </a:solidFill>
              </a:rPr>
              <a:t>plavix</a:t>
            </a:r>
            <a:r>
              <a:rPr lang="nl-NL" dirty="0">
                <a:solidFill>
                  <a:srgbClr val="FF0000"/>
                </a:solidFill>
              </a:rPr>
              <a:t> remmen vasoconstrictie en trombocyten aggregatie.</a:t>
            </a:r>
          </a:p>
          <a:p>
            <a:endParaRPr lang="nl-NL" dirty="0"/>
          </a:p>
          <a:p>
            <a:r>
              <a:rPr lang="nl-NL" dirty="0"/>
              <a:t>Eindproduct van stollingscascade is een fibrine netwerk fibrinogeen-&gt; fibrine. Dit komt op het stolsel te liggen.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1B624FA5-923A-49B5-9391-B2034FB7BC9D}" type="slidenum">
              <a:rPr lang="nl-NL" smtClean="0"/>
              <a:t>14</a:t>
            </a:fld>
            <a:endParaRPr lang="nl-NL"/>
          </a:p>
        </p:txBody>
      </p:sp>
    </p:spTree>
    <p:extLst>
      <p:ext uri="{BB962C8B-B14F-4D97-AF65-F5344CB8AC3E}">
        <p14:creationId xmlns:p14="http://schemas.microsoft.com/office/powerpoint/2010/main" val="466817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err="1">
                <a:solidFill>
                  <a:srgbClr val="0F0F0F"/>
                </a:solidFill>
                <a:effectLst/>
                <a:latin typeface="Open Sans"/>
              </a:rPr>
              <a:t>Dabigatran</a:t>
            </a:r>
            <a:r>
              <a:rPr lang="nl-NL" b="0" i="0" dirty="0">
                <a:solidFill>
                  <a:srgbClr val="0F0F0F"/>
                </a:solidFill>
                <a:effectLst/>
                <a:latin typeface="Open Sans"/>
              </a:rPr>
              <a:t> en </a:t>
            </a:r>
            <a:r>
              <a:rPr lang="nl-NL" b="0" i="0" dirty="0" err="1">
                <a:solidFill>
                  <a:srgbClr val="0F0F0F"/>
                </a:solidFill>
                <a:effectLst/>
                <a:latin typeface="Open Sans"/>
              </a:rPr>
              <a:t>rivaroxaban</a:t>
            </a:r>
            <a:r>
              <a:rPr lang="nl-NL" b="0" i="0" dirty="0">
                <a:solidFill>
                  <a:srgbClr val="0F0F0F"/>
                </a:solidFill>
                <a:effectLst/>
                <a:latin typeface="Open Sans"/>
              </a:rPr>
              <a:t> zijn sinds 2011 geregistreerd, </a:t>
            </a:r>
            <a:r>
              <a:rPr lang="nl-NL" b="0" i="0" dirty="0" err="1">
                <a:solidFill>
                  <a:srgbClr val="0F0F0F"/>
                </a:solidFill>
                <a:effectLst/>
                <a:latin typeface="Open Sans"/>
              </a:rPr>
              <a:t>apixaban</a:t>
            </a:r>
            <a:r>
              <a:rPr lang="nl-NL" b="0" i="0" dirty="0">
                <a:solidFill>
                  <a:srgbClr val="0F0F0F"/>
                </a:solidFill>
                <a:effectLst/>
                <a:latin typeface="Open Sans"/>
              </a:rPr>
              <a:t> sinds 2012 en </a:t>
            </a:r>
            <a:r>
              <a:rPr lang="nl-NL" b="0" i="0" dirty="0" err="1">
                <a:solidFill>
                  <a:srgbClr val="0F0F0F"/>
                </a:solidFill>
                <a:effectLst/>
                <a:latin typeface="Open Sans"/>
              </a:rPr>
              <a:t>edoxaban</a:t>
            </a:r>
            <a:r>
              <a:rPr lang="nl-NL" b="0" i="0" dirty="0">
                <a:solidFill>
                  <a:srgbClr val="0F0F0F"/>
                </a:solidFill>
                <a:effectLst/>
                <a:latin typeface="Open Sans"/>
              </a:rPr>
              <a:t> sinds 2015. </a:t>
            </a:r>
            <a:r>
              <a:rPr lang="nl-NL" b="0" i="0" dirty="0" err="1">
                <a:solidFill>
                  <a:srgbClr val="0F0F0F"/>
                </a:solidFill>
                <a:effectLst/>
                <a:latin typeface="Open Sans"/>
              </a:rPr>
              <a:t>Dabigatran</a:t>
            </a:r>
            <a:r>
              <a:rPr lang="nl-NL" b="0" i="0" dirty="0">
                <a:solidFill>
                  <a:srgbClr val="0F0F0F"/>
                </a:solidFill>
                <a:effectLst/>
                <a:latin typeface="Open Sans"/>
              </a:rPr>
              <a:t> remt direct </a:t>
            </a:r>
            <a:r>
              <a:rPr lang="nl-NL" b="1" i="0" dirty="0">
                <a:solidFill>
                  <a:srgbClr val="0F0F0F"/>
                </a:solidFill>
                <a:effectLst/>
                <a:latin typeface="Open Sans"/>
              </a:rPr>
              <a:t>factor </a:t>
            </a:r>
            <a:r>
              <a:rPr lang="nl-NL" b="1" i="0" dirty="0" err="1">
                <a:solidFill>
                  <a:srgbClr val="0F0F0F"/>
                </a:solidFill>
                <a:effectLst/>
                <a:latin typeface="Open Sans"/>
              </a:rPr>
              <a:t>IIa</a:t>
            </a:r>
            <a:r>
              <a:rPr lang="nl-NL" b="0" i="0" dirty="0">
                <a:solidFill>
                  <a:srgbClr val="0F0F0F"/>
                </a:solidFill>
                <a:effectLst/>
                <a:latin typeface="Open Sans"/>
              </a:rPr>
              <a:t> oftewel </a:t>
            </a:r>
            <a:r>
              <a:rPr lang="nl-NL" b="0" i="0" dirty="0" err="1">
                <a:solidFill>
                  <a:srgbClr val="0F0F0F"/>
                </a:solidFill>
                <a:effectLst/>
                <a:latin typeface="Open Sans"/>
              </a:rPr>
              <a:t>trombine</a:t>
            </a:r>
            <a:r>
              <a:rPr lang="nl-NL" b="0" i="0" dirty="0">
                <a:solidFill>
                  <a:srgbClr val="0F0F0F"/>
                </a:solidFill>
                <a:effectLst/>
                <a:latin typeface="Open Sans"/>
              </a:rPr>
              <a:t>. </a:t>
            </a:r>
            <a:r>
              <a:rPr lang="nl-NL" b="0" i="0" dirty="0" err="1">
                <a:solidFill>
                  <a:srgbClr val="0F0F0F"/>
                </a:solidFill>
                <a:effectLst/>
                <a:latin typeface="Open Sans"/>
              </a:rPr>
              <a:t>Trombine</a:t>
            </a:r>
            <a:r>
              <a:rPr lang="nl-NL" b="0" i="0" dirty="0">
                <a:solidFill>
                  <a:srgbClr val="0F0F0F"/>
                </a:solidFill>
                <a:effectLst/>
                <a:latin typeface="Open Sans"/>
              </a:rPr>
              <a:t> zet normaal fibrinogeen om in fibrine. Het is de enige directe </a:t>
            </a:r>
            <a:r>
              <a:rPr lang="nl-NL" b="0" i="0" dirty="0" err="1">
                <a:solidFill>
                  <a:srgbClr val="0F0F0F"/>
                </a:solidFill>
                <a:effectLst/>
                <a:latin typeface="Open Sans"/>
              </a:rPr>
              <a:t>trombineremmer</a:t>
            </a:r>
            <a:r>
              <a:rPr lang="nl-NL" b="0" i="0" dirty="0">
                <a:solidFill>
                  <a:srgbClr val="0F0F0F"/>
                </a:solidFill>
                <a:effectLst/>
                <a:latin typeface="Open Sans"/>
              </a:rPr>
              <a:t> die in Nederland beschikbaar is. Zijn voorganger, </a:t>
            </a:r>
            <a:r>
              <a:rPr lang="nl-NL" b="0" i="0" dirty="0" err="1">
                <a:solidFill>
                  <a:srgbClr val="0F0F0F"/>
                </a:solidFill>
                <a:effectLst/>
                <a:latin typeface="Open Sans"/>
              </a:rPr>
              <a:t>ximegalatran</a:t>
            </a:r>
            <a:r>
              <a:rPr lang="nl-NL" b="0" i="0" dirty="0">
                <a:solidFill>
                  <a:srgbClr val="0F0F0F"/>
                </a:solidFill>
                <a:effectLst/>
                <a:latin typeface="Open Sans"/>
              </a:rPr>
              <a:t>, werd van de markt gehaald in verband met levertoxiciteit. </a:t>
            </a:r>
            <a:r>
              <a:rPr lang="nl-NL" b="0" i="0" dirty="0" err="1">
                <a:solidFill>
                  <a:srgbClr val="0F0F0F"/>
                </a:solidFill>
                <a:effectLst/>
                <a:latin typeface="Open Sans"/>
              </a:rPr>
              <a:t>Apixaban</a:t>
            </a:r>
            <a:r>
              <a:rPr lang="nl-NL" b="0" i="0" dirty="0">
                <a:solidFill>
                  <a:srgbClr val="0F0F0F"/>
                </a:solidFill>
                <a:effectLst/>
                <a:latin typeface="Open Sans"/>
              </a:rPr>
              <a:t>, </a:t>
            </a:r>
            <a:r>
              <a:rPr lang="nl-NL" b="0" i="0" dirty="0" err="1">
                <a:solidFill>
                  <a:srgbClr val="0F0F0F"/>
                </a:solidFill>
                <a:effectLst/>
                <a:latin typeface="Open Sans"/>
              </a:rPr>
              <a:t>edoxaban</a:t>
            </a:r>
            <a:r>
              <a:rPr lang="nl-NL" b="0" i="0" dirty="0">
                <a:solidFill>
                  <a:srgbClr val="0F0F0F"/>
                </a:solidFill>
                <a:effectLst/>
                <a:latin typeface="Open Sans"/>
              </a:rPr>
              <a:t> en </a:t>
            </a:r>
            <a:r>
              <a:rPr lang="nl-NL" b="0" i="0" dirty="0" err="1">
                <a:solidFill>
                  <a:srgbClr val="0F0F0F"/>
                </a:solidFill>
                <a:effectLst/>
                <a:latin typeface="Open Sans"/>
              </a:rPr>
              <a:t>rivaroxaban</a:t>
            </a:r>
            <a:r>
              <a:rPr lang="nl-NL" b="0" i="0" dirty="0">
                <a:solidFill>
                  <a:srgbClr val="0F0F0F"/>
                </a:solidFill>
                <a:effectLst/>
                <a:latin typeface="Open Sans"/>
              </a:rPr>
              <a:t> en remmen direct </a:t>
            </a:r>
            <a:r>
              <a:rPr lang="nl-NL" b="1" i="0" dirty="0">
                <a:solidFill>
                  <a:srgbClr val="0F0F0F"/>
                </a:solidFill>
                <a:effectLst/>
                <a:latin typeface="Open Sans"/>
              </a:rPr>
              <a:t>factor </a:t>
            </a:r>
            <a:r>
              <a:rPr lang="nl-NL" b="1" i="0" dirty="0" err="1">
                <a:solidFill>
                  <a:srgbClr val="0F0F0F"/>
                </a:solidFill>
                <a:effectLst/>
                <a:latin typeface="Open Sans"/>
              </a:rPr>
              <a:t>Xa</a:t>
            </a:r>
            <a:r>
              <a:rPr lang="nl-NL" b="0" i="0" dirty="0">
                <a:solidFill>
                  <a:srgbClr val="0F0F0F"/>
                </a:solidFill>
                <a:effectLst/>
                <a:latin typeface="Open Sans"/>
              </a:rPr>
              <a:t>. Normaal gesproken zet factor </a:t>
            </a:r>
            <a:r>
              <a:rPr lang="nl-NL" b="0" i="0" dirty="0" err="1">
                <a:solidFill>
                  <a:srgbClr val="0F0F0F"/>
                </a:solidFill>
                <a:effectLst/>
                <a:latin typeface="Open Sans"/>
              </a:rPr>
              <a:t>Xa</a:t>
            </a:r>
            <a:r>
              <a:rPr lang="nl-NL" b="0" i="0" dirty="0">
                <a:solidFill>
                  <a:srgbClr val="0F0F0F"/>
                </a:solidFill>
                <a:effectLst/>
                <a:latin typeface="Open Sans"/>
              </a:rPr>
              <a:t> protrombine om in </a:t>
            </a:r>
            <a:r>
              <a:rPr lang="nl-NL" b="0" i="0" dirty="0" err="1">
                <a:solidFill>
                  <a:srgbClr val="0F0F0F"/>
                </a:solidFill>
                <a:effectLst/>
                <a:latin typeface="Open Sans"/>
              </a:rPr>
              <a:t>trombine</a:t>
            </a:r>
            <a:r>
              <a:rPr lang="nl-NL" b="0" i="0" dirty="0">
                <a:solidFill>
                  <a:srgbClr val="0F0F0F"/>
                </a:solidFill>
                <a:effectLst/>
                <a:latin typeface="Open Sans"/>
              </a:rPr>
              <a:t>. Deze middelen remmen dus de ‘snelle’ (VII-X-V-II) en de ‘langzame loop’ (VIII-IX-X-V-II), hetgeen direct verklaart waarom deze middelen zulke sterke remmers zijn van de hemostase.</a:t>
            </a:r>
          </a:p>
          <a:p>
            <a:pPr algn="l"/>
            <a:r>
              <a:rPr lang="nl-NL" b="0" i="0" dirty="0">
                <a:solidFill>
                  <a:srgbClr val="0F0F0F"/>
                </a:solidFill>
                <a:effectLst/>
                <a:latin typeface="Open Sans"/>
              </a:rPr>
              <a:t> </a:t>
            </a:r>
          </a:p>
          <a:p>
            <a:pPr algn="l"/>
            <a:r>
              <a:rPr lang="nl-NL" b="0" i="0" dirty="0">
                <a:solidFill>
                  <a:srgbClr val="0F0F0F"/>
                </a:solidFill>
                <a:effectLst/>
                <a:latin typeface="Open Sans"/>
              </a:rPr>
              <a:t>Zowel </a:t>
            </a:r>
            <a:r>
              <a:rPr lang="nl-NL" b="0" i="0" dirty="0" err="1">
                <a:solidFill>
                  <a:srgbClr val="0F0F0F"/>
                </a:solidFill>
                <a:effectLst/>
                <a:latin typeface="Open Sans"/>
              </a:rPr>
              <a:t>IIa</a:t>
            </a:r>
            <a:r>
              <a:rPr lang="nl-NL" b="0" i="0" dirty="0">
                <a:solidFill>
                  <a:srgbClr val="0F0F0F"/>
                </a:solidFill>
                <a:effectLst/>
                <a:latin typeface="Open Sans"/>
              </a:rPr>
              <a:t>- als de factor </a:t>
            </a:r>
            <a:r>
              <a:rPr lang="nl-NL" b="0" i="0" dirty="0" err="1">
                <a:solidFill>
                  <a:srgbClr val="0F0F0F"/>
                </a:solidFill>
                <a:effectLst/>
                <a:latin typeface="Open Sans"/>
              </a:rPr>
              <a:t>Xa</a:t>
            </a:r>
            <a:r>
              <a:rPr lang="nl-NL" b="0" i="0" dirty="0">
                <a:solidFill>
                  <a:srgbClr val="0F0F0F"/>
                </a:solidFill>
                <a:effectLst/>
                <a:latin typeface="Open Sans"/>
              </a:rPr>
              <a:t>-remmers remmen dus uiteindelijk de vorming van een fibrinenetwerk. </a:t>
            </a:r>
            <a:r>
              <a:rPr lang="nl-NL" b="0" i="0" dirty="0" err="1">
                <a:solidFill>
                  <a:srgbClr val="0F0F0F"/>
                </a:solidFill>
                <a:effectLst/>
                <a:latin typeface="Open Sans"/>
              </a:rPr>
              <a:t>DOAC’s</a:t>
            </a:r>
            <a:r>
              <a:rPr lang="nl-NL" b="0" i="0" dirty="0">
                <a:solidFill>
                  <a:srgbClr val="0F0F0F"/>
                </a:solidFill>
                <a:effectLst/>
                <a:latin typeface="Open Sans"/>
              </a:rPr>
              <a:t> onderscheiden zich van heparine en </a:t>
            </a:r>
            <a:r>
              <a:rPr lang="nl-NL" b="0" i="0" dirty="0" err="1">
                <a:solidFill>
                  <a:srgbClr val="0F0F0F"/>
                </a:solidFill>
                <a:effectLst/>
                <a:latin typeface="Open Sans"/>
              </a:rPr>
              <a:t>LMWH's</a:t>
            </a:r>
            <a:r>
              <a:rPr lang="nl-NL" b="0" i="0" dirty="0">
                <a:solidFill>
                  <a:srgbClr val="0F0F0F"/>
                </a:solidFill>
                <a:effectLst/>
                <a:latin typeface="Open Sans"/>
              </a:rPr>
              <a:t> doordat het reversibel de stolling remt zonder tussenkomst van </a:t>
            </a:r>
            <a:r>
              <a:rPr lang="nl-NL" b="0" i="0" dirty="0" err="1">
                <a:solidFill>
                  <a:srgbClr val="0F0F0F"/>
                </a:solidFill>
                <a:effectLst/>
                <a:latin typeface="Open Sans"/>
              </a:rPr>
              <a:t>antitrombine</a:t>
            </a:r>
            <a:r>
              <a:rPr lang="nl-NL" b="0" i="0" dirty="0">
                <a:solidFill>
                  <a:srgbClr val="0F0F0F"/>
                </a:solidFill>
                <a:effectLst/>
                <a:latin typeface="Open Sans"/>
              </a:rPr>
              <a:t>.</a:t>
            </a:r>
          </a:p>
          <a:p>
            <a:pPr algn="l"/>
            <a:br>
              <a:rPr lang="nl-NL" b="0" i="0" dirty="0">
                <a:solidFill>
                  <a:srgbClr val="0F0F0F"/>
                </a:solidFill>
                <a:effectLst/>
                <a:latin typeface="Open Sans"/>
              </a:rPr>
            </a:br>
            <a:r>
              <a:rPr lang="nl-NL" b="0" i="0" dirty="0">
                <a:solidFill>
                  <a:srgbClr val="0F0F0F"/>
                </a:solidFill>
                <a:effectLst/>
                <a:latin typeface="Open Sans"/>
              </a:rPr>
              <a:t>In tegenstelling tot de </a:t>
            </a:r>
            <a:r>
              <a:rPr lang="nl-NL" b="0" i="0" dirty="0" err="1">
                <a:solidFill>
                  <a:srgbClr val="0F0F0F"/>
                </a:solidFill>
                <a:effectLst/>
                <a:latin typeface="Open Sans"/>
              </a:rPr>
              <a:t>coumarines</a:t>
            </a:r>
            <a:r>
              <a:rPr lang="nl-NL" b="0" i="0" dirty="0">
                <a:solidFill>
                  <a:srgbClr val="0F0F0F"/>
                </a:solidFill>
                <a:effectLst/>
                <a:latin typeface="Open Sans"/>
              </a:rPr>
              <a:t> treedt het effect van </a:t>
            </a:r>
            <a:r>
              <a:rPr lang="nl-NL" b="0" i="0" dirty="0" err="1">
                <a:solidFill>
                  <a:srgbClr val="0F0F0F"/>
                </a:solidFill>
                <a:effectLst/>
                <a:latin typeface="Open Sans"/>
              </a:rPr>
              <a:t>DOAC’s</a:t>
            </a:r>
            <a:r>
              <a:rPr lang="nl-NL" b="0" i="0" dirty="0">
                <a:solidFill>
                  <a:srgbClr val="0F0F0F"/>
                </a:solidFill>
                <a:effectLst/>
                <a:latin typeface="Open Sans"/>
              </a:rPr>
              <a:t> binnen enkele uren in.</a:t>
            </a:r>
          </a:p>
          <a:p>
            <a:pPr algn="l"/>
            <a:r>
              <a:rPr lang="nl-NL" b="0" i="0" dirty="0">
                <a:solidFill>
                  <a:srgbClr val="0F0F0F"/>
                </a:solidFill>
                <a:effectLst/>
                <a:latin typeface="Open Sans"/>
              </a:rPr>
              <a:t> </a:t>
            </a:r>
          </a:p>
          <a:p>
            <a:pPr algn="l"/>
            <a:r>
              <a:rPr lang="nl-NL" b="0" i="0" dirty="0" err="1">
                <a:solidFill>
                  <a:srgbClr val="0F0F0F"/>
                </a:solidFill>
                <a:effectLst/>
                <a:latin typeface="Open Sans"/>
              </a:rPr>
              <a:t>DOAC’s</a:t>
            </a:r>
            <a:r>
              <a:rPr lang="nl-NL" b="0" i="0" dirty="0">
                <a:solidFill>
                  <a:srgbClr val="0F0F0F"/>
                </a:solidFill>
                <a:effectLst/>
                <a:latin typeface="Open Sans"/>
              </a:rPr>
              <a:t> hebben niet de sterke </a:t>
            </a:r>
            <a:r>
              <a:rPr lang="nl-NL" b="0" i="0" dirty="0" err="1">
                <a:solidFill>
                  <a:srgbClr val="0F0F0F"/>
                </a:solidFill>
                <a:effectLst/>
                <a:latin typeface="Open Sans"/>
              </a:rPr>
              <a:t>inter</a:t>
            </a:r>
            <a:r>
              <a:rPr lang="nl-NL" b="0" i="0" dirty="0">
                <a:solidFill>
                  <a:srgbClr val="0F0F0F"/>
                </a:solidFill>
                <a:effectLst/>
                <a:latin typeface="Open Sans"/>
              </a:rPr>
              <a:t>- en intra-individuele variatie die </a:t>
            </a:r>
            <a:r>
              <a:rPr lang="nl-NL" b="0" i="0" dirty="0" err="1">
                <a:solidFill>
                  <a:srgbClr val="0F0F0F"/>
                </a:solidFill>
                <a:effectLst/>
                <a:latin typeface="Open Sans"/>
              </a:rPr>
              <a:t>coumarines</a:t>
            </a:r>
            <a:r>
              <a:rPr lang="nl-NL" b="0" i="0" dirty="0">
                <a:solidFill>
                  <a:srgbClr val="0F0F0F"/>
                </a:solidFill>
                <a:effectLst/>
                <a:latin typeface="Open Sans"/>
              </a:rPr>
              <a:t> wel hebben en kunnen daarom in een </a:t>
            </a:r>
            <a:r>
              <a:rPr lang="nl-NL" b="1" i="0" dirty="0">
                <a:solidFill>
                  <a:srgbClr val="0F0F0F"/>
                </a:solidFill>
                <a:effectLst/>
                <a:latin typeface="Open Sans"/>
              </a:rPr>
              <a:t>vaste dosering</a:t>
            </a:r>
            <a:r>
              <a:rPr lang="nl-NL" b="0" i="0" dirty="0">
                <a:solidFill>
                  <a:srgbClr val="0F0F0F"/>
                </a:solidFill>
                <a:effectLst/>
                <a:latin typeface="Open Sans"/>
              </a:rPr>
              <a:t> worden gegeven. Tegelijkertijd is het zo dat na staken van een DOAC het antistollingseffect sneller is uitgewerkt dan bij </a:t>
            </a:r>
            <a:r>
              <a:rPr lang="nl-NL" b="0" i="0" dirty="0" err="1">
                <a:solidFill>
                  <a:srgbClr val="0F0F0F"/>
                </a:solidFill>
                <a:effectLst/>
                <a:latin typeface="Open Sans"/>
              </a:rPr>
              <a:t>coumarines</a:t>
            </a:r>
            <a:r>
              <a:rPr lang="nl-NL" b="0" i="0" dirty="0">
                <a:solidFill>
                  <a:srgbClr val="0F0F0F"/>
                </a:solidFill>
                <a:effectLst/>
                <a:latin typeface="Open Sans"/>
              </a:rPr>
              <a:t>. </a:t>
            </a:r>
            <a:r>
              <a:rPr lang="nl-NL" b="0" i="0" dirty="0" err="1">
                <a:solidFill>
                  <a:srgbClr val="0F0F0F"/>
                </a:solidFill>
                <a:effectLst/>
                <a:latin typeface="Open Sans"/>
              </a:rPr>
              <a:t>DOAC’s</a:t>
            </a:r>
            <a:r>
              <a:rPr lang="nl-NL" b="0" i="0" dirty="0">
                <a:solidFill>
                  <a:srgbClr val="0F0F0F"/>
                </a:solidFill>
                <a:effectLst/>
                <a:latin typeface="Open Sans"/>
              </a:rPr>
              <a:t> hebben namelijk relatief korte, soortgelijke halfwaardetijden.</a:t>
            </a:r>
          </a:p>
          <a:p>
            <a:endParaRPr lang="nl-NL" dirty="0"/>
          </a:p>
          <a:p>
            <a:endParaRPr lang="nl-NL" dirty="0"/>
          </a:p>
          <a:p>
            <a:pPr algn="l"/>
            <a:r>
              <a:rPr lang="nl-NL" b="0" i="0" dirty="0">
                <a:solidFill>
                  <a:srgbClr val="0F0F0F"/>
                </a:solidFill>
                <a:effectLst/>
                <a:latin typeface="Open Sans"/>
              </a:rPr>
              <a:t>Therapietrouw is daarom een belangrijk aandachtspunt. Bij het missen van enkele doseringen keert het tromboserisico namelijk snel terug naar het niveau van vóór de behandeling.</a:t>
            </a:r>
          </a:p>
          <a:p>
            <a:pPr algn="l"/>
            <a:r>
              <a:rPr lang="nl-NL" b="0" i="0" dirty="0">
                <a:solidFill>
                  <a:srgbClr val="0F0F0F"/>
                </a:solidFill>
                <a:effectLst/>
                <a:latin typeface="Open Sans"/>
              </a:rPr>
              <a:t>Bij een verminderde nierfunctie is de eliminatiehalfwaardetijd juist verlengd, met name bij </a:t>
            </a:r>
            <a:r>
              <a:rPr lang="nl-NL" b="0" i="0" dirty="0" err="1">
                <a:solidFill>
                  <a:srgbClr val="0F0F0F"/>
                </a:solidFill>
                <a:effectLst/>
                <a:latin typeface="Open Sans"/>
              </a:rPr>
              <a:t>dabigatran</a:t>
            </a:r>
            <a:r>
              <a:rPr lang="nl-NL" b="0" i="0" dirty="0">
                <a:solidFill>
                  <a:srgbClr val="0F0F0F"/>
                </a:solidFill>
                <a:effectLst/>
                <a:latin typeface="Open Sans"/>
              </a:rPr>
              <a:t> en moet de dosering meestal worden verlaagd.</a:t>
            </a:r>
          </a:p>
          <a:p>
            <a:pPr algn="l"/>
            <a:r>
              <a:rPr lang="nl-NL" b="0" i="0" dirty="0">
                <a:solidFill>
                  <a:srgbClr val="0F0F0F"/>
                </a:solidFill>
                <a:effectLst/>
                <a:latin typeface="Open Sans"/>
              </a:rPr>
              <a:t> </a:t>
            </a:r>
          </a:p>
          <a:p>
            <a:pPr algn="l"/>
            <a:r>
              <a:rPr lang="nl-NL" b="0" i="0" dirty="0">
                <a:solidFill>
                  <a:srgbClr val="0F0F0F"/>
                </a:solidFill>
                <a:effectLst/>
                <a:latin typeface="Open Sans"/>
              </a:rPr>
              <a:t>Hoewel </a:t>
            </a:r>
            <a:r>
              <a:rPr lang="nl-NL" b="0" i="0" dirty="0" err="1">
                <a:solidFill>
                  <a:srgbClr val="0F0F0F"/>
                </a:solidFill>
                <a:effectLst/>
                <a:latin typeface="Open Sans"/>
              </a:rPr>
              <a:t>DOAC’s</a:t>
            </a:r>
            <a:r>
              <a:rPr lang="nl-NL" b="0" i="0" dirty="0">
                <a:solidFill>
                  <a:srgbClr val="0F0F0F"/>
                </a:solidFill>
                <a:effectLst/>
                <a:latin typeface="Open Sans"/>
              </a:rPr>
              <a:t> soms worden beschreven als minder interactiegevoelig, is dit maar ten dele waar. De invloed van voeding is in vergelijking met </a:t>
            </a:r>
            <a:r>
              <a:rPr lang="nl-NL" b="0" i="0" dirty="0" err="1">
                <a:solidFill>
                  <a:srgbClr val="0F0F0F"/>
                </a:solidFill>
                <a:effectLst/>
                <a:latin typeface="Open Sans"/>
              </a:rPr>
              <a:t>coumarines</a:t>
            </a:r>
            <a:r>
              <a:rPr lang="nl-NL" b="0" i="0" dirty="0">
                <a:solidFill>
                  <a:srgbClr val="0F0F0F"/>
                </a:solidFill>
                <a:effectLst/>
                <a:latin typeface="Open Sans"/>
              </a:rPr>
              <a:t> nagenoeg afwezig. Het interactieprofiel met andere geneesmiddelen is echter waarschijnlijk minder gunstig. Het metabolisme van de </a:t>
            </a:r>
            <a:r>
              <a:rPr lang="nl-NL" b="0" i="0" dirty="0" err="1">
                <a:solidFill>
                  <a:srgbClr val="0F0F0F"/>
                </a:solidFill>
                <a:effectLst/>
                <a:latin typeface="Open Sans"/>
              </a:rPr>
              <a:t>DOAC’s</a:t>
            </a:r>
            <a:r>
              <a:rPr lang="nl-NL" b="0" i="0" dirty="0">
                <a:solidFill>
                  <a:srgbClr val="0F0F0F"/>
                </a:solidFill>
                <a:effectLst/>
                <a:latin typeface="Open Sans"/>
              </a:rPr>
              <a:t> wordt namelijk voornamelijk beïnvloed door P-glycoproteïne en CYP3A4. </a:t>
            </a:r>
            <a:r>
              <a:rPr lang="nl-NL" b="0" i="0" dirty="0" err="1">
                <a:solidFill>
                  <a:srgbClr val="0F0F0F"/>
                </a:solidFill>
                <a:effectLst/>
                <a:latin typeface="Open Sans"/>
              </a:rPr>
              <a:t>Apixaban</a:t>
            </a:r>
            <a:r>
              <a:rPr lang="nl-NL" b="0" i="0" dirty="0">
                <a:solidFill>
                  <a:srgbClr val="0F0F0F"/>
                </a:solidFill>
                <a:effectLst/>
                <a:latin typeface="Open Sans"/>
              </a:rPr>
              <a:t> is substraat voor CYP3A4 en P-</a:t>
            </a:r>
            <a:r>
              <a:rPr lang="nl-NL" b="0" i="0" dirty="0" err="1">
                <a:solidFill>
                  <a:srgbClr val="0F0F0F"/>
                </a:solidFill>
                <a:effectLst/>
                <a:latin typeface="Open Sans"/>
              </a:rPr>
              <a:t>gp</a:t>
            </a:r>
            <a:r>
              <a:rPr lang="nl-NL" b="0" i="0" dirty="0">
                <a:solidFill>
                  <a:srgbClr val="0F0F0F"/>
                </a:solidFill>
                <a:effectLst/>
                <a:latin typeface="Open Sans"/>
              </a:rPr>
              <a:t>. </a:t>
            </a:r>
            <a:r>
              <a:rPr lang="nl-NL" b="0" i="0" dirty="0" err="1">
                <a:solidFill>
                  <a:srgbClr val="0F0F0F"/>
                </a:solidFill>
                <a:effectLst/>
                <a:latin typeface="Open Sans"/>
              </a:rPr>
              <a:t>Rivaroxaban</a:t>
            </a:r>
            <a:r>
              <a:rPr lang="nl-NL" b="0" i="0" dirty="0">
                <a:solidFill>
                  <a:srgbClr val="0F0F0F"/>
                </a:solidFill>
                <a:effectLst/>
                <a:latin typeface="Open Sans"/>
              </a:rPr>
              <a:t> is substraat voor CYP3A4, CYP2J2 en P-</a:t>
            </a:r>
            <a:r>
              <a:rPr lang="nl-NL" b="0" i="0" dirty="0" err="1">
                <a:solidFill>
                  <a:srgbClr val="0F0F0F"/>
                </a:solidFill>
                <a:effectLst/>
                <a:latin typeface="Open Sans"/>
              </a:rPr>
              <a:t>gp</a:t>
            </a:r>
            <a:r>
              <a:rPr lang="nl-NL" b="0" i="0" dirty="0">
                <a:solidFill>
                  <a:srgbClr val="0F0F0F"/>
                </a:solidFill>
                <a:effectLst/>
                <a:latin typeface="Open Sans"/>
              </a:rPr>
              <a:t>. </a:t>
            </a:r>
            <a:r>
              <a:rPr lang="nl-NL" b="0" i="0" dirty="0" err="1">
                <a:solidFill>
                  <a:srgbClr val="0F0F0F"/>
                </a:solidFill>
                <a:effectLst/>
                <a:latin typeface="Open Sans"/>
              </a:rPr>
              <a:t>Dabigatran</a:t>
            </a:r>
            <a:r>
              <a:rPr lang="nl-NL" b="0" i="0" dirty="0">
                <a:solidFill>
                  <a:srgbClr val="0F0F0F"/>
                </a:solidFill>
                <a:effectLst/>
                <a:latin typeface="Open Sans"/>
              </a:rPr>
              <a:t> is een substraat voor P-</a:t>
            </a:r>
            <a:r>
              <a:rPr lang="nl-NL" b="0" i="0" dirty="0" err="1">
                <a:solidFill>
                  <a:srgbClr val="0F0F0F"/>
                </a:solidFill>
                <a:effectLst/>
                <a:latin typeface="Open Sans"/>
              </a:rPr>
              <a:t>gp</a:t>
            </a:r>
            <a:r>
              <a:rPr lang="nl-NL" b="0" i="0" dirty="0">
                <a:solidFill>
                  <a:srgbClr val="0F0F0F"/>
                </a:solidFill>
                <a:effectLst/>
                <a:latin typeface="Open Sans"/>
              </a:rPr>
              <a:t>. Er zijn vrij veel geneesmiddelen die deze eiwitten remmen of induceren, terwijl er relatief weinig sterke CYP2C9-remmers zijn. Het wordt aanbevolen om de dosering DOAC aan te passen in het geval van een interactie.</a:t>
            </a:r>
          </a:p>
          <a:p>
            <a:pPr fontAlgn="t"/>
            <a:r>
              <a:rPr lang="nl-NL" b="0" i="0" dirty="0">
                <a:solidFill>
                  <a:srgbClr val="FFFFFF"/>
                </a:solidFill>
                <a:effectLst/>
                <a:latin typeface="e-wise-iconfont"/>
              </a:rPr>
              <a:t></a:t>
            </a:r>
            <a:endParaRPr lang="nl-NL" dirty="0">
              <a:effectLst/>
            </a:endParaRPr>
          </a:p>
          <a:p>
            <a:pPr fontAlgn="t"/>
            <a:r>
              <a:rPr lang="nl-NL" b="1" dirty="0">
                <a:effectLst/>
              </a:rPr>
              <a:t>Let op!</a:t>
            </a:r>
          </a:p>
          <a:p>
            <a:pPr fontAlgn="t"/>
            <a:r>
              <a:rPr lang="nl-NL" dirty="0">
                <a:effectLst/>
              </a:rPr>
              <a:t>Sinds 1 maart 2016 adviseert de G-Standaard om gelijktijdig gebruik van </a:t>
            </a:r>
            <a:r>
              <a:rPr lang="nl-NL" dirty="0" err="1">
                <a:effectLst/>
              </a:rPr>
              <a:t>DOAC’s</a:t>
            </a:r>
            <a:r>
              <a:rPr lang="nl-NL" dirty="0">
                <a:effectLst/>
              </a:rPr>
              <a:t> met CYP3A4- of </a:t>
            </a:r>
            <a:r>
              <a:rPr lang="nl-NL" dirty="0" err="1">
                <a:effectLst/>
              </a:rPr>
              <a:t>Pgp</a:t>
            </a:r>
            <a:r>
              <a:rPr lang="nl-NL" dirty="0">
                <a:effectLst/>
              </a:rPr>
              <a:t>-remmers te vermijden i.v.m. een verhoogd bloedingsrisico.</a:t>
            </a:r>
          </a:p>
          <a:p>
            <a:pPr fontAlgn="t"/>
            <a:r>
              <a:rPr lang="nl-NL" dirty="0">
                <a:effectLst/>
              </a:rPr>
              <a:t>Het vrij verkrijgbare </a:t>
            </a:r>
            <a:r>
              <a:rPr lang="nl-NL" dirty="0" err="1">
                <a:effectLst/>
              </a:rPr>
              <a:t>hypericum</a:t>
            </a:r>
            <a:r>
              <a:rPr lang="nl-NL" dirty="0">
                <a:effectLst/>
              </a:rPr>
              <a:t> kan de werking van </a:t>
            </a:r>
            <a:r>
              <a:rPr lang="nl-NL" dirty="0" err="1">
                <a:effectLst/>
              </a:rPr>
              <a:t>DOAC’s</a:t>
            </a:r>
            <a:r>
              <a:rPr lang="nl-NL" dirty="0">
                <a:effectLst/>
              </a:rPr>
              <a:t> juist doen afnemen door inductie van CYP3A4.</a:t>
            </a:r>
          </a:p>
          <a:p>
            <a:endParaRPr lang="nl-NL" dirty="0"/>
          </a:p>
        </p:txBody>
      </p:sp>
      <p:sp>
        <p:nvSpPr>
          <p:cNvPr id="4" name="Tijdelijke aanduiding voor dianummer 3"/>
          <p:cNvSpPr>
            <a:spLocks noGrp="1"/>
          </p:cNvSpPr>
          <p:nvPr>
            <p:ph type="sldNum" sz="quarter" idx="5"/>
          </p:nvPr>
        </p:nvSpPr>
        <p:spPr/>
        <p:txBody>
          <a:bodyPr/>
          <a:lstStyle/>
          <a:p>
            <a:fld id="{1B624FA5-923A-49B5-9391-B2034FB7BC9D}" type="slidenum">
              <a:rPr lang="nl-NL" smtClean="0"/>
              <a:t>15</a:t>
            </a:fld>
            <a:endParaRPr lang="nl-NL"/>
          </a:p>
        </p:txBody>
      </p:sp>
    </p:spTree>
    <p:extLst>
      <p:ext uri="{BB962C8B-B14F-4D97-AF65-F5344CB8AC3E}">
        <p14:creationId xmlns:p14="http://schemas.microsoft.com/office/powerpoint/2010/main" val="1024207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Stolling;</a:t>
            </a:r>
          </a:p>
          <a:p>
            <a:r>
              <a:rPr lang="nl-NL" dirty="0"/>
              <a:t> bloedplaatjes gemaakt in beenmerg</a:t>
            </a:r>
          </a:p>
          <a:p>
            <a:r>
              <a:rPr lang="nl-NL" dirty="0"/>
              <a:t>Stollingsfactoren (eiwitten) gemaakt in lever.  Ze circuleren inactief door de bloedbaan. </a:t>
            </a:r>
          </a:p>
          <a:p>
            <a:endParaRPr lang="nl-NL" dirty="0"/>
          </a:p>
          <a:p>
            <a:r>
              <a:rPr lang="nl-NL" dirty="0"/>
              <a:t>Na beschadiging endotheel komt </a:t>
            </a:r>
            <a:r>
              <a:rPr lang="nl-NL" dirty="0">
                <a:solidFill>
                  <a:srgbClr val="FF0000"/>
                </a:solidFill>
              </a:rPr>
              <a:t>collageen</a:t>
            </a:r>
            <a:r>
              <a:rPr lang="nl-NL" dirty="0"/>
              <a:t> in contact met bloed;  collageen hecht aan bloedplaatjes; bloedplaatjes worden </a:t>
            </a:r>
            <a:r>
              <a:rPr lang="nl-NL" dirty="0">
                <a:solidFill>
                  <a:srgbClr val="FF0000"/>
                </a:solidFill>
              </a:rPr>
              <a:t>geactiveerd</a:t>
            </a:r>
            <a:r>
              <a:rPr lang="nl-NL" dirty="0"/>
              <a:t> en krijgen </a:t>
            </a:r>
            <a:r>
              <a:rPr lang="nl-NL" dirty="0">
                <a:solidFill>
                  <a:srgbClr val="FF0000"/>
                </a:solidFill>
              </a:rPr>
              <a:t>andere vorm </a:t>
            </a:r>
            <a:r>
              <a:rPr lang="nl-NL" dirty="0"/>
              <a:t>en hierdoor wordt andere </a:t>
            </a:r>
            <a:r>
              <a:rPr lang="nl-NL" dirty="0">
                <a:solidFill>
                  <a:srgbClr val="FF0000"/>
                </a:solidFill>
              </a:rPr>
              <a:t>receptor</a:t>
            </a:r>
            <a:r>
              <a:rPr lang="nl-NL" dirty="0"/>
              <a:t> op trombocyten zichtbaar-&gt; </a:t>
            </a:r>
            <a:r>
              <a:rPr lang="nl-NL" dirty="0" err="1">
                <a:solidFill>
                  <a:srgbClr val="FF0000"/>
                </a:solidFill>
              </a:rPr>
              <a:t>glycoproteine</a:t>
            </a:r>
            <a:r>
              <a:rPr lang="nl-NL" dirty="0">
                <a:solidFill>
                  <a:srgbClr val="FF0000"/>
                </a:solidFill>
              </a:rPr>
              <a:t> </a:t>
            </a:r>
            <a:r>
              <a:rPr lang="nl-NL" dirty="0" err="1">
                <a:solidFill>
                  <a:srgbClr val="FF0000"/>
                </a:solidFill>
              </a:rPr>
              <a:t>IIb-IIIa</a:t>
            </a:r>
            <a:r>
              <a:rPr lang="nl-NL" dirty="0"/>
              <a:t>. Deze maakt </a:t>
            </a:r>
            <a:r>
              <a:rPr lang="nl-NL" dirty="0">
                <a:solidFill>
                  <a:srgbClr val="FF0000"/>
                </a:solidFill>
              </a:rPr>
              <a:t>verbindingen met ander bloedplaatjes. </a:t>
            </a:r>
          </a:p>
          <a:p>
            <a:r>
              <a:rPr lang="nl-NL" dirty="0"/>
              <a:t>Ook stoten zij stofjes uit; zoals </a:t>
            </a:r>
            <a:r>
              <a:rPr lang="nl-NL" dirty="0">
                <a:solidFill>
                  <a:srgbClr val="FF0000"/>
                </a:solidFill>
              </a:rPr>
              <a:t>adenosine </a:t>
            </a:r>
            <a:r>
              <a:rPr lang="nl-NL" dirty="0" err="1">
                <a:solidFill>
                  <a:srgbClr val="FF0000"/>
                </a:solidFill>
              </a:rPr>
              <a:t>difosfaat</a:t>
            </a:r>
            <a:r>
              <a:rPr lang="nl-NL" dirty="0">
                <a:solidFill>
                  <a:srgbClr val="FF0000"/>
                </a:solidFill>
              </a:rPr>
              <a:t> (ADP)</a:t>
            </a:r>
            <a:r>
              <a:rPr lang="nl-NL" dirty="0"/>
              <a:t> en </a:t>
            </a:r>
            <a:r>
              <a:rPr lang="nl-NL" dirty="0" err="1">
                <a:solidFill>
                  <a:srgbClr val="FF0000"/>
                </a:solidFill>
              </a:rPr>
              <a:t>tromboxaan</a:t>
            </a:r>
            <a:r>
              <a:rPr lang="nl-NL" dirty="0">
                <a:solidFill>
                  <a:srgbClr val="FF0000"/>
                </a:solidFill>
              </a:rPr>
              <a:t> A2 </a:t>
            </a:r>
            <a:r>
              <a:rPr lang="nl-NL" dirty="0"/>
              <a:t>‘; dit activeert weer andere bloedplaatjes en </a:t>
            </a:r>
            <a:r>
              <a:rPr lang="nl-NL" dirty="0" err="1">
                <a:solidFill>
                  <a:srgbClr val="FF0000"/>
                </a:solidFill>
              </a:rPr>
              <a:t>tromboxaan</a:t>
            </a:r>
            <a:r>
              <a:rPr lang="nl-NL" dirty="0"/>
              <a:t> leidt tot </a:t>
            </a:r>
            <a:r>
              <a:rPr lang="nl-NL" dirty="0">
                <a:solidFill>
                  <a:srgbClr val="FF0000"/>
                </a:solidFill>
              </a:rPr>
              <a:t>vasoconstrictie</a:t>
            </a:r>
            <a:r>
              <a:rPr lang="nl-NL" dirty="0"/>
              <a:t>.</a:t>
            </a:r>
          </a:p>
          <a:p>
            <a:endParaRPr lang="nl-NL" dirty="0"/>
          </a:p>
          <a:p>
            <a:r>
              <a:rPr lang="nl-NL" dirty="0">
                <a:solidFill>
                  <a:srgbClr val="FF0000"/>
                </a:solidFill>
              </a:rPr>
              <a:t>Ascal </a:t>
            </a:r>
            <a:r>
              <a:rPr lang="nl-NL" dirty="0"/>
              <a:t>remt de vorming van arachidonzuur naar </a:t>
            </a:r>
            <a:r>
              <a:rPr lang="nl-NL" dirty="0" err="1">
                <a:solidFill>
                  <a:srgbClr val="FF0000"/>
                </a:solidFill>
              </a:rPr>
              <a:t>tromboxaan</a:t>
            </a:r>
            <a:r>
              <a:rPr lang="nl-NL" dirty="0">
                <a:solidFill>
                  <a:srgbClr val="FF0000"/>
                </a:solidFill>
              </a:rPr>
              <a:t> A2 </a:t>
            </a:r>
            <a:r>
              <a:rPr lang="nl-NL" dirty="0"/>
              <a:t>(door enzym </a:t>
            </a:r>
            <a:r>
              <a:rPr lang="nl-NL" dirty="0" err="1">
                <a:solidFill>
                  <a:srgbClr val="FF0000"/>
                </a:solidFill>
              </a:rPr>
              <a:t>cyclo-oxygenase</a:t>
            </a:r>
            <a:r>
              <a:rPr lang="nl-NL" dirty="0"/>
              <a:t> te remmen.) </a:t>
            </a:r>
          </a:p>
          <a:p>
            <a:r>
              <a:rPr lang="nl-NL" dirty="0"/>
              <a:t>Clopidogrel remt </a:t>
            </a:r>
            <a:r>
              <a:rPr lang="nl-NL" dirty="0">
                <a:solidFill>
                  <a:srgbClr val="FF0000"/>
                </a:solidFill>
              </a:rPr>
              <a:t>ADP</a:t>
            </a:r>
          </a:p>
          <a:p>
            <a:endParaRPr lang="nl-NL" dirty="0">
              <a:solidFill>
                <a:srgbClr val="FF0000"/>
              </a:solidFill>
            </a:endParaRPr>
          </a:p>
          <a:p>
            <a:r>
              <a:rPr lang="nl-NL" dirty="0">
                <a:solidFill>
                  <a:srgbClr val="FF0000"/>
                </a:solidFill>
              </a:rPr>
              <a:t>Dus </a:t>
            </a:r>
            <a:r>
              <a:rPr lang="nl-NL" dirty="0" err="1">
                <a:solidFill>
                  <a:srgbClr val="FF0000"/>
                </a:solidFill>
              </a:rPr>
              <a:t>ascal</a:t>
            </a:r>
            <a:r>
              <a:rPr lang="nl-NL" dirty="0">
                <a:solidFill>
                  <a:srgbClr val="FF0000"/>
                </a:solidFill>
              </a:rPr>
              <a:t> en </a:t>
            </a:r>
            <a:r>
              <a:rPr lang="nl-NL" dirty="0" err="1">
                <a:solidFill>
                  <a:srgbClr val="FF0000"/>
                </a:solidFill>
              </a:rPr>
              <a:t>plavix</a:t>
            </a:r>
            <a:r>
              <a:rPr lang="nl-NL" dirty="0">
                <a:solidFill>
                  <a:srgbClr val="FF0000"/>
                </a:solidFill>
              </a:rPr>
              <a:t> remmen vasoconstrictie en trombocyten aggregatie.</a:t>
            </a:r>
          </a:p>
          <a:p>
            <a:endParaRPr lang="nl-NL" dirty="0"/>
          </a:p>
          <a:p>
            <a:r>
              <a:rPr lang="nl-NL" dirty="0"/>
              <a:t>Eindproduct van stollingscascade is een fibrine netwerk fibrinogeen-&gt; fibrine. Dit komt op het stolsel te liggen.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1B624FA5-923A-49B5-9391-B2034FB7BC9D}" type="slidenum">
              <a:rPr lang="nl-NL" smtClean="0"/>
              <a:t>16</a:t>
            </a:fld>
            <a:endParaRPr lang="nl-NL"/>
          </a:p>
        </p:txBody>
      </p:sp>
    </p:spTree>
    <p:extLst>
      <p:ext uri="{BB962C8B-B14F-4D97-AF65-F5344CB8AC3E}">
        <p14:creationId xmlns:p14="http://schemas.microsoft.com/office/powerpoint/2010/main" val="2415754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Stolling;</a:t>
            </a:r>
          </a:p>
          <a:p>
            <a:r>
              <a:rPr lang="nl-NL" dirty="0"/>
              <a:t> bloedplaatjes gemaakt in beenmerg</a:t>
            </a:r>
          </a:p>
          <a:p>
            <a:r>
              <a:rPr lang="nl-NL" dirty="0"/>
              <a:t>Stollingsfactoren (eiwitten) gemaakt in lever.  Ze circuleren inactief door de bloedbaan. </a:t>
            </a:r>
          </a:p>
          <a:p>
            <a:endParaRPr lang="nl-NL" dirty="0"/>
          </a:p>
          <a:p>
            <a:r>
              <a:rPr lang="nl-NL" dirty="0"/>
              <a:t>Na beschadiging endotheel komt </a:t>
            </a:r>
            <a:r>
              <a:rPr lang="nl-NL" dirty="0">
                <a:solidFill>
                  <a:srgbClr val="FF0000"/>
                </a:solidFill>
              </a:rPr>
              <a:t>collageen</a:t>
            </a:r>
            <a:r>
              <a:rPr lang="nl-NL" dirty="0"/>
              <a:t> in contact met bloed;  collageen hecht aan bloedplaatjes; bloedplaatjes worden </a:t>
            </a:r>
            <a:r>
              <a:rPr lang="nl-NL" dirty="0">
                <a:solidFill>
                  <a:srgbClr val="FF0000"/>
                </a:solidFill>
              </a:rPr>
              <a:t>geactiveerd</a:t>
            </a:r>
            <a:r>
              <a:rPr lang="nl-NL" dirty="0"/>
              <a:t> en krijgen </a:t>
            </a:r>
            <a:r>
              <a:rPr lang="nl-NL" dirty="0">
                <a:solidFill>
                  <a:srgbClr val="FF0000"/>
                </a:solidFill>
              </a:rPr>
              <a:t>andere vorm </a:t>
            </a:r>
            <a:r>
              <a:rPr lang="nl-NL" dirty="0"/>
              <a:t>en hierdoor wordt andere </a:t>
            </a:r>
            <a:r>
              <a:rPr lang="nl-NL" dirty="0">
                <a:solidFill>
                  <a:srgbClr val="FF0000"/>
                </a:solidFill>
              </a:rPr>
              <a:t>receptor</a:t>
            </a:r>
            <a:r>
              <a:rPr lang="nl-NL" dirty="0"/>
              <a:t> op trombocyten zichtbaar-&gt; </a:t>
            </a:r>
            <a:r>
              <a:rPr lang="nl-NL" dirty="0" err="1">
                <a:solidFill>
                  <a:srgbClr val="FF0000"/>
                </a:solidFill>
              </a:rPr>
              <a:t>glycoproteine</a:t>
            </a:r>
            <a:r>
              <a:rPr lang="nl-NL" dirty="0">
                <a:solidFill>
                  <a:srgbClr val="FF0000"/>
                </a:solidFill>
              </a:rPr>
              <a:t> </a:t>
            </a:r>
            <a:r>
              <a:rPr lang="nl-NL" dirty="0" err="1">
                <a:solidFill>
                  <a:srgbClr val="FF0000"/>
                </a:solidFill>
              </a:rPr>
              <a:t>IIb-IIIa</a:t>
            </a:r>
            <a:r>
              <a:rPr lang="nl-NL" dirty="0"/>
              <a:t>. Deze maakt </a:t>
            </a:r>
            <a:r>
              <a:rPr lang="nl-NL" dirty="0">
                <a:solidFill>
                  <a:srgbClr val="FF0000"/>
                </a:solidFill>
              </a:rPr>
              <a:t>verbindingen met ander bloedplaatjes. </a:t>
            </a:r>
          </a:p>
          <a:p>
            <a:r>
              <a:rPr lang="nl-NL" dirty="0"/>
              <a:t>Ook stoten zij stofjes uit; zoals </a:t>
            </a:r>
            <a:r>
              <a:rPr lang="nl-NL" dirty="0">
                <a:solidFill>
                  <a:srgbClr val="FF0000"/>
                </a:solidFill>
              </a:rPr>
              <a:t>adenosine </a:t>
            </a:r>
            <a:r>
              <a:rPr lang="nl-NL" dirty="0" err="1">
                <a:solidFill>
                  <a:srgbClr val="FF0000"/>
                </a:solidFill>
              </a:rPr>
              <a:t>difosfaat</a:t>
            </a:r>
            <a:r>
              <a:rPr lang="nl-NL" dirty="0">
                <a:solidFill>
                  <a:srgbClr val="FF0000"/>
                </a:solidFill>
              </a:rPr>
              <a:t> (ADP)</a:t>
            </a:r>
            <a:r>
              <a:rPr lang="nl-NL" dirty="0"/>
              <a:t> en </a:t>
            </a:r>
            <a:r>
              <a:rPr lang="nl-NL" dirty="0" err="1">
                <a:solidFill>
                  <a:srgbClr val="FF0000"/>
                </a:solidFill>
              </a:rPr>
              <a:t>tromboxaan</a:t>
            </a:r>
            <a:r>
              <a:rPr lang="nl-NL" dirty="0">
                <a:solidFill>
                  <a:srgbClr val="FF0000"/>
                </a:solidFill>
              </a:rPr>
              <a:t> A2 </a:t>
            </a:r>
            <a:r>
              <a:rPr lang="nl-NL" dirty="0"/>
              <a:t>‘; dit activeert weer andere bloedplaatjes en </a:t>
            </a:r>
            <a:r>
              <a:rPr lang="nl-NL" dirty="0" err="1">
                <a:solidFill>
                  <a:srgbClr val="FF0000"/>
                </a:solidFill>
              </a:rPr>
              <a:t>tromboxaan</a:t>
            </a:r>
            <a:r>
              <a:rPr lang="nl-NL" dirty="0"/>
              <a:t> leidt tot </a:t>
            </a:r>
            <a:r>
              <a:rPr lang="nl-NL" dirty="0">
                <a:solidFill>
                  <a:srgbClr val="FF0000"/>
                </a:solidFill>
              </a:rPr>
              <a:t>vasoconstrictie</a:t>
            </a:r>
            <a:r>
              <a:rPr lang="nl-NL" dirty="0"/>
              <a:t>.</a:t>
            </a:r>
          </a:p>
          <a:p>
            <a:endParaRPr lang="nl-NL" dirty="0"/>
          </a:p>
          <a:p>
            <a:r>
              <a:rPr lang="nl-NL" dirty="0">
                <a:solidFill>
                  <a:srgbClr val="FF0000"/>
                </a:solidFill>
              </a:rPr>
              <a:t>Ascal </a:t>
            </a:r>
            <a:r>
              <a:rPr lang="nl-NL" dirty="0"/>
              <a:t>remt de vorming van arachidonzuur naar </a:t>
            </a:r>
            <a:r>
              <a:rPr lang="nl-NL" dirty="0" err="1">
                <a:solidFill>
                  <a:srgbClr val="FF0000"/>
                </a:solidFill>
              </a:rPr>
              <a:t>tromboxaan</a:t>
            </a:r>
            <a:r>
              <a:rPr lang="nl-NL" dirty="0">
                <a:solidFill>
                  <a:srgbClr val="FF0000"/>
                </a:solidFill>
              </a:rPr>
              <a:t> A2 </a:t>
            </a:r>
            <a:r>
              <a:rPr lang="nl-NL" dirty="0"/>
              <a:t>(door enzym </a:t>
            </a:r>
            <a:r>
              <a:rPr lang="nl-NL" dirty="0" err="1">
                <a:solidFill>
                  <a:srgbClr val="FF0000"/>
                </a:solidFill>
              </a:rPr>
              <a:t>cyclo-oxygenase</a:t>
            </a:r>
            <a:r>
              <a:rPr lang="nl-NL" dirty="0"/>
              <a:t> te remmen.) </a:t>
            </a:r>
          </a:p>
          <a:p>
            <a:r>
              <a:rPr lang="nl-NL" dirty="0"/>
              <a:t>Clopidogrel remt </a:t>
            </a:r>
            <a:r>
              <a:rPr lang="nl-NL" dirty="0">
                <a:solidFill>
                  <a:srgbClr val="FF0000"/>
                </a:solidFill>
              </a:rPr>
              <a:t>ADP</a:t>
            </a:r>
          </a:p>
          <a:p>
            <a:endParaRPr lang="nl-NL" dirty="0">
              <a:solidFill>
                <a:srgbClr val="FF0000"/>
              </a:solidFill>
            </a:endParaRPr>
          </a:p>
          <a:p>
            <a:r>
              <a:rPr lang="nl-NL" dirty="0">
                <a:solidFill>
                  <a:srgbClr val="FF0000"/>
                </a:solidFill>
              </a:rPr>
              <a:t>Dus </a:t>
            </a:r>
            <a:r>
              <a:rPr lang="nl-NL" dirty="0" err="1">
                <a:solidFill>
                  <a:srgbClr val="FF0000"/>
                </a:solidFill>
              </a:rPr>
              <a:t>ascal</a:t>
            </a:r>
            <a:r>
              <a:rPr lang="nl-NL" dirty="0">
                <a:solidFill>
                  <a:srgbClr val="FF0000"/>
                </a:solidFill>
              </a:rPr>
              <a:t> en </a:t>
            </a:r>
            <a:r>
              <a:rPr lang="nl-NL" dirty="0" err="1">
                <a:solidFill>
                  <a:srgbClr val="FF0000"/>
                </a:solidFill>
              </a:rPr>
              <a:t>plavix</a:t>
            </a:r>
            <a:r>
              <a:rPr lang="nl-NL" dirty="0">
                <a:solidFill>
                  <a:srgbClr val="FF0000"/>
                </a:solidFill>
              </a:rPr>
              <a:t> remmen vasoconstrictie en trombocyten aggregatie.</a:t>
            </a:r>
          </a:p>
          <a:p>
            <a:endParaRPr lang="nl-NL" dirty="0"/>
          </a:p>
          <a:p>
            <a:r>
              <a:rPr lang="nl-NL" dirty="0"/>
              <a:t>Eindproduct van stollingscascade is een fibrine netwerk fibrinogeen-&gt; fibrine. Dit komt op het stolsel te liggen.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1B624FA5-923A-49B5-9391-B2034FB7BC9D}" type="slidenum">
              <a:rPr lang="nl-NL" smtClean="0"/>
              <a:t>17</a:t>
            </a:fld>
            <a:endParaRPr lang="nl-NL"/>
          </a:p>
        </p:txBody>
      </p:sp>
    </p:spTree>
    <p:extLst>
      <p:ext uri="{BB962C8B-B14F-4D97-AF65-F5344CB8AC3E}">
        <p14:creationId xmlns:p14="http://schemas.microsoft.com/office/powerpoint/2010/main" val="2990256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Stolling;</a:t>
            </a:r>
          </a:p>
          <a:p>
            <a:r>
              <a:rPr lang="nl-NL" dirty="0"/>
              <a:t> bloedplaatjes gemaakt in beenmerg</a:t>
            </a:r>
          </a:p>
          <a:p>
            <a:r>
              <a:rPr lang="nl-NL" dirty="0"/>
              <a:t>Stollingsfactoren (eiwitten) gemaakt in lever.  Ze circuleren inactief door de bloedbaan. </a:t>
            </a:r>
          </a:p>
          <a:p>
            <a:endParaRPr lang="nl-NL" dirty="0"/>
          </a:p>
          <a:p>
            <a:r>
              <a:rPr lang="nl-NL" dirty="0"/>
              <a:t>Na beschadiging endotheel komt </a:t>
            </a:r>
            <a:r>
              <a:rPr lang="nl-NL" dirty="0">
                <a:solidFill>
                  <a:srgbClr val="FF0000"/>
                </a:solidFill>
              </a:rPr>
              <a:t>collageen</a:t>
            </a:r>
            <a:r>
              <a:rPr lang="nl-NL" dirty="0"/>
              <a:t> in contact met bloed;  collageen hecht aan bloedplaatjes; bloedplaatjes worden </a:t>
            </a:r>
            <a:r>
              <a:rPr lang="nl-NL" dirty="0">
                <a:solidFill>
                  <a:srgbClr val="FF0000"/>
                </a:solidFill>
              </a:rPr>
              <a:t>geactiveerd</a:t>
            </a:r>
            <a:r>
              <a:rPr lang="nl-NL" dirty="0"/>
              <a:t> en krijgen </a:t>
            </a:r>
            <a:r>
              <a:rPr lang="nl-NL" dirty="0">
                <a:solidFill>
                  <a:srgbClr val="FF0000"/>
                </a:solidFill>
              </a:rPr>
              <a:t>andere vorm </a:t>
            </a:r>
            <a:r>
              <a:rPr lang="nl-NL" dirty="0"/>
              <a:t>en hierdoor wordt andere </a:t>
            </a:r>
            <a:r>
              <a:rPr lang="nl-NL" dirty="0">
                <a:solidFill>
                  <a:srgbClr val="FF0000"/>
                </a:solidFill>
              </a:rPr>
              <a:t>receptor</a:t>
            </a:r>
            <a:r>
              <a:rPr lang="nl-NL" dirty="0"/>
              <a:t> op trombocyten zichtbaar-&gt; </a:t>
            </a:r>
            <a:r>
              <a:rPr lang="nl-NL" dirty="0" err="1">
                <a:solidFill>
                  <a:srgbClr val="FF0000"/>
                </a:solidFill>
              </a:rPr>
              <a:t>glycoproteine</a:t>
            </a:r>
            <a:r>
              <a:rPr lang="nl-NL" dirty="0">
                <a:solidFill>
                  <a:srgbClr val="FF0000"/>
                </a:solidFill>
              </a:rPr>
              <a:t> </a:t>
            </a:r>
            <a:r>
              <a:rPr lang="nl-NL" dirty="0" err="1">
                <a:solidFill>
                  <a:srgbClr val="FF0000"/>
                </a:solidFill>
              </a:rPr>
              <a:t>IIb-IIIa</a:t>
            </a:r>
            <a:r>
              <a:rPr lang="nl-NL" dirty="0"/>
              <a:t>. Deze maakt </a:t>
            </a:r>
            <a:r>
              <a:rPr lang="nl-NL" dirty="0">
                <a:solidFill>
                  <a:srgbClr val="FF0000"/>
                </a:solidFill>
              </a:rPr>
              <a:t>verbindingen met ander bloedplaatjes. </a:t>
            </a:r>
          </a:p>
          <a:p>
            <a:r>
              <a:rPr lang="nl-NL" dirty="0"/>
              <a:t>Ook stoten zij stofjes uit; zoals </a:t>
            </a:r>
            <a:r>
              <a:rPr lang="nl-NL" dirty="0">
                <a:solidFill>
                  <a:srgbClr val="FF0000"/>
                </a:solidFill>
              </a:rPr>
              <a:t>adenosine </a:t>
            </a:r>
            <a:r>
              <a:rPr lang="nl-NL" dirty="0" err="1">
                <a:solidFill>
                  <a:srgbClr val="FF0000"/>
                </a:solidFill>
              </a:rPr>
              <a:t>difosfaat</a:t>
            </a:r>
            <a:r>
              <a:rPr lang="nl-NL" dirty="0">
                <a:solidFill>
                  <a:srgbClr val="FF0000"/>
                </a:solidFill>
              </a:rPr>
              <a:t> (ADP)</a:t>
            </a:r>
            <a:r>
              <a:rPr lang="nl-NL" dirty="0"/>
              <a:t> en </a:t>
            </a:r>
            <a:r>
              <a:rPr lang="nl-NL" dirty="0" err="1">
                <a:solidFill>
                  <a:srgbClr val="FF0000"/>
                </a:solidFill>
              </a:rPr>
              <a:t>tromboxaan</a:t>
            </a:r>
            <a:r>
              <a:rPr lang="nl-NL" dirty="0">
                <a:solidFill>
                  <a:srgbClr val="FF0000"/>
                </a:solidFill>
              </a:rPr>
              <a:t> A2 </a:t>
            </a:r>
            <a:r>
              <a:rPr lang="nl-NL" dirty="0"/>
              <a:t>‘; dit activeert weer andere bloedplaatjes en </a:t>
            </a:r>
            <a:r>
              <a:rPr lang="nl-NL" dirty="0" err="1">
                <a:solidFill>
                  <a:srgbClr val="FF0000"/>
                </a:solidFill>
              </a:rPr>
              <a:t>tromboxaan</a:t>
            </a:r>
            <a:r>
              <a:rPr lang="nl-NL" dirty="0"/>
              <a:t> leidt tot </a:t>
            </a:r>
            <a:r>
              <a:rPr lang="nl-NL" dirty="0">
                <a:solidFill>
                  <a:srgbClr val="FF0000"/>
                </a:solidFill>
              </a:rPr>
              <a:t>vasoconstrictie</a:t>
            </a:r>
            <a:r>
              <a:rPr lang="nl-NL" dirty="0"/>
              <a:t>.</a:t>
            </a:r>
          </a:p>
          <a:p>
            <a:endParaRPr lang="nl-NL" dirty="0"/>
          </a:p>
          <a:p>
            <a:r>
              <a:rPr lang="nl-NL" dirty="0">
                <a:solidFill>
                  <a:srgbClr val="FF0000"/>
                </a:solidFill>
              </a:rPr>
              <a:t>Ascal </a:t>
            </a:r>
            <a:r>
              <a:rPr lang="nl-NL" dirty="0"/>
              <a:t>remt de vorming van arachidonzuur naar </a:t>
            </a:r>
            <a:r>
              <a:rPr lang="nl-NL" dirty="0" err="1">
                <a:solidFill>
                  <a:srgbClr val="FF0000"/>
                </a:solidFill>
              </a:rPr>
              <a:t>tromboxaan</a:t>
            </a:r>
            <a:r>
              <a:rPr lang="nl-NL" dirty="0">
                <a:solidFill>
                  <a:srgbClr val="FF0000"/>
                </a:solidFill>
              </a:rPr>
              <a:t> A2 </a:t>
            </a:r>
            <a:r>
              <a:rPr lang="nl-NL" dirty="0"/>
              <a:t>(door enzym </a:t>
            </a:r>
            <a:r>
              <a:rPr lang="nl-NL" dirty="0" err="1">
                <a:solidFill>
                  <a:srgbClr val="FF0000"/>
                </a:solidFill>
              </a:rPr>
              <a:t>cyclo-oxygenase</a:t>
            </a:r>
            <a:r>
              <a:rPr lang="nl-NL" dirty="0"/>
              <a:t> te remmen.) </a:t>
            </a:r>
          </a:p>
          <a:p>
            <a:r>
              <a:rPr lang="nl-NL" dirty="0"/>
              <a:t>Clopidogrel remt </a:t>
            </a:r>
            <a:r>
              <a:rPr lang="nl-NL" dirty="0">
                <a:solidFill>
                  <a:srgbClr val="FF0000"/>
                </a:solidFill>
              </a:rPr>
              <a:t>ADP</a:t>
            </a:r>
          </a:p>
          <a:p>
            <a:endParaRPr lang="nl-NL" dirty="0">
              <a:solidFill>
                <a:srgbClr val="FF0000"/>
              </a:solidFill>
            </a:endParaRPr>
          </a:p>
          <a:p>
            <a:r>
              <a:rPr lang="nl-NL" dirty="0">
                <a:solidFill>
                  <a:srgbClr val="FF0000"/>
                </a:solidFill>
              </a:rPr>
              <a:t>Dus </a:t>
            </a:r>
            <a:r>
              <a:rPr lang="nl-NL" dirty="0" err="1">
                <a:solidFill>
                  <a:srgbClr val="FF0000"/>
                </a:solidFill>
              </a:rPr>
              <a:t>ascal</a:t>
            </a:r>
            <a:r>
              <a:rPr lang="nl-NL" dirty="0">
                <a:solidFill>
                  <a:srgbClr val="FF0000"/>
                </a:solidFill>
              </a:rPr>
              <a:t> en </a:t>
            </a:r>
            <a:r>
              <a:rPr lang="nl-NL" dirty="0" err="1">
                <a:solidFill>
                  <a:srgbClr val="FF0000"/>
                </a:solidFill>
              </a:rPr>
              <a:t>plavix</a:t>
            </a:r>
            <a:r>
              <a:rPr lang="nl-NL" dirty="0">
                <a:solidFill>
                  <a:srgbClr val="FF0000"/>
                </a:solidFill>
              </a:rPr>
              <a:t> remmen vasoconstrictie en trombocyten aggregatie.</a:t>
            </a:r>
          </a:p>
          <a:p>
            <a:endParaRPr lang="nl-NL" dirty="0"/>
          </a:p>
          <a:p>
            <a:r>
              <a:rPr lang="nl-NL" dirty="0"/>
              <a:t>Eindproduct van stollingscascade is een fibrine netwerk fibrinogeen-&gt; fibrine. Dit komt op het stolsel te liggen.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1B624FA5-923A-49B5-9391-B2034FB7BC9D}" type="slidenum">
              <a:rPr lang="nl-NL" smtClean="0"/>
              <a:t>18</a:t>
            </a:fld>
            <a:endParaRPr lang="nl-NL"/>
          </a:p>
        </p:txBody>
      </p:sp>
    </p:spTree>
    <p:extLst>
      <p:ext uri="{BB962C8B-B14F-4D97-AF65-F5344CB8AC3E}">
        <p14:creationId xmlns:p14="http://schemas.microsoft.com/office/powerpoint/2010/main" val="1736081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Na een hartinfarct is het beleid anders: ongeacht of er een PCI is uitgevoerd geef</a:t>
            </a:r>
            <a:r>
              <a:rPr lang="nl-NL" baseline="0" dirty="0"/>
              <a:t> je </a:t>
            </a:r>
            <a:r>
              <a:rPr lang="nl-NL" dirty="0" err="1"/>
              <a:t>ticagrelor</a:t>
            </a:r>
            <a:r>
              <a:rPr lang="nl-NL" dirty="0"/>
              <a:t> of </a:t>
            </a:r>
            <a:r>
              <a:rPr lang="nl-NL" dirty="0" err="1"/>
              <a:t>prasugrel</a:t>
            </a:r>
            <a:r>
              <a:rPr lang="nl-NL" dirty="0"/>
              <a:t> </a:t>
            </a:r>
            <a:r>
              <a:rPr lang="nl-NL" dirty="0" err="1"/>
              <a:t>icm</a:t>
            </a:r>
            <a:r>
              <a:rPr lang="nl-NL" dirty="0"/>
              <a:t> ASA</a:t>
            </a:r>
          </a:p>
          <a:p>
            <a:endParaRPr lang="nl-NL" dirty="0"/>
          </a:p>
          <a:p>
            <a:r>
              <a:rPr lang="nl-NL" dirty="0"/>
              <a:t>clopidogrel is geregistreerd</a:t>
            </a:r>
            <a:r>
              <a:rPr lang="nl-NL" baseline="0" dirty="0"/>
              <a:t> voor:</a:t>
            </a:r>
          </a:p>
          <a:p>
            <a:r>
              <a:rPr lang="nl-NL" sz="1200" b="0" i="0" kern="1200" dirty="0">
                <a:solidFill>
                  <a:schemeClr val="tx1"/>
                </a:solidFill>
                <a:effectLst/>
                <a:latin typeface="+mn-lt"/>
                <a:ea typeface="+mn-ea"/>
                <a:cs typeface="+mn-cs"/>
              </a:rPr>
              <a:t>als secundaire preventie van arteriële trombo-embolie ('atherotrombotische complicaties'):</a:t>
            </a:r>
          </a:p>
          <a:p>
            <a:r>
              <a:rPr lang="nl-NL" sz="1200" b="0" i="0" kern="1200" dirty="0">
                <a:solidFill>
                  <a:schemeClr val="tx1"/>
                </a:solidFill>
                <a:effectLst/>
                <a:latin typeface="+mn-lt"/>
                <a:ea typeface="+mn-ea"/>
                <a:cs typeface="+mn-cs"/>
              </a:rPr>
              <a:t>- bij acuut coronair syndroom, waaronder acuut coronair syndroom zonder ST-elevatie en acuut myocardinfarct met ST-elevatie (STEMI), inclusief patiënten die een PCI ondergaan, in combinatie met acetylsalicylzuur (zie B.);</a:t>
            </a:r>
          </a:p>
          <a:p>
            <a:r>
              <a:rPr lang="nl-NL" sz="1200" b="0" i="0" kern="1200" dirty="0">
                <a:solidFill>
                  <a:schemeClr val="tx1"/>
                </a:solidFill>
                <a:effectLst/>
                <a:latin typeface="+mn-lt"/>
                <a:ea typeface="+mn-ea"/>
                <a:cs typeface="+mn-cs"/>
              </a:rPr>
              <a:t>- na een doorgemaakt myocardinfarct (van enkele dagen tot minder dan 35 dagen geleden);</a:t>
            </a:r>
          </a:p>
          <a:p>
            <a:r>
              <a:rPr lang="nl-NL" sz="1200" b="0" i="0" kern="1200" dirty="0">
                <a:solidFill>
                  <a:schemeClr val="tx1"/>
                </a:solidFill>
                <a:effectLst/>
                <a:latin typeface="+mn-lt"/>
                <a:ea typeface="+mn-ea"/>
                <a:cs typeface="+mn-cs"/>
              </a:rPr>
              <a:t>- na een beroerte (van 7 dagen tot minder dan 6 maanden geleden) (zie B.);</a:t>
            </a:r>
          </a:p>
          <a:p>
            <a:r>
              <a:rPr lang="nl-NL" sz="1200" b="0" i="0" kern="1200" dirty="0">
                <a:solidFill>
                  <a:schemeClr val="tx1"/>
                </a:solidFill>
                <a:effectLst/>
                <a:latin typeface="+mn-lt"/>
                <a:ea typeface="+mn-ea"/>
                <a:cs typeface="+mn-cs"/>
              </a:rPr>
              <a:t>- na een matig- tot </a:t>
            </a:r>
            <a:r>
              <a:rPr lang="nl-NL" sz="1200" b="0" i="0" kern="1200" dirty="0" err="1">
                <a:solidFill>
                  <a:schemeClr val="tx1"/>
                </a:solidFill>
                <a:effectLst/>
                <a:latin typeface="+mn-lt"/>
                <a:ea typeface="+mn-ea"/>
                <a:cs typeface="+mn-cs"/>
              </a:rPr>
              <a:t>hoogrisico</a:t>
            </a:r>
            <a:r>
              <a:rPr lang="nl-NL" sz="1200" b="0" i="0" kern="1200" dirty="0">
                <a:solidFill>
                  <a:schemeClr val="tx1"/>
                </a:solidFill>
                <a:effectLst/>
                <a:latin typeface="+mn-lt"/>
                <a:ea typeface="+mn-ea"/>
                <a:cs typeface="+mn-cs"/>
              </a:rPr>
              <a:t> TIA (ABCD2 score groter dan of gelijk aan 4) of licht ischemisch CVA (NIHSS kleiner dan of gelijk aan 3) binnen 24 uur na het voorval, in combinatie met acetylsalicylzuur (zie B.);</a:t>
            </a:r>
          </a:p>
          <a:p>
            <a:r>
              <a:rPr lang="nl-NL" sz="1200" b="0" i="0" kern="1200" dirty="0">
                <a:solidFill>
                  <a:schemeClr val="tx1"/>
                </a:solidFill>
                <a:effectLst/>
                <a:latin typeface="+mn-lt"/>
                <a:ea typeface="+mn-ea"/>
                <a:cs typeface="+mn-cs"/>
              </a:rPr>
              <a:t>- bij perifeer arterieel vaatlijden;</a:t>
            </a:r>
          </a:p>
          <a:p>
            <a:r>
              <a:rPr lang="nl-NL" sz="1200" b="0" i="0" kern="1200" dirty="0">
                <a:solidFill>
                  <a:schemeClr val="tx1"/>
                </a:solidFill>
                <a:effectLst/>
                <a:latin typeface="+mn-lt"/>
                <a:ea typeface="+mn-ea"/>
                <a:cs typeface="+mn-cs"/>
              </a:rPr>
              <a:t>- bij atriumfibrilleren, bij patiënten met ten minste 1 risicofactor voor vasculaire voorvallen en die niet geschikt zijn voor behandeling met een VKA, in combinatie met acetylsalicylzuur.</a:t>
            </a:r>
          </a:p>
          <a:p>
            <a:endParaRPr lang="nl-NL" dirty="0"/>
          </a:p>
        </p:txBody>
      </p:sp>
      <p:sp>
        <p:nvSpPr>
          <p:cNvPr id="4" name="Tijdelijke aanduiding voor dianummer 3"/>
          <p:cNvSpPr>
            <a:spLocks noGrp="1"/>
          </p:cNvSpPr>
          <p:nvPr>
            <p:ph type="sldNum" sz="quarter" idx="10"/>
          </p:nvPr>
        </p:nvSpPr>
        <p:spPr/>
        <p:txBody>
          <a:bodyPr/>
          <a:lstStyle/>
          <a:p>
            <a:fld id="{7757A14D-6177-4BAF-B317-04D230A379AB}" type="slidenum">
              <a:rPr lang="nl-NL" smtClean="0"/>
              <a:t>19</a:t>
            </a:fld>
            <a:endParaRPr lang="nl-NL"/>
          </a:p>
        </p:txBody>
      </p:sp>
    </p:spTree>
    <p:extLst>
      <p:ext uri="{BB962C8B-B14F-4D97-AF65-F5344CB8AC3E}">
        <p14:creationId xmlns:p14="http://schemas.microsoft.com/office/powerpoint/2010/main" val="2912313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solidFill>
                  <a:srgbClr val="0F0F0F"/>
                </a:solidFill>
                <a:latin typeface="Open Sans"/>
              </a:rPr>
              <a:t>Arteriële </a:t>
            </a:r>
            <a:r>
              <a:rPr lang="nl-NL" b="1" dirty="0" err="1">
                <a:solidFill>
                  <a:srgbClr val="0F0F0F"/>
                </a:solidFill>
                <a:latin typeface="Open Sans"/>
              </a:rPr>
              <a:t>trombi</a:t>
            </a:r>
            <a:r>
              <a:rPr lang="nl-NL" b="1" dirty="0">
                <a:solidFill>
                  <a:srgbClr val="0F0F0F"/>
                </a:solidFill>
                <a:latin typeface="Open Sans"/>
              </a:rPr>
              <a:t> </a:t>
            </a:r>
            <a:r>
              <a:rPr lang="nl-NL" dirty="0">
                <a:solidFill>
                  <a:srgbClr val="0F0F0F"/>
                </a:solidFill>
                <a:latin typeface="Open Sans"/>
              </a:rPr>
              <a:t>zijn in de regel rijk aan trombocyten en ontstaan voornamelijk door schade aan het endotheel (zoals atherosclerose).</a:t>
            </a:r>
          </a:p>
          <a:p>
            <a:r>
              <a:rPr lang="nl-NL" b="1" dirty="0">
                <a:solidFill>
                  <a:srgbClr val="0F0F0F"/>
                </a:solidFill>
                <a:latin typeface="Open Sans"/>
              </a:rPr>
              <a:t>Veneuze </a:t>
            </a:r>
            <a:r>
              <a:rPr lang="nl-NL" b="1" dirty="0" err="1">
                <a:solidFill>
                  <a:srgbClr val="0F0F0F"/>
                </a:solidFill>
                <a:latin typeface="Open Sans"/>
              </a:rPr>
              <a:t>trombi</a:t>
            </a:r>
            <a:r>
              <a:rPr lang="nl-NL" b="1" dirty="0">
                <a:solidFill>
                  <a:srgbClr val="0F0F0F"/>
                </a:solidFill>
                <a:latin typeface="Open Sans"/>
              </a:rPr>
              <a:t> </a:t>
            </a:r>
            <a:r>
              <a:rPr lang="nl-NL" dirty="0">
                <a:solidFill>
                  <a:srgbClr val="0F0F0F"/>
                </a:solidFill>
                <a:latin typeface="Open Sans"/>
              </a:rPr>
              <a:t>zijn in de regel rijk aan fibrine en ontstaan door stase (zoals bij veneuze insufficiëntie) of door hypercoagulabiliteit (zoals factor-V-Leiden).</a:t>
            </a:r>
          </a:p>
          <a:p>
            <a:r>
              <a:rPr lang="nl-NL" b="1" dirty="0">
                <a:solidFill>
                  <a:srgbClr val="0F0F0F"/>
                </a:solidFill>
                <a:latin typeface="Open Sans"/>
              </a:rPr>
              <a:t>Cardiale </a:t>
            </a:r>
            <a:r>
              <a:rPr lang="nl-NL" b="1" dirty="0" err="1">
                <a:solidFill>
                  <a:srgbClr val="0F0F0F"/>
                </a:solidFill>
                <a:latin typeface="Open Sans"/>
              </a:rPr>
              <a:t>trombi</a:t>
            </a:r>
            <a:r>
              <a:rPr lang="nl-NL" b="1" dirty="0">
                <a:solidFill>
                  <a:srgbClr val="0F0F0F"/>
                </a:solidFill>
                <a:latin typeface="Open Sans"/>
              </a:rPr>
              <a:t> </a:t>
            </a:r>
            <a:r>
              <a:rPr lang="nl-NL" dirty="0">
                <a:solidFill>
                  <a:srgbClr val="0F0F0F"/>
                </a:solidFill>
                <a:latin typeface="Open Sans"/>
              </a:rPr>
              <a:t>zijn in de regel rijk aan fibrine en ontstaan door stase van bloed in het lumen.</a:t>
            </a:r>
          </a:p>
          <a:p>
            <a:endParaRPr lang="nl-NL" dirty="0"/>
          </a:p>
        </p:txBody>
      </p:sp>
      <p:sp>
        <p:nvSpPr>
          <p:cNvPr id="4" name="Tijdelijke aanduiding voor dianummer 3"/>
          <p:cNvSpPr>
            <a:spLocks noGrp="1"/>
          </p:cNvSpPr>
          <p:nvPr>
            <p:ph type="sldNum" sz="quarter" idx="5"/>
          </p:nvPr>
        </p:nvSpPr>
        <p:spPr/>
        <p:txBody>
          <a:bodyPr/>
          <a:lstStyle/>
          <a:p>
            <a:fld id="{1B624FA5-923A-49B5-9391-B2034FB7BC9D}" type="slidenum">
              <a:rPr lang="nl-NL" smtClean="0"/>
              <a:t>20</a:t>
            </a:fld>
            <a:endParaRPr lang="nl-NL"/>
          </a:p>
        </p:txBody>
      </p:sp>
    </p:spTree>
    <p:extLst>
      <p:ext uri="{BB962C8B-B14F-4D97-AF65-F5344CB8AC3E}">
        <p14:creationId xmlns:p14="http://schemas.microsoft.com/office/powerpoint/2010/main" val="678989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Na een hartinfarct is het beleid anders: ongeacht of er een PCI is uitgevoerd geef</a:t>
            </a:r>
            <a:r>
              <a:rPr lang="nl-NL" baseline="0" dirty="0"/>
              <a:t> je </a:t>
            </a:r>
            <a:r>
              <a:rPr lang="nl-NL" dirty="0" err="1"/>
              <a:t>ticagrelor</a:t>
            </a:r>
            <a:r>
              <a:rPr lang="nl-NL" dirty="0"/>
              <a:t> of </a:t>
            </a:r>
            <a:r>
              <a:rPr lang="nl-NL" dirty="0" err="1"/>
              <a:t>prasugrel</a:t>
            </a:r>
            <a:r>
              <a:rPr lang="nl-NL" dirty="0"/>
              <a:t> </a:t>
            </a:r>
            <a:r>
              <a:rPr lang="nl-NL" dirty="0" err="1"/>
              <a:t>icm</a:t>
            </a:r>
            <a:r>
              <a:rPr lang="nl-NL" dirty="0"/>
              <a:t> ASA</a:t>
            </a:r>
          </a:p>
          <a:p>
            <a:endParaRPr lang="nl-NL" dirty="0"/>
          </a:p>
          <a:p>
            <a:r>
              <a:rPr lang="nl-NL" dirty="0"/>
              <a:t>clopidogrel is geregistreerd</a:t>
            </a:r>
            <a:r>
              <a:rPr lang="nl-NL" baseline="0" dirty="0"/>
              <a:t> voor:</a:t>
            </a:r>
          </a:p>
          <a:p>
            <a:r>
              <a:rPr lang="nl-NL" sz="1200" b="0" i="0" kern="1200" dirty="0">
                <a:solidFill>
                  <a:schemeClr val="tx1"/>
                </a:solidFill>
                <a:effectLst/>
                <a:latin typeface="+mn-lt"/>
                <a:ea typeface="+mn-ea"/>
                <a:cs typeface="+mn-cs"/>
              </a:rPr>
              <a:t>als secundaire preventie van arteriële trombo-embolie ('atherotrombotische complicaties'):</a:t>
            </a:r>
          </a:p>
          <a:p>
            <a:r>
              <a:rPr lang="nl-NL" sz="1200" b="0" i="0" kern="1200" dirty="0">
                <a:solidFill>
                  <a:schemeClr val="tx1"/>
                </a:solidFill>
                <a:effectLst/>
                <a:latin typeface="+mn-lt"/>
                <a:ea typeface="+mn-ea"/>
                <a:cs typeface="+mn-cs"/>
              </a:rPr>
              <a:t>- bij acuut coronair syndroom, waaronder acuut coronair syndroom zonder ST-elevatie en acuut myocardinfarct met ST-elevatie (STEMI), inclusief patiënten die een PCI ondergaan, in combinatie met acetylsalicylzuur (zie B.);</a:t>
            </a:r>
          </a:p>
          <a:p>
            <a:r>
              <a:rPr lang="nl-NL" sz="1200" b="0" i="0" kern="1200" dirty="0">
                <a:solidFill>
                  <a:schemeClr val="tx1"/>
                </a:solidFill>
                <a:effectLst/>
                <a:latin typeface="+mn-lt"/>
                <a:ea typeface="+mn-ea"/>
                <a:cs typeface="+mn-cs"/>
              </a:rPr>
              <a:t>- na een doorgemaakt myocardinfarct (van enkele dagen tot minder dan 35 dagen geleden);</a:t>
            </a:r>
          </a:p>
          <a:p>
            <a:r>
              <a:rPr lang="nl-NL" sz="1200" b="0" i="0" kern="1200" dirty="0">
                <a:solidFill>
                  <a:schemeClr val="tx1"/>
                </a:solidFill>
                <a:effectLst/>
                <a:latin typeface="+mn-lt"/>
                <a:ea typeface="+mn-ea"/>
                <a:cs typeface="+mn-cs"/>
              </a:rPr>
              <a:t>- na een beroerte (van 7 dagen tot minder dan 6 maanden geleden) (zie B.);</a:t>
            </a:r>
          </a:p>
          <a:p>
            <a:r>
              <a:rPr lang="nl-NL" sz="1200" b="0" i="0" kern="1200" dirty="0">
                <a:solidFill>
                  <a:schemeClr val="tx1"/>
                </a:solidFill>
                <a:effectLst/>
                <a:latin typeface="+mn-lt"/>
                <a:ea typeface="+mn-ea"/>
                <a:cs typeface="+mn-cs"/>
              </a:rPr>
              <a:t>- na een matig- tot </a:t>
            </a:r>
            <a:r>
              <a:rPr lang="nl-NL" sz="1200" b="0" i="0" kern="1200" dirty="0" err="1">
                <a:solidFill>
                  <a:schemeClr val="tx1"/>
                </a:solidFill>
                <a:effectLst/>
                <a:latin typeface="+mn-lt"/>
                <a:ea typeface="+mn-ea"/>
                <a:cs typeface="+mn-cs"/>
              </a:rPr>
              <a:t>hoogrisico</a:t>
            </a:r>
            <a:r>
              <a:rPr lang="nl-NL" sz="1200" b="0" i="0" kern="1200" dirty="0">
                <a:solidFill>
                  <a:schemeClr val="tx1"/>
                </a:solidFill>
                <a:effectLst/>
                <a:latin typeface="+mn-lt"/>
                <a:ea typeface="+mn-ea"/>
                <a:cs typeface="+mn-cs"/>
              </a:rPr>
              <a:t> TIA (ABCD2 score groter dan of gelijk aan 4) of licht ischemisch CVA (NIHSS kleiner dan of gelijk aan 3) binnen 24 uur na het voorval, in combinatie met acetylsalicylzuur (zie B.);</a:t>
            </a:r>
          </a:p>
          <a:p>
            <a:r>
              <a:rPr lang="nl-NL" sz="1200" b="0" i="0" kern="1200" dirty="0">
                <a:solidFill>
                  <a:schemeClr val="tx1"/>
                </a:solidFill>
                <a:effectLst/>
                <a:latin typeface="+mn-lt"/>
                <a:ea typeface="+mn-ea"/>
                <a:cs typeface="+mn-cs"/>
              </a:rPr>
              <a:t>- bij perifeer arterieel vaatlijden;</a:t>
            </a:r>
          </a:p>
          <a:p>
            <a:r>
              <a:rPr lang="nl-NL" sz="1200" b="0" i="0" kern="1200" dirty="0">
                <a:solidFill>
                  <a:schemeClr val="tx1"/>
                </a:solidFill>
                <a:effectLst/>
                <a:latin typeface="+mn-lt"/>
                <a:ea typeface="+mn-ea"/>
                <a:cs typeface="+mn-cs"/>
              </a:rPr>
              <a:t>- bij atriumfibrilleren, bij patiënten met ten minste 1 risicofactor voor vasculaire voorvallen en die niet geschikt zijn voor behandeling met een VKA, in combinatie met acetylsalicylzuur.</a:t>
            </a:r>
          </a:p>
          <a:p>
            <a:endParaRPr lang="nl-NL" dirty="0"/>
          </a:p>
        </p:txBody>
      </p:sp>
      <p:sp>
        <p:nvSpPr>
          <p:cNvPr id="4" name="Tijdelijke aanduiding voor dianummer 3"/>
          <p:cNvSpPr>
            <a:spLocks noGrp="1"/>
          </p:cNvSpPr>
          <p:nvPr>
            <p:ph type="sldNum" sz="quarter" idx="10"/>
          </p:nvPr>
        </p:nvSpPr>
        <p:spPr/>
        <p:txBody>
          <a:bodyPr/>
          <a:lstStyle/>
          <a:p>
            <a:fld id="{7757A14D-6177-4BAF-B317-04D230A379AB}" type="slidenum">
              <a:rPr lang="nl-NL" smtClean="0"/>
              <a:t>21</a:t>
            </a:fld>
            <a:endParaRPr lang="nl-NL"/>
          </a:p>
        </p:txBody>
      </p:sp>
    </p:spTree>
    <p:extLst>
      <p:ext uri="{BB962C8B-B14F-4D97-AF65-F5344CB8AC3E}">
        <p14:creationId xmlns:p14="http://schemas.microsoft.com/office/powerpoint/2010/main" val="2034453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B624FA5-923A-49B5-9391-B2034FB7BC9D}" type="slidenum">
              <a:rPr lang="nl-NL" smtClean="0"/>
              <a:t>3</a:t>
            </a:fld>
            <a:endParaRPr lang="nl-NL"/>
          </a:p>
        </p:txBody>
      </p:sp>
    </p:spTree>
    <p:extLst>
      <p:ext uri="{BB962C8B-B14F-4D97-AF65-F5344CB8AC3E}">
        <p14:creationId xmlns:p14="http://schemas.microsoft.com/office/powerpoint/2010/main" val="3813642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err="1">
                <a:solidFill>
                  <a:srgbClr val="0F0F0F"/>
                </a:solidFill>
                <a:effectLst/>
                <a:latin typeface="Open Sans"/>
              </a:rPr>
              <a:t>Heparines</a:t>
            </a:r>
            <a:r>
              <a:rPr lang="nl-NL" b="0" i="0" dirty="0">
                <a:solidFill>
                  <a:srgbClr val="0F0F0F"/>
                </a:solidFill>
                <a:effectLst/>
                <a:latin typeface="Open Sans"/>
              </a:rPr>
              <a:t> worden normaliter niet chronisch gebruikt, behalve bij de langdurige secundaire preventie van veneuze trombo-embolie bij kankerpatiënten. In de eerste lijn worden vooral </a:t>
            </a:r>
            <a:r>
              <a:rPr lang="nl-NL" b="0" i="0" dirty="0" err="1">
                <a:solidFill>
                  <a:srgbClr val="0F0F0F"/>
                </a:solidFill>
                <a:effectLst/>
                <a:latin typeface="Open Sans"/>
              </a:rPr>
              <a:t>LMWH’s</a:t>
            </a:r>
            <a:r>
              <a:rPr lang="nl-NL" b="0" i="0" dirty="0">
                <a:solidFill>
                  <a:srgbClr val="0F0F0F"/>
                </a:solidFill>
                <a:effectLst/>
                <a:latin typeface="Open Sans"/>
              </a:rPr>
              <a:t> gebruikt. Inmiddels zijn de eerste onderzoeken met </a:t>
            </a:r>
            <a:r>
              <a:rPr lang="nl-NL" b="0" i="0" dirty="0" err="1">
                <a:solidFill>
                  <a:srgbClr val="0F0F0F"/>
                </a:solidFill>
                <a:effectLst/>
                <a:latin typeface="Open Sans"/>
              </a:rPr>
              <a:t>DOAC’s</a:t>
            </a:r>
            <a:r>
              <a:rPr lang="nl-NL" b="0" i="0" dirty="0">
                <a:solidFill>
                  <a:srgbClr val="0F0F0F"/>
                </a:solidFill>
                <a:effectLst/>
                <a:latin typeface="Open Sans"/>
              </a:rPr>
              <a:t> bij deze indicatie ook beschikbaar. Deze worden besproken in deel 2 van deze cursus.</a:t>
            </a:r>
          </a:p>
          <a:p>
            <a:pPr algn="l"/>
            <a:r>
              <a:rPr lang="nl-NL" b="0" i="0" dirty="0">
                <a:solidFill>
                  <a:srgbClr val="0F0F0F"/>
                </a:solidFill>
                <a:effectLst/>
                <a:latin typeface="Open Sans"/>
              </a:rPr>
              <a:t> </a:t>
            </a:r>
          </a:p>
          <a:p>
            <a:pPr algn="l"/>
            <a:r>
              <a:rPr lang="nl-NL" b="1" i="0" dirty="0">
                <a:solidFill>
                  <a:srgbClr val="0F0F0F"/>
                </a:solidFill>
                <a:effectLst/>
                <a:latin typeface="Open Sans"/>
              </a:rPr>
              <a:t>De belangrijkste indicaties voor het tijdelijk gebruik van </a:t>
            </a:r>
            <a:r>
              <a:rPr lang="nl-NL" b="1" i="0" dirty="0" err="1">
                <a:solidFill>
                  <a:srgbClr val="0F0F0F"/>
                </a:solidFill>
                <a:effectLst/>
                <a:latin typeface="Open Sans"/>
              </a:rPr>
              <a:t>LMWH’s</a:t>
            </a:r>
            <a:r>
              <a:rPr lang="nl-NL" b="1" i="0" dirty="0">
                <a:solidFill>
                  <a:srgbClr val="0F0F0F"/>
                </a:solidFill>
                <a:effectLst/>
                <a:latin typeface="Open Sans"/>
              </a:rPr>
              <a:t> zijn:</a:t>
            </a:r>
            <a:endParaRPr lang="nl-NL" b="0" i="0" dirty="0">
              <a:solidFill>
                <a:srgbClr val="0F0F0F"/>
              </a:solidFill>
              <a:effectLst/>
              <a:latin typeface="Open Sans"/>
            </a:endParaRPr>
          </a:p>
          <a:p>
            <a:pPr algn="l">
              <a:buFont typeface="Arial" panose="020B0604020202020204" pitchFamily="34" charset="0"/>
              <a:buChar char="•"/>
            </a:pPr>
            <a:r>
              <a:rPr lang="nl-NL" b="0" i="0" dirty="0">
                <a:solidFill>
                  <a:srgbClr val="0F0F0F"/>
                </a:solidFill>
                <a:effectLst/>
                <a:latin typeface="Open Sans"/>
              </a:rPr>
              <a:t>profylaxe van veneuze trombo-embolie bij algemene chirurgie en bij electieve heupchirurgie</a:t>
            </a:r>
          </a:p>
          <a:p>
            <a:pPr algn="l">
              <a:buFont typeface="Arial" panose="020B0604020202020204" pitchFamily="34" charset="0"/>
              <a:buChar char="•"/>
            </a:pPr>
            <a:r>
              <a:rPr lang="nl-NL" b="0" i="0" dirty="0">
                <a:solidFill>
                  <a:srgbClr val="0F0F0F"/>
                </a:solidFill>
                <a:effectLst/>
                <a:latin typeface="Open Sans"/>
              </a:rPr>
              <a:t>profylaxe van veneuze trombo-embolie bij bedlegerige patiënten met relevante </a:t>
            </a:r>
            <a:r>
              <a:rPr lang="nl-NL" b="0" i="0" dirty="0" err="1">
                <a:solidFill>
                  <a:srgbClr val="0F0F0F"/>
                </a:solidFill>
                <a:effectLst/>
                <a:latin typeface="Open Sans"/>
              </a:rPr>
              <a:t>comorbiditeit</a:t>
            </a:r>
            <a:r>
              <a:rPr lang="nl-NL" b="0" i="0" dirty="0">
                <a:solidFill>
                  <a:srgbClr val="0F0F0F"/>
                </a:solidFill>
                <a:effectLst/>
                <a:latin typeface="Open Sans"/>
              </a:rPr>
              <a:t> (zoals hartfalen, acute respiratoire insufficiëntie, ernstige infectie of acute reumatische aandoeningen)</a:t>
            </a:r>
          </a:p>
          <a:p>
            <a:pPr algn="l">
              <a:buFont typeface="Arial" panose="020B0604020202020204" pitchFamily="34" charset="0"/>
              <a:buChar char="•"/>
            </a:pPr>
            <a:r>
              <a:rPr lang="nl-NL" b="0" i="0" dirty="0">
                <a:solidFill>
                  <a:srgbClr val="0F0F0F"/>
                </a:solidFill>
                <a:effectLst/>
                <a:latin typeface="Open Sans"/>
              </a:rPr>
              <a:t>behandeling van acute veneuze trombo-embolie (diep veneuze trombose en/of longembolie)</a:t>
            </a:r>
          </a:p>
          <a:p>
            <a:endParaRPr lang="nl-NL" dirty="0"/>
          </a:p>
        </p:txBody>
      </p:sp>
      <p:sp>
        <p:nvSpPr>
          <p:cNvPr id="4" name="Tijdelijke aanduiding voor dianummer 3"/>
          <p:cNvSpPr>
            <a:spLocks noGrp="1"/>
          </p:cNvSpPr>
          <p:nvPr>
            <p:ph type="sldNum" sz="quarter" idx="5"/>
          </p:nvPr>
        </p:nvSpPr>
        <p:spPr/>
        <p:txBody>
          <a:bodyPr/>
          <a:lstStyle/>
          <a:p>
            <a:fld id="{1B624FA5-923A-49B5-9391-B2034FB7BC9D}" type="slidenum">
              <a:rPr lang="nl-NL" smtClean="0"/>
              <a:t>22</a:t>
            </a:fld>
            <a:endParaRPr lang="nl-NL"/>
          </a:p>
        </p:txBody>
      </p:sp>
    </p:spTree>
    <p:extLst>
      <p:ext uri="{BB962C8B-B14F-4D97-AF65-F5344CB8AC3E}">
        <p14:creationId xmlns:p14="http://schemas.microsoft.com/office/powerpoint/2010/main" val="2523866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dirty="0">
                <a:solidFill>
                  <a:srgbClr val="0F0F0F"/>
                </a:solidFill>
                <a:effectLst/>
                <a:latin typeface="Open Sans"/>
              </a:rPr>
              <a:t>Hoewel </a:t>
            </a:r>
            <a:r>
              <a:rPr lang="nl-NL" b="1" i="0" dirty="0" err="1">
                <a:solidFill>
                  <a:srgbClr val="0F0F0F"/>
                </a:solidFill>
                <a:effectLst/>
                <a:latin typeface="Open Sans"/>
              </a:rPr>
              <a:t>DOAC’s</a:t>
            </a:r>
            <a:r>
              <a:rPr lang="nl-NL" b="1" i="0" dirty="0">
                <a:solidFill>
                  <a:srgbClr val="0F0F0F"/>
                </a:solidFill>
                <a:effectLst/>
                <a:latin typeface="Open Sans"/>
              </a:rPr>
              <a:t> ook vallen onder de anticoagulantia, zijn zij vooralsnog alleen geregistreerd voor de volgende indicaties:</a:t>
            </a:r>
            <a:endParaRPr lang="nl-NL" b="0" i="0" dirty="0">
              <a:solidFill>
                <a:srgbClr val="0F0F0F"/>
              </a:solidFill>
              <a:effectLst/>
              <a:latin typeface="Open Sans"/>
            </a:endParaRPr>
          </a:p>
          <a:p>
            <a:pPr fontAlgn="t"/>
            <a:r>
              <a:rPr lang="nl-NL" b="0" i="0" dirty="0">
                <a:solidFill>
                  <a:srgbClr val="FFFFFF"/>
                </a:solidFill>
                <a:effectLst/>
                <a:latin typeface="e-wise-iconfont"/>
              </a:rPr>
              <a:t></a:t>
            </a:r>
            <a:endParaRPr lang="nl-NL" dirty="0">
              <a:effectLst/>
            </a:endParaRPr>
          </a:p>
          <a:p>
            <a:pPr fontAlgn="t">
              <a:buFont typeface="Arial" panose="020B0604020202020204" pitchFamily="34" charset="0"/>
              <a:buChar char="•"/>
            </a:pPr>
            <a:r>
              <a:rPr lang="nl-NL" dirty="0">
                <a:effectLst/>
              </a:rPr>
              <a:t>de primaire preventie van veneuze trombo-embolische aandoeningen bij volwassenen na een electieve totale heup- of </a:t>
            </a:r>
            <a:r>
              <a:rPr lang="nl-NL" dirty="0" err="1">
                <a:effectLst/>
              </a:rPr>
              <a:t>knievervangende</a:t>
            </a:r>
            <a:r>
              <a:rPr lang="nl-NL" dirty="0">
                <a:effectLst/>
              </a:rPr>
              <a:t> operatie</a:t>
            </a:r>
          </a:p>
          <a:p>
            <a:pPr fontAlgn="t">
              <a:buFont typeface="Arial" panose="020B0604020202020204" pitchFamily="34" charset="0"/>
              <a:buChar char="•"/>
            </a:pPr>
            <a:r>
              <a:rPr lang="nl-NL" dirty="0">
                <a:effectLst/>
              </a:rPr>
              <a:t>de preventie van trombo-embolische complicaties bij atriumfibrilleren zonder klepafwijkingen (non-</a:t>
            </a:r>
            <a:r>
              <a:rPr lang="nl-NL" dirty="0" err="1">
                <a:effectLst/>
              </a:rPr>
              <a:t>valvulair</a:t>
            </a:r>
            <a:r>
              <a:rPr lang="nl-NL" dirty="0">
                <a:effectLst/>
              </a:rPr>
              <a:t> AF)</a:t>
            </a:r>
          </a:p>
          <a:p>
            <a:pPr fontAlgn="t">
              <a:buFont typeface="Arial" panose="020B0604020202020204" pitchFamily="34" charset="0"/>
              <a:buChar char="•"/>
            </a:pPr>
            <a:r>
              <a:rPr lang="nl-NL" dirty="0">
                <a:effectLst/>
              </a:rPr>
              <a:t>behandeling van veneuze trombo-embolie (diepe veneuze trombose en/of longembolie)</a:t>
            </a:r>
          </a:p>
          <a:p>
            <a:pPr fontAlgn="t">
              <a:buFont typeface="Arial" panose="020B0604020202020204" pitchFamily="34" charset="0"/>
              <a:buChar char="•"/>
            </a:pPr>
            <a:r>
              <a:rPr lang="nl-NL" dirty="0">
                <a:effectLst/>
              </a:rPr>
              <a:t>preventie van een recidief van een veneuze trombo-embolie</a:t>
            </a:r>
          </a:p>
          <a:p>
            <a:pPr algn="l"/>
            <a:r>
              <a:rPr lang="nl-NL" b="0" i="0" dirty="0" err="1">
                <a:solidFill>
                  <a:srgbClr val="0F0F0F"/>
                </a:solidFill>
                <a:effectLst/>
                <a:latin typeface="Open Sans"/>
              </a:rPr>
              <a:t>Rivaroxaban</a:t>
            </a:r>
            <a:r>
              <a:rPr lang="nl-NL" b="0" i="0" dirty="0">
                <a:solidFill>
                  <a:srgbClr val="0F0F0F"/>
                </a:solidFill>
                <a:effectLst/>
                <a:latin typeface="Open Sans"/>
              </a:rPr>
              <a:t> wordt in een dosering van tweemaal daags 2,5 mg tevens gebruikt voor de preventie van atherotrombotische complicaties na een acuut coronair syndroom, in combinatie met acetylsalicylzuur met of zonder clopidogrel.</a:t>
            </a:r>
          </a:p>
          <a:p>
            <a:pPr algn="l"/>
            <a:r>
              <a:rPr lang="nl-NL" b="0" i="0" dirty="0">
                <a:solidFill>
                  <a:srgbClr val="0F0F0F"/>
                </a:solidFill>
                <a:effectLst/>
                <a:latin typeface="Open Sans"/>
              </a:rPr>
              <a:t> </a:t>
            </a:r>
          </a:p>
          <a:p>
            <a:pPr algn="l"/>
            <a:r>
              <a:rPr lang="nl-NL" b="1" i="0" dirty="0">
                <a:solidFill>
                  <a:srgbClr val="0F0F0F"/>
                </a:solidFill>
                <a:effectLst/>
                <a:latin typeface="Open Sans"/>
              </a:rPr>
              <a:t>Het gebruik van </a:t>
            </a:r>
            <a:r>
              <a:rPr lang="nl-NL" b="1" i="0" dirty="0" err="1">
                <a:solidFill>
                  <a:srgbClr val="0F0F0F"/>
                </a:solidFill>
                <a:effectLst/>
                <a:latin typeface="Open Sans"/>
              </a:rPr>
              <a:t>DOAC’s</a:t>
            </a:r>
            <a:r>
              <a:rPr lang="nl-NL" b="1" i="0" dirty="0">
                <a:solidFill>
                  <a:srgbClr val="0F0F0F"/>
                </a:solidFill>
                <a:effectLst/>
                <a:latin typeface="Open Sans"/>
              </a:rPr>
              <a:t> wordt niet aangeraden bij patiënten:</a:t>
            </a:r>
            <a:endParaRPr lang="nl-NL" b="0" i="0" dirty="0">
              <a:solidFill>
                <a:srgbClr val="0F0F0F"/>
              </a:solidFill>
              <a:effectLst/>
              <a:latin typeface="Open Sans"/>
            </a:endParaRPr>
          </a:p>
          <a:p>
            <a:pPr algn="l">
              <a:buFont typeface="Arial" panose="020B0604020202020204" pitchFamily="34" charset="0"/>
              <a:buChar char="•"/>
            </a:pPr>
            <a:r>
              <a:rPr lang="nl-NL" b="0" i="0" dirty="0">
                <a:solidFill>
                  <a:srgbClr val="0F0F0F"/>
                </a:solidFill>
                <a:effectLst/>
                <a:latin typeface="Open Sans"/>
              </a:rPr>
              <a:t>met </a:t>
            </a:r>
            <a:r>
              <a:rPr lang="nl-NL" b="0" i="0" dirty="0" err="1">
                <a:solidFill>
                  <a:srgbClr val="0F0F0F"/>
                </a:solidFill>
                <a:effectLst/>
                <a:latin typeface="Open Sans"/>
              </a:rPr>
              <a:t>valvulair</a:t>
            </a:r>
            <a:r>
              <a:rPr lang="nl-NL" b="0" i="0" dirty="0">
                <a:solidFill>
                  <a:srgbClr val="0F0F0F"/>
                </a:solidFill>
                <a:effectLst/>
                <a:latin typeface="Open Sans"/>
              </a:rPr>
              <a:t> atriumfibrilleren (mechanische hartkleppen en </a:t>
            </a:r>
            <a:r>
              <a:rPr lang="nl-NL" b="0" i="0" dirty="0" err="1">
                <a:solidFill>
                  <a:srgbClr val="0F0F0F"/>
                </a:solidFill>
                <a:effectLst/>
                <a:latin typeface="Open Sans"/>
              </a:rPr>
              <a:t>mitralisklepstenose</a:t>
            </a:r>
            <a:r>
              <a:rPr lang="nl-NL" b="0" i="0" dirty="0">
                <a:solidFill>
                  <a:srgbClr val="0F0F0F"/>
                </a:solidFill>
                <a:effectLst/>
                <a:latin typeface="Open Sans"/>
              </a:rPr>
              <a:t>), omdat </a:t>
            </a:r>
            <a:r>
              <a:rPr lang="nl-NL" b="0" i="0" dirty="0" err="1">
                <a:solidFill>
                  <a:srgbClr val="0F0F0F"/>
                </a:solidFill>
                <a:effectLst/>
                <a:latin typeface="Open Sans"/>
              </a:rPr>
              <a:t>DOAC’s</a:t>
            </a:r>
            <a:r>
              <a:rPr lang="nl-NL" b="0" i="0" dirty="0">
                <a:solidFill>
                  <a:srgbClr val="0F0F0F"/>
                </a:solidFill>
                <a:effectLst/>
                <a:latin typeface="Open Sans"/>
              </a:rPr>
              <a:t> hierbij minder effectief zijn dan </a:t>
            </a:r>
            <a:r>
              <a:rPr lang="nl-NL" b="0" i="0" dirty="0" err="1">
                <a:solidFill>
                  <a:srgbClr val="0F0F0F"/>
                </a:solidFill>
                <a:effectLst/>
                <a:latin typeface="Open Sans"/>
              </a:rPr>
              <a:t>coumarines</a:t>
            </a:r>
            <a:endParaRPr lang="nl-NL" b="0" i="0" dirty="0">
              <a:solidFill>
                <a:srgbClr val="0F0F0F"/>
              </a:solidFill>
              <a:effectLst/>
              <a:latin typeface="Open Sans"/>
            </a:endParaRPr>
          </a:p>
          <a:p>
            <a:pPr algn="l">
              <a:buFont typeface="Arial" panose="020B0604020202020204" pitchFamily="34" charset="0"/>
              <a:buChar char="•"/>
            </a:pPr>
            <a:r>
              <a:rPr lang="nl-NL" b="0" i="0" dirty="0">
                <a:solidFill>
                  <a:srgbClr val="0F0F0F"/>
                </a:solidFill>
                <a:effectLst/>
                <a:latin typeface="Open Sans"/>
              </a:rPr>
              <a:t>met antifosfolipidensyndroom</a:t>
            </a:r>
          </a:p>
          <a:p>
            <a:pPr algn="l">
              <a:buFont typeface="Arial" panose="020B0604020202020204" pitchFamily="34" charset="0"/>
              <a:buChar char="•"/>
            </a:pPr>
            <a:r>
              <a:rPr lang="nl-NL" b="0" i="0" dirty="0">
                <a:solidFill>
                  <a:srgbClr val="0F0F0F"/>
                </a:solidFill>
                <a:effectLst/>
                <a:latin typeface="Open Sans"/>
              </a:rPr>
              <a:t>met te verwachten lage therapietrouw</a:t>
            </a:r>
          </a:p>
          <a:p>
            <a:pPr algn="l">
              <a:buFont typeface="Arial" panose="020B0604020202020204" pitchFamily="34" charset="0"/>
              <a:buChar char="•"/>
            </a:pPr>
            <a:r>
              <a:rPr lang="nl-NL" b="0" i="0" dirty="0">
                <a:solidFill>
                  <a:srgbClr val="0F0F0F"/>
                </a:solidFill>
                <a:effectLst/>
                <a:latin typeface="Open Sans"/>
              </a:rPr>
              <a:t>met ernstige nierfunctiestoornis (</a:t>
            </a:r>
            <a:r>
              <a:rPr lang="nl-NL" b="0" i="0" dirty="0" err="1">
                <a:solidFill>
                  <a:srgbClr val="0F0F0F"/>
                </a:solidFill>
                <a:effectLst/>
                <a:latin typeface="Open Sans"/>
              </a:rPr>
              <a:t>eGFR</a:t>
            </a:r>
            <a:r>
              <a:rPr lang="nl-NL" b="0" i="0" dirty="0">
                <a:solidFill>
                  <a:srgbClr val="0F0F0F"/>
                </a:solidFill>
                <a:effectLst/>
                <a:latin typeface="Open Sans"/>
              </a:rPr>
              <a:t>) &lt; 30 ml/min)</a:t>
            </a:r>
          </a:p>
          <a:p>
            <a:pPr algn="l"/>
            <a:r>
              <a:rPr lang="nl-NL" b="0" i="0" dirty="0">
                <a:solidFill>
                  <a:srgbClr val="0F0F0F"/>
                </a:solidFill>
                <a:effectLst/>
                <a:latin typeface="Open Sans"/>
              </a:rPr>
              <a:t>Bij een leeftijd &gt; 70-80 jaar (verschilt per DOAC), matige nierfunctiestoornissen (30-50 ml/min) en bepaalde interacties wordt aanbevolen om de dosering van de DOAC aan te passen.</a:t>
            </a:r>
          </a:p>
          <a:p>
            <a:endParaRPr lang="nl-NL" dirty="0"/>
          </a:p>
        </p:txBody>
      </p:sp>
      <p:sp>
        <p:nvSpPr>
          <p:cNvPr id="4" name="Tijdelijke aanduiding voor dianummer 3"/>
          <p:cNvSpPr>
            <a:spLocks noGrp="1"/>
          </p:cNvSpPr>
          <p:nvPr>
            <p:ph type="sldNum" sz="quarter" idx="5"/>
          </p:nvPr>
        </p:nvSpPr>
        <p:spPr/>
        <p:txBody>
          <a:bodyPr/>
          <a:lstStyle/>
          <a:p>
            <a:fld id="{1B624FA5-923A-49B5-9391-B2034FB7BC9D}" type="slidenum">
              <a:rPr lang="nl-NL" smtClean="0"/>
              <a:t>23</a:t>
            </a:fld>
            <a:endParaRPr lang="nl-NL"/>
          </a:p>
        </p:txBody>
      </p:sp>
    </p:spTree>
    <p:extLst>
      <p:ext uri="{BB962C8B-B14F-4D97-AF65-F5344CB8AC3E}">
        <p14:creationId xmlns:p14="http://schemas.microsoft.com/office/powerpoint/2010/main" val="4275154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1" kern="1200" dirty="0" err="1">
                <a:solidFill>
                  <a:schemeClr val="tx1"/>
                </a:solidFill>
                <a:effectLst/>
                <a:latin typeface="+mn-lt"/>
                <a:ea typeface="+mn-ea"/>
                <a:cs typeface="+mn-cs"/>
              </a:rPr>
              <a:t>Coumarines</a:t>
            </a:r>
            <a:r>
              <a:rPr lang="nl-NL" sz="1200" b="1" i="1" kern="1200" dirty="0">
                <a:solidFill>
                  <a:schemeClr val="tx1"/>
                </a:solidFill>
                <a:effectLst/>
                <a:latin typeface="+mn-lt"/>
                <a:ea typeface="+mn-ea"/>
                <a:cs typeface="+mn-cs"/>
              </a:rPr>
              <a:t> – voordelen</a:t>
            </a:r>
          </a:p>
          <a:p>
            <a:pPr lvl="0"/>
            <a:r>
              <a:rPr lang="nl-NL" sz="1200" kern="1200" dirty="0">
                <a:solidFill>
                  <a:schemeClr val="tx1"/>
                </a:solidFill>
                <a:effectLst/>
                <a:latin typeface="+mn-lt"/>
                <a:ea typeface="+mn-ea"/>
                <a:cs typeface="+mn-cs"/>
              </a:rPr>
              <a:t>Er is jarenlange ervaring mee met bewezen effectiviteit, ook bij ouderen en bij nierfunctiestoornissen.</a:t>
            </a:r>
          </a:p>
          <a:p>
            <a:pPr lvl="0"/>
            <a:r>
              <a:rPr lang="nl-NL" sz="1200" kern="1200" dirty="0">
                <a:solidFill>
                  <a:schemeClr val="tx1"/>
                </a:solidFill>
                <a:effectLst/>
                <a:latin typeface="+mn-lt"/>
                <a:ea typeface="+mn-ea"/>
                <a:cs typeface="+mn-cs"/>
              </a:rPr>
              <a:t>INR-controles helpen om therapietrouw te monitoren.</a:t>
            </a:r>
          </a:p>
          <a:p>
            <a:r>
              <a:rPr lang="nl-NL" sz="1200" b="1" i="1" kern="1200" dirty="0" err="1">
                <a:solidFill>
                  <a:schemeClr val="tx1"/>
                </a:solidFill>
                <a:effectLst/>
                <a:latin typeface="+mn-lt"/>
                <a:ea typeface="+mn-ea"/>
                <a:cs typeface="+mn-cs"/>
              </a:rPr>
              <a:t>Coumarines</a:t>
            </a:r>
            <a:r>
              <a:rPr lang="nl-NL" sz="1200" b="1" i="1" kern="1200" dirty="0">
                <a:solidFill>
                  <a:schemeClr val="tx1"/>
                </a:solidFill>
                <a:effectLst/>
                <a:latin typeface="+mn-lt"/>
                <a:ea typeface="+mn-ea"/>
                <a:cs typeface="+mn-cs"/>
              </a:rPr>
              <a:t> – nadelen</a:t>
            </a:r>
          </a:p>
          <a:p>
            <a:pPr lvl="0"/>
            <a:r>
              <a:rPr lang="nl-NL" sz="1200" kern="1200" dirty="0">
                <a:solidFill>
                  <a:schemeClr val="tx1"/>
                </a:solidFill>
                <a:effectLst/>
                <a:latin typeface="+mn-lt"/>
                <a:ea typeface="+mn-ea"/>
                <a:cs typeface="+mn-cs"/>
              </a:rPr>
              <a:t>Veel interacties zowel met geneesmiddelen als voeding, waardoor instelling lastig kan zijn.</a:t>
            </a:r>
          </a:p>
          <a:p>
            <a:pPr lvl="0"/>
            <a:r>
              <a:rPr lang="nl-NL" sz="1200" kern="1200" dirty="0">
                <a:solidFill>
                  <a:schemeClr val="tx1"/>
                </a:solidFill>
                <a:effectLst/>
                <a:latin typeface="+mn-lt"/>
                <a:ea typeface="+mn-ea"/>
                <a:cs typeface="+mn-cs"/>
              </a:rPr>
              <a:t>Daarnaast is de patiënt afhankelijk van INR-controles.</a:t>
            </a:r>
          </a:p>
          <a:p>
            <a:pPr lvl="0"/>
            <a:r>
              <a:rPr lang="nl-NL" sz="1200" kern="1200" dirty="0">
                <a:solidFill>
                  <a:schemeClr val="tx1"/>
                </a:solidFill>
                <a:effectLst/>
                <a:latin typeface="+mn-lt"/>
                <a:ea typeface="+mn-ea"/>
                <a:cs typeface="+mn-cs"/>
              </a:rPr>
              <a:t>In studies is er altijd een beperkte tijd in de therapeutische INR-waarde (gemiddeld 60-70%).</a:t>
            </a:r>
          </a:p>
          <a:p>
            <a:r>
              <a:rPr lang="nl-NL" sz="1200" b="1" i="1" kern="1200" dirty="0" err="1">
                <a:solidFill>
                  <a:schemeClr val="tx1"/>
                </a:solidFill>
                <a:effectLst/>
                <a:latin typeface="+mn-lt"/>
                <a:ea typeface="+mn-ea"/>
                <a:cs typeface="+mn-cs"/>
              </a:rPr>
              <a:t>DOAC’s</a:t>
            </a:r>
            <a:r>
              <a:rPr lang="nl-NL" sz="1200" b="1" i="1" kern="1200" dirty="0">
                <a:solidFill>
                  <a:schemeClr val="tx1"/>
                </a:solidFill>
                <a:effectLst/>
                <a:latin typeface="+mn-lt"/>
                <a:ea typeface="+mn-ea"/>
                <a:cs typeface="+mn-cs"/>
              </a:rPr>
              <a:t> – voordelen</a:t>
            </a:r>
          </a:p>
          <a:p>
            <a:pPr lvl="0"/>
            <a:r>
              <a:rPr lang="nl-NL" sz="1200" kern="1200" dirty="0">
                <a:solidFill>
                  <a:schemeClr val="tx1"/>
                </a:solidFill>
                <a:effectLst/>
                <a:latin typeface="+mn-lt"/>
                <a:ea typeface="+mn-ea"/>
                <a:cs typeface="+mn-cs"/>
              </a:rPr>
              <a:t>Ze zijn even effectief als </a:t>
            </a:r>
            <a:r>
              <a:rPr lang="nl-NL" sz="1200" kern="1200" dirty="0" err="1">
                <a:solidFill>
                  <a:schemeClr val="tx1"/>
                </a:solidFill>
                <a:effectLst/>
                <a:latin typeface="+mn-lt"/>
                <a:ea typeface="+mn-ea"/>
                <a:cs typeface="+mn-cs"/>
              </a:rPr>
              <a:t>coumarinederivaten</a:t>
            </a:r>
            <a:r>
              <a:rPr lang="nl-NL" sz="1200" kern="1200" dirty="0">
                <a:solidFill>
                  <a:schemeClr val="tx1"/>
                </a:solidFill>
                <a:effectLst/>
                <a:latin typeface="+mn-lt"/>
                <a:ea typeface="+mn-ea"/>
                <a:cs typeface="+mn-cs"/>
              </a:rPr>
              <a:t> bij het voorkómen van trombotische events.</a:t>
            </a:r>
          </a:p>
          <a:p>
            <a:pPr lvl="0"/>
            <a:r>
              <a:rPr lang="nl-NL" sz="1200" kern="1200" dirty="0">
                <a:solidFill>
                  <a:schemeClr val="tx1"/>
                </a:solidFill>
                <a:effectLst/>
                <a:latin typeface="+mn-lt"/>
                <a:ea typeface="+mn-ea"/>
                <a:cs typeface="+mn-cs"/>
              </a:rPr>
              <a:t>Er is sprake van een vaste dosering, waardoor INR-controles niet nodig zijn.</a:t>
            </a:r>
          </a:p>
          <a:p>
            <a:pPr lvl="0"/>
            <a:r>
              <a:rPr lang="nl-NL" sz="1200" kern="1200" dirty="0">
                <a:solidFill>
                  <a:schemeClr val="tx1"/>
                </a:solidFill>
                <a:effectLst/>
                <a:latin typeface="+mn-lt"/>
                <a:ea typeface="+mn-ea"/>
                <a:cs typeface="+mn-cs"/>
              </a:rPr>
              <a:t>Er is een consistent beeld van minder hersenbloedingen dan bij gebruik van </a:t>
            </a:r>
            <a:r>
              <a:rPr lang="nl-NL" sz="1200" kern="1200" dirty="0" err="1">
                <a:solidFill>
                  <a:schemeClr val="tx1"/>
                </a:solidFill>
                <a:effectLst/>
                <a:latin typeface="+mn-lt"/>
                <a:ea typeface="+mn-ea"/>
                <a:cs typeface="+mn-cs"/>
              </a:rPr>
              <a:t>coumarinederivaten</a:t>
            </a:r>
            <a:r>
              <a:rPr lang="nl-NL" sz="1200" kern="1200" dirty="0">
                <a:solidFill>
                  <a:schemeClr val="tx1"/>
                </a:solidFill>
                <a:effectLst/>
                <a:latin typeface="+mn-lt"/>
                <a:ea typeface="+mn-ea"/>
                <a:cs typeface="+mn-cs"/>
              </a:rPr>
              <a:t>, ook in subgroepen.</a:t>
            </a:r>
          </a:p>
          <a:p>
            <a:r>
              <a:rPr lang="nl-NL" sz="1200" b="1" i="1" kern="1200" dirty="0" err="1">
                <a:solidFill>
                  <a:schemeClr val="tx1"/>
                </a:solidFill>
                <a:effectLst/>
                <a:latin typeface="+mn-lt"/>
                <a:ea typeface="+mn-ea"/>
                <a:cs typeface="+mn-cs"/>
              </a:rPr>
              <a:t>DOAC’s</a:t>
            </a:r>
            <a:r>
              <a:rPr lang="nl-NL" sz="1200" b="1" i="1" kern="1200" dirty="0">
                <a:solidFill>
                  <a:schemeClr val="tx1"/>
                </a:solidFill>
                <a:effectLst/>
                <a:latin typeface="+mn-lt"/>
                <a:ea typeface="+mn-ea"/>
                <a:cs typeface="+mn-cs"/>
              </a:rPr>
              <a:t> – nadelen</a:t>
            </a:r>
          </a:p>
          <a:p>
            <a:pPr lvl="0"/>
            <a:r>
              <a:rPr lang="nl-NL" sz="1200" kern="1200" dirty="0">
                <a:solidFill>
                  <a:schemeClr val="tx1"/>
                </a:solidFill>
                <a:effectLst/>
                <a:latin typeface="+mn-lt"/>
                <a:ea typeface="+mn-ea"/>
                <a:cs typeface="+mn-cs"/>
              </a:rPr>
              <a:t>De therapietrouw is zeer belangrijk, omdat </a:t>
            </a:r>
            <a:r>
              <a:rPr lang="nl-NL" sz="1200" kern="1200" dirty="0" err="1">
                <a:solidFill>
                  <a:schemeClr val="tx1"/>
                </a:solidFill>
                <a:effectLst/>
                <a:latin typeface="+mn-lt"/>
                <a:ea typeface="+mn-ea"/>
                <a:cs typeface="+mn-cs"/>
              </a:rPr>
              <a:t>DOAC’s</a:t>
            </a:r>
            <a:r>
              <a:rPr lang="nl-NL" sz="1200" kern="1200" dirty="0">
                <a:solidFill>
                  <a:schemeClr val="tx1"/>
                </a:solidFill>
                <a:effectLst/>
                <a:latin typeface="+mn-lt"/>
                <a:ea typeface="+mn-ea"/>
                <a:cs typeface="+mn-cs"/>
              </a:rPr>
              <a:t> relatief korte halfwaardetijden hebben en na 4-5 x de halfwaardetijd het trombo-embolische risico weer terug bij af is. Eerste observationele data laten zien dat de therapietrouw bij </a:t>
            </a:r>
            <a:r>
              <a:rPr lang="nl-NL" sz="1200" kern="1200" dirty="0" err="1">
                <a:solidFill>
                  <a:schemeClr val="tx1"/>
                </a:solidFill>
                <a:effectLst/>
                <a:latin typeface="+mn-lt"/>
                <a:ea typeface="+mn-ea"/>
                <a:cs typeface="+mn-cs"/>
              </a:rPr>
              <a:t>DOAC’s</a:t>
            </a:r>
            <a:r>
              <a:rPr lang="nl-NL" sz="1200" kern="1200" dirty="0">
                <a:solidFill>
                  <a:schemeClr val="tx1"/>
                </a:solidFill>
                <a:effectLst/>
                <a:latin typeface="+mn-lt"/>
                <a:ea typeface="+mn-ea"/>
                <a:cs typeface="+mn-cs"/>
              </a:rPr>
              <a:t> vrij goed is.</a:t>
            </a:r>
          </a:p>
          <a:p>
            <a:pPr lvl="0"/>
            <a:r>
              <a:rPr lang="nl-NL" sz="1200" kern="1200" dirty="0">
                <a:solidFill>
                  <a:schemeClr val="tx1"/>
                </a:solidFill>
                <a:effectLst/>
                <a:latin typeface="+mn-lt"/>
                <a:ea typeface="+mn-ea"/>
                <a:cs typeface="+mn-cs"/>
              </a:rPr>
              <a:t>Er bestaat geen test om de therapietrouw van </a:t>
            </a:r>
            <a:r>
              <a:rPr lang="nl-NL" sz="1200" kern="1200" dirty="0" err="1">
                <a:solidFill>
                  <a:schemeClr val="tx1"/>
                </a:solidFill>
                <a:effectLst/>
                <a:latin typeface="+mn-lt"/>
                <a:ea typeface="+mn-ea"/>
                <a:cs typeface="+mn-cs"/>
              </a:rPr>
              <a:t>DOAC’s</a:t>
            </a:r>
            <a:r>
              <a:rPr lang="nl-NL" sz="1200" kern="1200" dirty="0">
                <a:solidFill>
                  <a:schemeClr val="tx1"/>
                </a:solidFill>
                <a:effectLst/>
                <a:latin typeface="+mn-lt"/>
                <a:ea typeface="+mn-ea"/>
                <a:cs typeface="+mn-cs"/>
              </a:rPr>
              <a:t> te monitoren, zoals de INR bij </a:t>
            </a:r>
            <a:r>
              <a:rPr lang="nl-NL" sz="1200" kern="1200" dirty="0" err="1">
                <a:solidFill>
                  <a:schemeClr val="tx1"/>
                </a:solidFill>
                <a:effectLst/>
                <a:latin typeface="+mn-lt"/>
                <a:ea typeface="+mn-ea"/>
                <a:cs typeface="+mn-cs"/>
              </a:rPr>
              <a:t>coumarines</a:t>
            </a:r>
            <a:r>
              <a:rPr lang="nl-NL" sz="1200" kern="1200" dirty="0">
                <a:solidFill>
                  <a:schemeClr val="tx1"/>
                </a:solidFill>
                <a:effectLst/>
                <a:latin typeface="+mn-lt"/>
                <a:ea typeface="+mn-ea"/>
                <a:cs typeface="+mn-cs"/>
              </a:rPr>
              <a:t>.</a:t>
            </a:r>
          </a:p>
          <a:p>
            <a:pPr lvl="0"/>
            <a:r>
              <a:rPr lang="nl-NL" sz="1200" kern="1200" dirty="0">
                <a:solidFill>
                  <a:schemeClr val="tx1"/>
                </a:solidFill>
                <a:effectLst/>
                <a:latin typeface="+mn-lt"/>
                <a:ea typeface="+mn-ea"/>
                <a:cs typeface="+mn-cs"/>
              </a:rPr>
              <a:t>Er is een toename van maag-/darmbloedingen bij ouderen ten opzichte van </a:t>
            </a:r>
            <a:r>
              <a:rPr lang="nl-NL" sz="1200" kern="1200" dirty="0" err="1">
                <a:solidFill>
                  <a:schemeClr val="tx1"/>
                </a:solidFill>
                <a:effectLst/>
                <a:latin typeface="+mn-lt"/>
                <a:ea typeface="+mn-ea"/>
                <a:cs typeface="+mn-cs"/>
              </a:rPr>
              <a:t>coumarines</a:t>
            </a:r>
            <a:r>
              <a:rPr lang="nl-NL" sz="1200" kern="1200" dirty="0">
                <a:solidFill>
                  <a:schemeClr val="tx1"/>
                </a:solidFill>
                <a:effectLst/>
                <a:latin typeface="+mn-lt"/>
                <a:ea typeface="+mn-ea"/>
                <a:cs typeface="+mn-cs"/>
              </a:rPr>
              <a:t>, met uitzondering van </a:t>
            </a:r>
            <a:r>
              <a:rPr lang="nl-NL" sz="1200" kern="1200" dirty="0" err="1">
                <a:solidFill>
                  <a:schemeClr val="tx1"/>
                </a:solidFill>
                <a:effectLst/>
                <a:latin typeface="+mn-lt"/>
                <a:ea typeface="+mn-ea"/>
                <a:cs typeface="+mn-cs"/>
              </a:rPr>
              <a:t>apixaban</a:t>
            </a:r>
            <a:r>
              <a:rPr lang="nl-NL" sz="1200" kern="1200" dirty="0">
                <a:solidFill>
                  <a:schemeClr val="tx1"/>
                </a:solidFill>
                <a:effectLst/>
                <a:latin typeface="+mn-lt"/>
                <a:ea typeface="+mn-ea"/>
                <a:cs typeface="+mn-cs"/>
              </a:rPr>
              <a:t>.</a:t>
            </a:r>
          </a:p>
          <a:p>
            <a:pPr lvl="0"/>
            <a:r>
              <a:rPr lang="nl-NL" sz="1200" kern="1200" dirty="0" err="1">
                <a:solidFill>
                  <a:schemeClr val="tx1"/>
                </a:solidFill>
                <a:effectLst/>
                <a:latin typeface="+mn-lt"/>
                <a:ea typeface="+mn-ea"/>
                <a:cs typeface="+mn-cs"/>
              </a:rPr>
              <a:t>DOAC’s</a:t>
            </a:r>
            <a:r>
              <a:rPr lang="nl-NL" sz="1200" kern="1200" dirty="0">
                <a:solidFill>
                  <a:schemeClr val="tx1"/>
                </a:solidFill>
                <a:effectLst/>
                <a:latin typeface="+mn-lt"/>
                <a:ea typeface="+mn-ea"/>
                <a:cs typeface="+mn-cs"/>
              </a:rPr>
              <a:t> kennen diverse interacties met andere geneesmiddelen, waaronder remmers en </a:t>
            </a:r>
            <a:r>
              <a:rPr lang="nl-NL" sz="1200" kern="1200" dirty="0" err="1">
                <a:solidFill>
                  <a:schemeClr val="tx1"/>
                </a:solidFill>
                <a:effectLst/>
                <a:latin typeface="+mn-lt"/>
                <a:ea typeface="+mn-ea"/>
                <a:cs typeface="+mn-cs"/>
              </a:rPr>
              <a:t>inducers</a:t>
            </a:r>
            <a:r>
              <a:rPr lang="nl-NL" sz="1200" kern="1200" dirty="0">
                <a:solidFill>
                  <a:schemeClr val="tx1"/>
                </a:solidFill>
                <a:effectLst/>
                <a:latin typeface="+mn-lt"/>
                <a:ea typeface="+mn-ea"/>
                <a:cs typeface="+mn-cs"/>
              </a:rPr>
              <a:t> van CYP3A4 en P-glycoproteïne.</a:t>
            </a:r>
          </a:p>
          <a:p>
            <a:endParaRPr lang="nl-NL" dirty="0"/>
          </a:p>
        </p:txBody>
      </p:sp>
      <p:sp>
        <p:nvSpPr>
          <p:cNvPr id="4" name="Tijdelijke aanduiding voor dianummer 3"/>
          <p:cNvSpPr>
            <a:spLocks noGrp="1"/>
          </p:cNvSpPr>
          <p:nvPr>
            <p:ph type="sldNum" sz="quarter" idx="10"/>
          </p:nvPr>
        </p:nvSpPr>
        <p:spPr/>
        <p:txBody>
          <a:bodyPr/>
          <a:lstStyle/>
          <a:p>
            <a:fld id="{1B624FA5-923A-49B5-9391-B2034FB7BC9D}" type="slidenum">
              <a:rPr lang="nl-NL" smtClean="0"/>
              <a:t>24</a:t>
            </a:fld>
            <a:endParaRPr lang="nl-NL"/>
          </a:p>
        </p:txBody>
      </p:sp>
    </p:spTree>
    <p:extLst>
      <p:ext uri="{BB962C8B-B14F-4D97-AF65-F5344CB8AC3E}">
        <p14:creationId xmlns:p14="http://schemas.microsoft.com/office/powerpoint/2010/main" val="4002983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757A14D-6177-4BAF-B317-04D230A379AB}" type="slidenum">
              <a:rPr lang="nl-NL" smtClean="0"/>
              <a:t>25</a:t>
            </a:fld>
            <a:endParaRPr lang="nl-NL"/>
          </a:p>
        </p:txBody>
      </p:sp>
    </p:spTree>
    <p:extLst>
      <p:ext uri="{BB962C8B-B14F-4D97-AF65-F5344CB8AC3E}">
        <p14:creationId xmlns:p14="http://schemas.microsoft.com/office/powerpoint/2010/main" val="11609162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Aangezien het hier gaat om een veneuze trombus die voornamelijk bestaat uit fibrinedraden (</a:t>
            </a:r>
            <a:r>
              <a:rPr lang="nl-NL" sz="1200" u="sng" kern="1200" dirty="0">
                <a:solidFill>
                  <a:schemeClr val="tx1"/>
                </a:solidFill>
                <a:effectLst/>
                <a:latin typeface="+mn-lt"/>
                <a:ea typeface="+mn-ea"/>
                <a:cs typeface="+mn-cs"/>
              </a:rPr>
              <a:t>rode trombus)</a:t>
            </a:r>
            <a:r>
              <a:rPr lang="nl-NL" sz="1200" kern="1200" dirty="0">
                <a:solidFill>
                  <a:schemeClr val="tx1"/>
                </a:solidFill>
                <a:effectLst/>
                <a:latin typeface="+mn-lt"/>
                <a:ea typeface="+mn-ea"/>
                <a:cs typeface="+mn-cs"/>
              </a:rPr>
              <a:t>, geven we dus anticoagulantia en geen trombocytenaggregatieremmers. Inmiddels worden </a:t>
            </a:r>
            <a:r>
              <a:rPr lang="nl-NL" sz="1200" kern="1200" dirty="0" err="1">
                <a:solidFill>
                  <a:schemeClr val="tx1"/>
                </a:solidFill>
                <a:effectLst/>
                <a:latin typeface="+mn-lt"/>
                <a:ea typeface="+mn-ea"/>
                <a:cs typeface="+mn-cs"/>
              </a:rPr>
              <a:t>coumarines</a:t>
            </a:r>
            <a:r>
              <a:rPr lang="nl-NL" sz="1200" kern="1200" dirty="0">
                <a:solidFill>
                  <a:schemeClr val="tx1"/>
                </a:solidFill>
                <a:effectLst/>
                <a:latin typeface="+mn-lt"/>
                <a:ea typeface="+mn-ea"/>
                <a:cs typeface="+mn-cs"/>
              </a:rPr>
              <a:t> en </a:t>
            </a:r>
            <a:r>
              <a:rPr lang="nl-NL" sz="1200" kern="1200" dirty="0" err="1">
                <a:solidFill>
                  <a:schemeClr val="tx1"/>
                </a:solidFill>
                <a:effectLst/>
                <a:latin typeface="+mn-lt"/>
                <a:ea typeface="+mn-ea"/>
                <a:cs typeface="+mn-cs"/>
              </a:rPr>
              <a:t>DOAC’s</a:t>
            </a:r>
            <a:r>
              <a:rPr lang="nl-NL" sz="1200" kern="1200" dirty="0">
                <a:solidFill>
                  <a:schemeClr val="tx1"/>
                </a:solidFill>
                <a:effectLst/>
                <a:latin typeface="+mn-lt"/>
                <a:ea typeface="+mn-ea"/>
                <a:cs typeface="+mn-cs"/>
              </a:rPr>
              <a:t> door het NHG als gelijkwaardig beschouwd in de behandeling van een VTE. In de tweede lijn ligt nu de voorkeur bij </a:t>
            </a:r>
            <a:r>
              <a:rPr lang="nl-NL" sz="1200" kern="1200" dirty="0" err="1">
                <a:solidFill>
                  <a:schemeClr val="tx1"/>
                </a:solidFill>
                <a:effectLst/>
                <a:latin typeface="+mn-lt"/>
                <a:ea typeface="+mn-ea"/>
                <a:cs typeface="+mn-cs"/>
              </a:rPr>
              <a:t>DOAC’s</a:t>
            </a:r>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De klassieke behandeling van een VTE bestaat uit subcutane injecties met Laag Moleculaire </a:t>
            </a:r>
            <a:r>
              <a:rPr lang="nl-NL" sz="1200" kern="1200" dirty="0" err="1">
                <a:solidFill>
                  <a:schemeClr val="tx1"/>
                </a:solidFill>
                <a:effectLst/>
                <a:latin typeface="+mn-lt"/>
                <a:ea typeface="+mn-ea"/>
                <a:cs typeface="+mn-cs"/>
              </a:rPr>
              <a:t>Heparines</a:t>
            </a:r>
            <a:r>
              <a:rPr lang="nl-NL" sz="1200" kern="1200" dirty="0">
                <a:solidFill>
                  <a:schemeClr val="tx1"/>
                </a:solidFill>
                <a:effectLst/>
                <a:latin typeface="+mn-lt"/>
                <a:ea typeface="+mn-ea"/>
                <a:cs typeface="+mn-cs"/>
              </a:rPr>
              <a:t> (LMWH) (</a:t>
            </a:r>
            <a:r>
              <a:rPr lang="nl-NL" sz="1200" kern="1200" dirty="0" err="1">
                <a:solidFill>
                  <a:schemeClr val="tx1"/>
                </a:solidFill>
                <a:effectLst/>
                <a:latin typeface="+mn-lt"/>
                <a:ea typeface="+mn-ea"/>
                <a:cs typeface="+mn-cs"/>
              </a:rPr>
              <a:t>bijv</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fraxodi</a:t>
            </a:r>
            <a:r>
              <a:rPr lang="nl-NL" sz="1200" kern="1200" dirty="0">
                <a:solidFill>
                  <a:schemeClr val="tx1"/>
                </a:solidFill>
                <a:effectLst/>
                <a:latin typeface="+mn-lt"/>
                <a:ea typeface="+mn-ea"/>
                <a:cs typeface="+mn-cs"/>
              </a:rPr>
              <a:t>) , gecombineerd met een </a:t>
            </a:r>
            <a:r>
              <a:rPr lang="nl-NL" sz="1200" kern="1200" dirty="0" err="1">
                <a:solidFill>
                  <a:schemeClr val="tx1"/>
                </a:solidFill>
                <a:effectLst/>
                <a:latin typeface="+mn-lt"/>
                <a:ea typeface="+mn-ea"/>
                <a:cs typeface="+mn-cs"/>
              </a:rPr>
              <a:t>coumarine</a:t>
            </a:r>
            <a:r>
              <a:rPr lang="nl-NL" sz="1200" kern="1200" dirty="0">
                <a:solidFill>
                  <a:schemeClr val="tx1"/>
                </a:solidFill>
                <a:effectLst/>
                <a:latin typeface="+mn-lt"/>
                <a:ea typeface="+mn-ea"/>
                <a:cs typeface="+mn-cs"/>
              </a:rPr>
              <a:t>. De LMWH werkt direct na de eerste injectie. Omdat het vervelend is voor de patiënt om elke dag te moeten prikken, wordt er ook gestart met een </a:t>
            </a:r>
            <a:r>
              <a:rPr lang="nl-NL" sz="1200" kern="1200" dirty="0" err="1">
                <a:solidFill>
                  <a:schemeClr val="tx1"/>
                </a:solidFill>
                <a:effectLst/>
                <a:latin typeface="+mn-lt"/>
                <a:ea typeface="+mn-ea"/>
                <a:cs typeface="+mn-cs"/>
              </a:rPr>
              <a:t>coumarine</a:t>
            </a:r>
            <a:r>
              <a:rPr lang="nl-NL" sz="1200" kern="1200" dirty="0">
                <a:solidFill>
                  <a:schemeClr val="tx1"/>
                </a:solidFill>
                <a:effectLst/>
                <a:latin typeface="+mn-lt"/>
                <a:ea typeface="+mn-ea"/>
                <a:cs typeface="+mn-cs"/>
              </a:rPr>
              <a:t>. Aangezien </a:t>
            </a:r>
            <a:r>
              <a:rPr lang="nl-NL" sz="1200" kern="1200" dirty="0" err="1">
                <a:solidFill>
                  <a:schemeClr val="tx1"/>
                </a:solidFill>
                <a:effectLst/>
                <a:latin typeface="+mn-lt"/>
                <a:ea typeface="+mn-ea"/>
                <a:cs typeface="+mn-cs"/>
              </a:rPr>
              <a:t>coumarines</a:t>
            </a:r>
            <a:r>
              <a:rPr lang="nl-NL" sz="1200" kern="1200" dirty="0">
                <a:solidFill>
                  <a:schemeClr val="tx1"/>
                </a:solidFill>
                <a:effectLst/>
                <a:latin typeface="+mn-lt"/>
                <a:ea typeface="+mn-ea"/>
                <a:cs typeface="+mn-cs"/>
              </a:rPr>
              <a:t> niet direct werken en in de eerste dagen van de behandeling het tromboserisico zelfs doen toenemen, worden ze minimaal 5 dagen gecombineerd met LMWH. Zodra de INR gedurende 2 dagen meer dan 2,0 bedraagt, kan de LMWH worden gestopt.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Ten eerste is het belangrijk om u te realiseren dat bij 2 van de 4 </a:t>
            </a:r>
            <a:r>
              <a:rPr lang="nl-NL" sz="1200" kern="1200" dirty="0" err="1">
                <a:solidFill>
                  <a:schemeClr val="tx1"/>
                </a:solidFill>
                <a:effectLst/>
                <a:latin typeface="+mn-lt"/>
                <a:ea typeface="+mn-ea"/>
                <a:cs typeface="+mn-cs"/>
              </a:rPr>
              <a:t>DOAC’s</a:t>
            </a:r>
            <a:r>
              <a:rPr lang="nl-NL" sz="1200" kern="1200" dirty="0">
                <a:solidFill>
                  <a:schemeClr val="tx1"/>
                </a:solidFill>
                <a:effectLst/>
                <a:latin typeface="+mn-lt"/>
                <a:ea typeface="+mn-ea"/>
                <a:cs typeface="+mn-cs"/>
              </a:rPr>
              <a:t> de behandeling voorafgegaan wordt door een LMWH gedurende ten minste vijf dagen. Het gaat hierbij om </a:t>
            </a:r>
            <a:r>
              <a:rPr lang="nl-NL" sz="1200" b="1" kern="1200" dirty="0" err="1">
                <a:solidFill>
                  <a:schemeClr val="tx1"/>
                </a:solidFill>
                <a:effectLst/>
                <a:latin typeface="+mn-lt"/>
                <a:ea typeface="+mn-ea"/>
                <a:cs typeface="+mn-cs"/>
              </a:rPr>
              <a:t>dabigatran</a:t>
            </a:r>
            <a:r>
              <a:rPr lang="nl-NL" sz="1200" b="1" kern="1200" dirty="0">
                <a:solidFill>
                  <a:schemeClr val="tx1"/>
                </a:solidFill>
                <a:effectLst/>
                <a:latin typeface="+mn-lt"/>
                <a:ea typeface="+mn-ea"/>
                <a:cs typeface="+mn-cs"/>
              </a:rPr>
              <a:t> en </a:t>
            </a:r>
            <a:r>
              <a:rPr lang="nl-NL" sz="1200" b="1" kern="1200" dirty="0" err="1">
                <a:solidFill>
                  <a:schemeClr val="tx1"/>
                </a:solidFill>
                <a:effectLst/>
                <a:latin typeface="+mn-lt"/>
                <a:ea typeface="+mn-ea"/>
                <a:cs typeface="+mn-cs"/>
              </a:rPr>
              <a:t>edoxaban</a:t>
            </a:r>
            <a:r>
              <a:rPr lang="nl-NL" sz="1200" kern="1200" dirty="0">
                <a:solidFill>
                  <a:schemeClr val="tx1"/>
                </a:solidFill>
                <a:effectLst/>
                <a:latin typeface="+mn-lt"/>
                <a:ea typeface="+mn-ea"/>
                <a:cs typeface="+mn-cs"/>
              </a:rPr>
              <a:t>. Dit doseerschema is echter gebaseerd op de opzet van een klinische studie. In de studie werd er rekening mee gehouden dat de behandelaar gewend was om in de acute setting LMWH voor te schrijven. Dit is gezien het werkingsmechanisme van </a:t>
            </a:r>
            <a:r>
              <a:rPr lang="nl-NL" sz="1200" kern="1200" dirty="0" err="1">
                <a:solidFill>
                  <a:schemeClr val="tx1"/>
                </a:solidFill>
                <a:effectLst/>
                <a:latin typeface="+mn-lt"/>
                <a:ea typeface="+mn-ea"/>
                <a:cs typeface="+mn-cs"/>
              </a:rPr>
              <a:t>DOAC’s</a:t>
            </a:r>
            <a:r>
              <a:rPr lang="nl-NL" sz="1200" kern="1200" dirty="0">
                <a:solidFill>
                  <a:schemeClr val="tx1"/>
                </a:solidFill>
                <a:effectLst/>
                <a:latin typeface="+mn-lt"/>
                <a:ea typeface="+mn-ea"/>
                <a:cs typeface="+mn-cs"/>
              </a:rPr>
              <a:t> echter eigenlijk niet nodig. Daarna wordt er vervolgd met hoge doseringen van de DOAC. </a:t>
            </a:r>
            <a:r>
              <a:rPr lang="nl-NL" sz="1200" kern="1200" dirty="0" err="1">
                <a:solidFill>
                  <a:schemeClr val="tx1"/>
                </a:solidFill>
                <a:effectLst/>
                <a:latin typeface="+mn-lt"/>
                <a:ea typeface="+mn-ea"/>
                <a:cs typeface="+mn-cs"/>
              </a:rPr>
              <a:t>Dabigatran</a:t>
            </a:r>
            <a:r>
              <a:rPr lang="nl-NL" sz="1200" kern="1200" dirty="0">
                <a:solidFill>
                  <a:schemeClr val="tx1"/>
                </a:solidFill>
                <a:effectLst/>
                <a:latin typeface="+mn-lt"/>
                <a:ea typeface="+mn-ea"/>
                <a:cs typeface="+mn-cs"/>
              </a:rPr>
              <a:t> wordt gegeven in een dosering van tweemaal daags 150 mg en </a:t>
            </a:r>
            <a:r>
              <a:rPr lang="nl-NL" sz="1200" kern="1200" dirty="0" err="1">
                <a:solidFill>
                  <a:schemeClr val="tx1"/>
                </a:solidFill>
                <a:effectLst/>
                <a:latin typeface="+mn-lt"/>
                <a:ea typeface="+mn-ea"/>
                <a:cs typeface="+mn-cs"/>
              </a:rPr>
              <a:t>edoxaban</a:t>
            </a:r>
            <a:r>
              <a:rPr lang="nl-NL" sz="1200" kern="1200" dirty="0">
                <a:solidFill>
                  <a:schemeClr val="tx1"/>
                </a:solidFill>
                <a:effectLst/>
                <a:latin typeface="+mn-lt"/>
                <a:ea typeface="+mn-ea"/>
                <a:cs typeface="+mn-cs"/>
              </a:rPr>
              <a:t> in een dosering van eenmaal daags 60 mg. Bij </a:t>
            </a:r>
            <a:r>
              <a:rPr lang="nl-NL" sz="1200" kern="1200" dirty="0" err="1">
                <a:solidFill>
                  <a:schemeClr val="tx1"/>
                </a:solidFill>
                <a:effectLst/>
                <a:latin typeface="+mn-lt"/>
                <a:ea typeface="+mn-ea"/>
                <a:cs typeface="+mn-cs"/>
              </a:rPr>
              <a:t>apixaban</a:t>
            </a:r>
            <a:r>
              <a:rPr lang="nl-NL" sz="1200" kern="1200" dirty="0">
                <a:solidFill>
                  <a:schemeClr val="tx1"/>
                </a:solidFill>
                <a:effectLst/>
                <a:latin typeface="+mn-lt"/>
                <a:ea typeface="+mn-ea"/>
                <a:cs typeface="+mn-cs"/>
              </a:rPr>
              <a:t> en </a:t>
            </a:r>
            <a:r>
              <a:rPr lang="nl-NL" sz="1200" kern="1200" dirty="0" err="1">
                <a:solidFill>
                  <a:schemeClr val="tx1"/>
                </a:solidFill>
                <a:effectLst/>
                <a:latin typeface="+mn-lt"/>
                <a:ea typeface="+mn-ea"/>
                <a:cs typeface="+mn-cs"/>
              </a:rPr>
              <a:t>rivaroxaban</a:t>
            </a:r>
            <a:r>
              <a:rPr lang="nl-NL" sz="1200" kern="1200" dirty="0">
                <a:solidFill>
                  <a:schemeClr val="tx1"/>
                </a:solidFill>
                <a:effectLst/>
                <a:latin typeface="+mn-lt"/>
                <a:ea typeface="+mn-ea"/>
                <a:cs typeface="+mn-cs"/>
              </a:rPr>
              <a:t> hoeft dus NIET eerst gestart te worden met een LMWH.</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Het tweede punt dat u zich moet realiseren bij het gebruik van </a:t>
            </a:r>
            <a:r>
              <a:rPr lang="nl-NL" sz="1200" kern="1200" dirty="0" err="1">
                <a:solidFill>
                  <a:schemeClr val="tx1"/>
                </a:solidFill>
                <a:effectLst/>
                <a:latin typeface="+mn-lt"/>
                <a:ea typeface="+mn-ea"/>
                <a:cs typeface="+mn-cs"/>
              </a:rPr>
              <a:t>DOAC’s</a:t>
            </a:r>
            <a:r>
              <a:rPr lang="nl-NL" sz="1200" kern="1200" dirty="0">
                <a:solidFill>
                  <a:schemeClr val="tx1"/>
                </a:solidFill>
                <a:effectLst/>
                <a:latin typeface="+mn-lt"/>
                <a:ea typeface="+mn-ea"/>
                <a:cs typeface="+mn-cs"/>
              </a:rPr>
              <a:t> bij VTE, is dat de patiënt bij </a:t>
            </a:r>
            <a:r>
              <a:rPr lang="nl-NL" sz="1200" kern="1200" dirty="0" err="1">
                <a:solidFill>
                  <a:schemeClr val="tx1"/>
                </a:solidFill>
                <a:effectLst/>
                <a:latin typeface="+mn-lt"/>
                <a:ea typeface="+mn-ea"/>
                <a:cs typeface="+mn-cs"/>
              </a:rPr>
              <a:t>apixaban</a:t>
            </a:r>
            <a:r>
              <a:rPr lang="nl-NL" sz="1200" kern="1200" dirty="0">
                <a:solidFill>
                  <a:schemeClr val="tx1"/>
                </a:solidFill>
                <a:effectLst/>
                <a:latin typeface="+mn-lt"/>
                <a:ea typeface="+mn-ea"/>
                <a:cs typeface="+mn-cs"/>
              </a:rPr>
              <a:t> en </a:t>
            </a:r>
            <a:r>
              <a:rPr lang="nl-NL" sz="1200" kern="1200" dirty="0" err="1">
                <a:solidFill>
                  <a:schemeClr val="tx1"/>
                </a:solidFill>
                <a:effectLst/>
                <a:latin typeface="+mn-lt"/>
                <a:ea typeface="+mn-ea"/>
                <a:cs typeface="+mn-cs"/>
              </a:rPr>
              <a:t>rivaroxaban</a:t>
            </a:r>
            <a:r>
              <a:rPr lang="nl-NL" sz="1200" kern="1200" dirty="0">
                <a:solidFill>
                  <a:schemeClr val="tx1"/>
                </a:solidFill>
                <a:effectLst/>
                <a:latin typeface="+mn-lt"/>
                <a:ea typeface="+mn-ea"/>
                <a:cs typeface="+mn-cs"/>
              </a:rPr>
              <a:t> WEL eerst start met een hogere dosering. Ook de duur van de hoog gedoseerde periodes is verschillend:</a:t>
            </a:r>
          </a:p>
          <a:p>
            <a:r>
              <a:rPr lang="nl-NL" sz="1200" kern="1200" dirty="0">
                <a:solidFill>
                  <a:schemeClr val="tx1"/>
                </a:solidFill>
                <a:effectLst/>
                <a:latin typeface="+mn-lt"/>
                <a:ea typeface="+mn-ea"/>
                <a:cs typeface="+mn-cs"/>
              </a:rPr>
              <a:t></a:t>
            </a:r>
          </a:p>
          <a:p>
            <a:r>
              <a:rPr lang="nl-NL" sz="1200" b="1" i="1" kern="1200" dirty="0" err="1">
                <a:solidFill>
                  <a:schemeClr val="tx1"/>
                </a:solidFill>
                <a:effectLst/>
                <a:latin typeface="+mn-lt"/>
                <a:ea typeface="+mn-ea"/>
                <a:cs typeface="+mn-cs"/>
              </a:rPr>
              <a:t>Apixaban</a:t>
            </a:r>
            <a:endParaRPr lang="nl-NL" sz="1200" b="1" i="1"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Hoge dosering</a:t>
            </a:r>
            <a:r>
              <a:rPr lang="nl-NL" sz="1200" kern="1200" dirty="0">
                <a:solidFill>
                  <a:schemeClr val="tx1"/>
                </a:solidFill>
                <a:effectLst/>
                <a:latin typeface="+mn-lt"/>
                <a:ea typeface="+mn-ea"/>
                <a:cs typeface="+mn-cs"/>
              </a:rPr>
              <a:t>: 10 mg tweemaal daags. Dit wordt gegeven voor een periode van 7 dagen.</a:t>
            </a:r>
          </a:p>
          <a:p>
            <a:r>
              <a:rPr lang="nl-NL" sz="1200" b="1" kern="1200" dirty="0">
                <a:solidFill>
                  <a:schemeClr val="tx1"/>
                </a:solidFill>
                <a:effectLst/>
                <a:latin typeface="+mn-lt"/>
                <a:ea typeface="+mn-ea"/>
                <a:cs typeface="+mn-cs"/>
              </a:rPr>
              <a:t>Vervolgdosering</a:t>
            </a:r>
            <a:r>
              <a:rPr lang="nl-NL" sz="1200" kern="1200" dirty="0">
                <a:solidFill>
                  <a:schemeClr val="tx1"/>
                </a:solidFill>
                <a:effectLst/>
                <a:latin typeface="+mn-lt"/>
                <a:ea typeface="+mn-ea"/>
                <a:cs typeface="+mn-cs"/>
              </a:rPr>
              <a:t>: 5 mag tweemaal daags voor de rest van de behandelduur (3 tot 6 maanden).</a:t>
            </a:r>
          </a:p>
          <a:p>
            <a:r>
              <a:rPr lang="nl-NL" sz="1200" b="1" i="1" kern="1200" dirty="0" err="1">
                <a:solidFill>
                  <a:schemeClr val="tx1"/>
                </a:solidFill>
                <a:effectLst/>
                <a:latin typeface="+mn-lt"/>
                <a:ea typeface="+mn-ea"/>
                <a:cs typeface="+mn-cs"/>
              </a:rPr>
              <a:t>Rivaroxaban</a:t>
            </a:r>
            <a:endParaRPr lang="nl-NL" sz="1200" b="1" i="1"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Startdosering</a:t>
            </a:r>
            <a:r>
              <a:rPr lang="nl-NL" sz="1200" kern="1200" dirty="0">
                <a:solidFill>
                  <a:schemeClr val="tx1"/>
                </a:solidFill>
                <a:effectLst/>
                <a:latin typeface="+mn-lt"/>
                <a:ea typeface="+mn-ea"/>
                <a:cs typeface="+mn-cs"/>
              </a:rPr>
              <a:t>: 15 mg tweemaal daags. Dit wordt gegeven voor een periode van 3 weken.</a:t>
            </a:r>
          </a:p>
          <a:p>
            <a:r>
              <a:rPr lang="nl-NL" sz="1200" b="1" kern="1200" dirty="0">
                <a:solidFill>
                  <a:schemeClr val="tx1"/>
                </a:solidFill>
                <a:effectLst/>
                <a:latin typeface="+mn-lt"/>
                <a:ea typeface="+mn-ea"/>
                <a:cs typeface="+mn-cs"/>
              </a:rPr>
              <a:t>Vervolgdosering</a:t>
            </a:r>
            <a:r>
              <a:rPr lang="nl-NL" sz="1200" kern="1200" dirty="0">
                <a:solidFill>
                  <a:schemeClr val="tx1"/>
                </a:solidFill>
                <a:effectLst/>
                <a:latin typeface="+mn-lt"/>
                <a:ea typeface="+mn-ea"/>
                <a:cs typeface="+mn-cs"/>
              </a:rPr>
              <a:t>: 20 mg eenmaal daags voor de rest van de behandelduur (3 tot 6 maanden).</a:t>
            </a:r>
          </a:p>
          <a:p>
            <a:endParaRPr lang="nl-NL" dirty="0"/>
          </a:p>
        </p:txBody>
      </p:sp>
      <p:sp>
        <p:nvSpPr>
          <p:cNvPr id="4" name="Tijdelijke aanduiding voor dianummer 3"/>
          <p:cNvSpPr>
            <a:spLocks noGrp="1"/>
          </p:cNvSpPr>
          <p:nvPr>
            <p:ph type="sldNum" sz="quarter" idx="10"/>
          </p:nvPr>
        </p:nvSpPr>
        <p:spPr/>
        <p:txBody>
          <a:bodyPr/>
          <a:lstStyle/>
          <a:p>
            <a:fld id="{7757A14D-6177-4BAF-B317-04D230A379AB}" type="slidenum">
              <a:rPr lang="nl-NL" smtClean="0"/>
              <a:t>26</a:t>
            </a:fld>
            <a:endParaRPr lang="nl-NL"/>
          </a:p>
        </p:txBody>
      </p:sp>
    </p:spTree>
    <p:extLst>
      <p:ext uri="{BB962C8B-B14F-4D97-AF65-F5344CB8AC3E}">
        <p14:creationId xmlns:p14="http://schemas.microsoft.com/office/powerpoint/2010/main" val="3525472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Schatten van het trombo-embolisch risico</a:t>
            </a:r>
          </a:p>
          <a:p>
            <a:r>
              <a:rPr lang="nl-NL" sz="1200" kern="1200" dirty="0">
                <a:solidFill>
                  <a:schemeClr val="tx1"/>
                </a:solidFill>
                <a:effectLst/>
                <a:latin typeface="+mn-lt"/>
                <a:ea typeface="+mn-ea"/>
                <a:cs typeface="+mn-cs"/>
              </a:rPr>
              <a:t>Het trombo-embolische risico bij atriumfibrilleren wordt in belangrijke mate bepaald door verschillende </a:t>
            </a:r>
            <a:r>
              <a:rPr lang="nl-NL" sz="1200" kern="1200" dirty="0" err="1">
                <a:solidFill>
                  <a:schemeClr val="tx1"/>
                </a:solidFill>
                <a:effectLst/>
                <a:latin typeface="+mn-lt"/>
                <a:ea typeface="+mn-ea"/>
                <a:cs typeface="+mn-cs"/>
              </a:rPr>
              <a:t>comorbiditeiten</a:t>
            </a:r>
            <a:r>
              <a:rPr lang="nl-NL" sz="1200" kern="1200" dirty="0">
                <a:solidFill>
                  <a:schemeClr val="tx1"/>
                </a:solidFill>
                <a:effectLst/>
                <a:latin typeface="+mn-lt"/>
                <a:ea typeface="+mn-ea"/>
                <a:cs typeface="+mn-cs"/>
              </a:rPr>
              <a:t>. De sterkste voorspellers voor het optreden van trombo-embolische complicaties zijn een eerder doorgemaakt herseninfarct en een hoge leeftijd (&gt; 75 jaar).</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In mindere mate vergroten ook een leeftijd boven de 65 jaar, hypertensie, vaatlijden (zoals doorgemaakt myocardinfarct en perifeer arterieel vaatlijden), hartfalen, diabetes mellitus en het vrouwelijk geslacht het risico op een herseninfarct. Het risico op een herseninfarct kan worden ingeschat met behulp van de CHA</a:t>
            </a:r>
            <a:r>
              <a:rPr lang="nl-NL" sz="1200" kern="1200" baseline="-25000" dirty="0">
                <a:solidFill>
                  <a:schemeClr val="tx1"/>
                </a:solidFill>
                <a:effectLst/>
                <a:latin typeface="+mn-lt"/>
                <a:ea typeface="+mn-ea"/>
                <a:cs typeface="+mn-cs"/>
              </a:rPr>
              <a:t>2</a:t>
            </a:r>
            <a:r>
              <a:rPr lang="nl-NL" sz="1200" kern="1200" dirty="0">
                <a:solidFill>
                  <a:schemeClr val="tx1"/>
                </a:solidFill>
                <a:effectLst/>
                <a:latin typeface="+mn-lt"/>
                <a:ea typeface="+mn-ea"/>
                <a:cs typeface="+mn-cs"/>
              </a:rPr>
              <a:t>DS</a:t>
            </a:r>
            <a:r>
              <a:rPr lang="nl-NL" sz="1200" kern="1200" baseline="-25000" dirty="0">
                <a:solidFill>
                  <a:schemeClr val="tx1"/>
                </a:solidFill>
                <a:effectLst/>
                <a:latin typeface="+mn-lt"/>
                <a:ea typeface="+mn-ea"/>
                <a:cs typeface="+mn-cs"/>
              </a:rPr>
              <a:t>2</a:t>
            </a:r>
            <a:r>
              <a:rPr lang="nl-NL" sz="1200" kern="1200" dirty="0">
                <a:solidFill>
                  <a:schemeClr val="tx1"/>
                </a:solidFill>
                <a:effectLst/>
                <a:latin typeface="+mn-lt"/>
                <a:ea typeface="+mn-ea"/>
                <a:cs typeface="+mn-cs"/>
              </a:rPr>
              <a:t>VASc-score, waarin deze risicofactoren worden meegenomen (zie tabel).</a:t>
            </a:r>
          </a:p>
          <a:p>
            <a:r>
              <a:rPr lang="nl-NL" sz="1200" b="1" kern="1200" dirty="0">
                <a:solidFill>
                  <a:schemeClr val="tx1"/>
                </a:solidFill>
                <a:effectLst/>
                <a:latin typeface="+mn-lt"/>
                <a:ea typeface="+mn-ea"/>
                <a:cs typeface="+mn-cs"/>
              </a:rPr>
              <a:t>De CHA</a:t>
            </a:r>
            <a:r>
              <a:rPr lang="nl-NL" sz="1200" b="1" kern="1200" baseline="-25000" dirty="0">
                <a:solidFill>
                  <a:schemeClr val="tx1"/>
                </a:solidFill>
                <a:effectLst/>
                <a:latin typeface="+mn-lt"/>
                <a:ea typeface="+mn-ea"/>
                <a:cs typeface="+mn-cs"/>
              </a:rPr>
              <a:t>2</a:t>
            </a:r>
            <a:r>
              <a:rPr lang="nl-NL" sz="1200" b="1" kern="1200" dirty="0">
                <a:solidFill>
                  <a:schemeClr val="tx1"/>
                </a:solidFill>
                <a:effectLst/>
                <a:latin typeface="+mn-lt"/>
                <a:ea typeface="+mn-ea"/>
                <a:cs typeface="+mn-cs"/>
              </a:rPr>
              <a:t>DS</a:t>
            </a:r>
            <a:r>
              <a:rPr lang="nl-NL" sz="1200" b="1" kern="1200" baseline="-25000" dirty="0">
                <a:solidFill>
                  <a:schemeClr val="tx1"/>
                </a:solidFill>
                <a:effectLst/>
                <a:latin typeface="+mn-lt"/>
                <a:ea typeface="+mn-ea"/>
                <a:cs typeface="+mn-cs"/>
              </a:rPr>
              <a:t>2</a:t>
            </a:r>
            <a:r>
              <a:rPr lang="nl-NL" sz="1200" b="1" kern="1200" dirty="0">
                <a:solidFill>
                  <a:schemeClr val="tx1"/>
                </a:solidFill>
                <a:effectLst/>
                <a:latin typeface="+mn-lt"/>
                <a:ea typeface="+mn-ea"/>
                <a:cs typeface="+mn-cs"/>
              </a:rPr>
              <a:t>VASc-score</a:t>
            </a:r>
          </a:p>
          <a:p>
            <a:r>
              <a:rPr lang="nl-NL" sz="1200" kern="1200" dirty="0">
                <a:solidFill>
                  <a:schemeClr val="tx1"/>
                </a:solidFill>
                <a:effectLst/>
                <a:latin typeface="+mn-lt"/>
                <a:ea typeface="+mn-ea"/>
                <a:cs typeface="+mn-cs"/>
              </a:rPr>
              <a:t>CHA</a:t>
            </a:r>
            <a:r>
              <a:rPr lang="nl-NL" sz="1200" kern="1200" baseline="-25000" dirty="0">
                <a:solidFill>
                  <a:schemeClr val="tx1"/>
                </a:solidFill>
                <a:effectLst/>
                <a:latin typeface="+mn-lt"/>
                <a:ea typeface="+mn-ea"/>
                <a:cs typeface="+mn-cs"/>
              </a:rPr>
              <a:t>2</a:t>
            </a:r>
            <a:r>
              <a:rPr lang="nl-NL" sz="1200" kern="1200" dirty="0">
                <a:solidFill>
                  <a:schemeClr val="tx1"/>
                </a:solidFill>
                <a:effectLst/>
                <a:latin typeface="+mn-lt"/>
                <a:ea typeface="+mn-ea"/>
                <a:cs typeface="+mn-cs"/>
              </a:rPr>
              <a:t>DS</a:t>
            </a:r>
            <a:r>
              <a:rPr lang="nl-NL" sz="1200" kern="1200" baseline="-25000" dirty="0">
                <a:solidFill>
                  <a:schemeClr val="tx1"/>
                </a:solidFill>
                <a:effectLst/>
                <a:latin typeface="+mn-lt"/>
                <a:ea typeface="+mn-ea"/>
                <a:cs typeface="+mn-cs"/>
              </a:rPr>
              <a:t>2</a:t>
            </a:r>
            <a:r>
              <a:rPr lang="nl-NL" sz="1200" kern="1200" dirty="0">
                <a:solidFill>
                  <a:schemeClr val="tx1"/>
                </a:solidFill>
                <a:effectLst/>
                <a:latin typeface="+mn-lt"/>
                <a:ea typeface="+mn-ea"/>
                <a:cs typeface="+mn-cs"/>
              </a:rPr>
              <a:t>-VASc-score voor het inschatten van het risico op herseninfarct bij patiënten met atriumfibrilleren (gedurende een periode langer dan 48 uur, of paroxismaal):</a:t>
            </a:r>
          </a:p>
          <a:p>
            <a:r>
              <a:rPr lang="nl-NL" sz="1200" kern="1200" dirty="0">
                <a:solidFill>
                  <a:schemeClr val="tx1"/>
                </a:solidFill>
                <a:effectLst/>
                <a:latin typeface="+mn-lt"/>
                <a:ea typeface="+mn-ea"/>
                <a:cs typeface="+mn-cs"/>
              </a:rPr>
              <a:t>Letter</a:t>
            </a:r>
          </a:p>
          <a:p>
            <a:r>
              <a:rPr lang="nl-NL" sz="1200" kern="1200" dirty="0">
                <a:solidFill>
                  <a:schemeClr val="tx1"/>
                </a:solidFill>
                <a:effectLst/>
                <a:latin typeface="+mn-lt"/>
                <a:ea typeface="+mn-ea"/>
                <a:cs typeface="+mn-cs"/>
              </a:rPr>
              <a:t>Kenmerk</a:t>
            </a:r>
          </a:p>
          <a:p>
            <a:r>
              <a:rPr lang="nl-NL" sz="1200" kern="1200" dirty="0">
                <a:solidFill>
                  <a:schemeClr val="tx1"/>
                </a:solidFill>
                <a:effectLst/>
                <a:latin typeface="+mn-lt"/>
                <a:ea typeface="+mn-ea"/>
                <a:cs typeface="+mn-cs"/>
              </a:rPr>
              <a:t>Score</a:t>
            </a:r>
          </a:p>
          <a:p>
            <a:r>
              <a:rPr lang="nl-NL" sz="1200" kern="1200" dirty="0">
                <a:solidFill>
                  <a:schemeClr val="tx1"/>
                </a:solidFill>
                <a:effectLst/>
                <a:latin typeface="+mn-lt"/>
                <a:ea typeface="+mn-ea"/>
                <a:cs typeface="+mn-cs"/>
              </a:rPr>
              <a:t>C</a:t>
            </a:r>
          </a:p>
          <a:p>
            <a:r>
              <a:rPr lang="nl-NL" sz="1200" kern="1200" dirty="0">
                <a:solidFill>
                  <a:schemeClr val="tx1"/>
                </a:solidFill>
                <a:effectLst/>
                <a:latin typeface="+mn-lt"/>
                <a:ea typeface="+mn-ea"/>
                <a:cs typeface="+mn-cs"/>
              </a:rPr>
              <a:t>hartfalen (</a:t>
            </a:r>
            <a:r>
              <a:rPr lang="nl-NL" sz="1200" kern="1200" dirty="0" err="1">
                <a:solidFill>
                  <a:schemeClr val="tx1"/>
                </a:solidFill>
                <a:effectLst/>
                <a:latin typeface="+mn-lt"/>
                <a:ea typeface="+mn-ea"/>
                <a:cs typeface="+mn-cs"/>
              </a:rPr>
              <a:t>congestive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heart</a:t>
            </a:r>
            <a:r>
              <a:rPr lang="nl-NL" sz="1200" kern="1200" dirty="0">
                <a:solidFill>
                  <a:schemeClr val="tx1"/>
                </a:solidFill>
                <a:effectLst/>
                <a:latin typeface="+mn-lt"/>
                <a:ea typeface="+mn-ea"/>
                <a:cs typeface="+mn-cs"/>
              </a:rPr>
              <a:t> failure)</a:t>
            </a:r>
          </a:p>
          <a:p>
            <a:r>
              <a:rPr lang="nl-NL" sz="1200" kern="1200" dirty="0">
                <a:solidFill>
                  <a:schemeClr val="tx1"/>
                </a:solidFill>
                <a:effectLst/>
                <a:latin typeface="+mn-lt"/>
                <a:ea typeface="+mn-ea"/>
                <a:cs typeface="+mn-cs"/>
              </a:rPr>
              <a:t>1</a:t>
            </a:r>
          </a:p>
          <a:p>
            <a:r>
              <a:rPr lang="nl-NL" sz="1200" kern="1200" dirty="0">
                <a:solidFill>
                  <a:schemeClr val="tx1"/>
                </a:solidFill>
                <a:effectLst/>
                <a:latin typeface="+mn-lt"/>
                <a:ea typeface="+mn-ea"/>
                <a:cs typeface="+mn-cs"/>
              </a:rPr>
              <a:t>H</a:t>
            </a:r>
          </a:p>
          <a:p>
            <a:r>
              <a:rPr lang="nl-NL" sz="1200" kern="1200" dirty="0">
                <a:solidFill>
                  <a:schemeClr val="tx1"/>
                </a:solidFill>
                <a:effectLst/>
                <a:latin typeface="+mn-lt"/>
                <a:ea typeface="+mn-ea"/>
                <a:cs typeface="+mn-cs"/>
              </a:rPr>
              <a:t>hypertensie</a:t>
            </a:r>
          </a:p>
          <a:p>
            <a:r>
              <a:rPr lang="nl-NL" sz="1200" kern="1200" dirty="0">
                <a:solidFill>
                  <a:schemeClr val="tx1"/>
                </a:solidFill>
                <a:effectLst/>
                <a:latin typeface="+mn-lt"/>
                <a:ea typeface="+mn-ea"/>
                <a:cs typeface="+mn-cs"/>
              </a:rPr>
              <a:t>1</a:t>
            </a:r>
          </a:p>
          <a:p>
            <a:r>
              <a:rPr lang="nl-NL" sz="1200" kern="1200" dirty="0">
                <a:solidFill>
                  <a:schemeClr val="tx1"/>
                </a:solidFill>
                <a:effectLst/>
                <a:latin typeface="+mn-lt"/>
                <a:ea typeface="+mn-ea"/>
                <a:cs typeface="+mn-cs"/>
              </a:rPr>
              <a:t>A</a:t>
            </a:r>
            <a:r>
              <a:rPr lang="nl-NL" sz="1200" kern="1200" baseline="-25000" dirty="0">
                <a:solidFill>
                  <a:schemeClr val="tx1"/>
                </a:solidFill>
                <a:effectLst/>
                <a:latin typeface="+mn-lt"/>
                <a:ea typeface="+mn-ea"/>
                <a:cs typeface="+mn-cs"/>
              </a:rPr>
              <a:t>2</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leeftijd = 75 jaar (</a:t>
            </a:r>
            <a:r>
              <a:rPr lang="nl-NL" sz="1200" kern="1200" dirty="0" err="1">
                <a:solidFill>
                  <a:schemeClr val="tx1"/>
                </a:solidFill>
                <a:effectLst/>
                <a:latin typeface="+mn-lt"/>
                <a:ea typeface="+mn-ea"/>
                <a:cs typeface="+mn-cs"/>
              </a:rPr>
              <a:t>age</a:t>
            </a:r>
            <a:r>
              <a:rPr lang="nl-NL" sz="1200" kern="1200" dirty="0">
                <a:solidFill>
                  <a:schemeClr val="tx1"/>
                </a:solidFill>
                <a:effectLst/>
                <a:latin typeface="+mn-lt"/>
                <a:ea typeface="+mn-ea"/>
                <a:cs typeface="+mn-cs"/>
              </a:rPr>
              <a:t>)</a:t>
            </a:r>
          </a:p>
          <a:p>
            <a:r>
              <a:rPr lang="nl-NL" sz="1200" kern="1200" dirty="0">
                <a:solidFill>
                  <a:schemeClr val="tx1"/>
                </a:solidFill>
                <a:effectLst/>
                <a:latin typeface="+mn-lt"/>
                <a:ea typeface="+mn-ea"/>
                <a:cs typeface="+mn-cs"/>
              </a:rPr>
              <a:t>2</a:t>
            </a:r>
          </a:p>
          <a:p>
            <a:r>
              <a:rPr lang="nl-NL" sz="1200" kern="1200" dirty="0">
                <a:solidFill>
                  <a:schemeClr val="tx1"/>
                </a:solidFill>
                <a:effectLst/>
                <a:latin typeface="+mn-lt"/>
                <a:ea typeface="+mn-ea"/>
                <a:cs typeface="+mn-cs"/>
              </a:rPr>
              <a:t>D</a:t>
            </a:r>
          </a:p>
          <a:p>
            <a:r>
              <a:rPr lang="nl-NL" sz="1200" kern="1200" dirty="0">
                <a:solidFill>
                  <a:schemeClr val="tx1"/>
                </a:solidFill>
                <a:effectLst/>
                <a:latin typeface="+mn-lt"/>
                <a:ea typeface="+mn-ea"/>
                <a:cs typeface="+mn-cs"/>
              </a:rPr>
              <a:t>diabetes mellitus</a:t>
            </a:r>
          </a:p>
          <a:p>
            <a:r>
              <a:rPr lang="nl-NL" sz="1200" kern="1200" dirty="0">
                <a:solidFill>
                  <a:schemeClr val="tx1"/>
                </a:solidFill>
                <a:effectLst/>
                <a:latin typeface="+mn-lt"/>
                <a:ea typeface="+mn-ea"/>
                <a:cs typeface="+mn-cs"/>
              </a:rPr>
              <a:t>1</a:t>
            </a:r>
          </a:p>
          <a:p>
            <a:r>
              <a:rPr lang="nl-NL" sz="1200" kern="1200" dirty="0">
                <a:solidFill>
                  <a:schemeClr val="tx1"/>
                </a:solidFill>
                <a:effectLst/>
                <a:latin typeface="+mn-lt"/>
                <a:ea typeface="+mn-ea"/>
                <a:cs typeface="+mn-cs"/>
              </a:rPr>
              <a:t>S</a:t>
            </a:r>
            <a:r>
              <a:rPr lang="nl-NL" sz="1200" kern="1200" baseline="-25000" dirty="0">
                <a:solidFill>
                  <a:schemeClr val="tx1"/>
                </a:solidFill>
                <a:effectLst/>
                <a:latin typeface="+mn-lt"/>
                <a:ea typeface="+mn-ea"/>
                <a:cs typeface="+mn-cs"/>
              </a:rPr>
              <a:t>2</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herseninfarct/TIA (</a:t>
            </a:r>
            <a:r>
              <a:rPr lang="nl-NL" sz="1200" kern="1200" dirty="0" err="1">
                <a:solidFill>
                  <a:schemeClr val="tx1"/>
                </a:solidFill>
                <a:effectLst/>
                <a:latin typeface="+mn-lt"/>
                <a:ea typeface="+mn-ea"/>
                <a:cs typeface="+mn-cs"/>
              </a:rPr>
              <a:t>stroke</a:t>
            </a:r>
            <a:r>
              <a:rPr lang="nl-NL" sz="1200" kern="1200" dirty="0">
                <a:solidFill>
                  <a:schemeClr val="tx1"/>
                </a:solidFill>
                <a:effectLst/>
                <a:latin typeface="+mn-lt"/>
                <a:ea typeface="+mn-ea"/>
                <a:cs typeface="+mn-cs"/>
              </a:rPr>
              <a:t>)</a:t>
            </a:r>
          </a:p>
          <a:p>
            <a:r>
              <a:rPr lang="nl-NL" sz="1200" kern="1200" dirty="0">
                <a:solidFill>
                  <a:schemeClr val="tx1"/>
                </a:solidFill>
                <a:effectLst/>
                <a:latin typeface="+mn-lt"/>
                <a:ea typeface="+mn-ea"/>
                <a:cs typeface="+mn-cs"/>
              </a:rPr>
              <a:t>2</a:t>
            </a:r>
          </a:p>
          <a:p>
            <a:r>
              <a:rPr lang="nl-NL" sz="1200" kern="1200" dirty="0">
                <a:solidFill>
                  <a:schemeClr val="tx1"/>
                </a:solidFill>
                <a:effectLst/>
                <a:latin typeface="+mn-lt"/>
                <a:ea typeface="+mn-ea"/>
                <a:cs typeface="+mn-cs"/>
              </a:rPr>
              <a:t>V</a:t>
            </a:r>
          </a:p>
          <a:p>
            <a:r>
              <a:rPr lang="nl-NL" sz="1200" kern="1200" dirty="0">
                <a:solidFill>
                  <a:schemeClr val="tx1"/>
                </a:solidFill>
                <a:effectLst/>
                <a:latin typeface="+mn-lt"/>
                <a:ea typeface="+mn-ea"/>
                <a:cs typeface="+mn-cs"/>
              </a:rPr>
              <a:t>arterieel vaatlijden</a:t>
            </a:r>
          </a:p>
          <a:p>
            <a:r>
              <a:rPr lang="nl-NL" sz="1200" kern="1200" dirty="0">
                <a:solidFill>
                  <a:schemeClr val="tx1"/>
                </a:solidFill>
                <a:effectLst/>
                <a:latin typeface="+mn-lt"/>
                <a:ea typeface="+mn-ea"/>
                <a:cs typeface="+mn-cs"/>
              </a:rPr>
              <a:t>1</a:t>
            </a:r>
          </a:p>
          <a:p>
            <a:r>
              <a:rPr lang="nl-NL" sz="1200" kern="1200" dirty="0">
                <a:solidFill>
                  <a:schemeClr val="tx1"/>
                </a:solidFill>
                <a:effectLst/>
                <a:latin typeface="+mn-lt"/>
                <a:ea typeface="+mn-ea"/>
                <a:cs typeface="+mn-cs"/>
              </a:rPr>
              <a:t>A</a:t>
            </a:r>
          </a:p>
          <a:p>
            <a:r>
              <a:rPr lang="nl-NL" sz="1200" kern="1200" dirty="0">
                <a:solidFill>
                  <a:schemeClr val="tx1"/>
                </a:solidFill>
                <a:effectLst/>
                <a:latin typeface="+mn-lt"/>
                <a:ea typeface="+mn-ea"/>
                <a:cs typeface="+mn-cs"/>
              </a:rPr>
              <a:t>leeftijd 65-74 jaar (</a:t>
            </a:r>
            <a:r>
              <a:rPr lang="nl-NL" sz="1200" kern="1200" dirty="0" err="1">
                <a:solidFill>
                  <a:schemeClr val="tx1"/>
                </a:solidFill>
                <a:effectLst/>
                <a:latin typeface="+mn-lt"/>
                <a:ea typeface="+mn-ea"/>
                <a:cs typeface="+mn-cs"/>
              </a:rPr>
              <a:t>age</a:t>
            </a:r>
            <a:r>
              <a:rPr lang="nl-NL" sz="1200" kern="1200" dirty="0">
                <a:solidFill>
                  <a:schemeClr val="tx1"/>
                </a:solidFill>
                <a:effectLst/>
                <a:latin typeface="+mn-lt"/>
                <a:ea typeface="+mn-ea"/>
                <a:cs typeface="+mn-cs"/>
              </a:rPr>
              <a:t>)</a:t>
            </a:r>
          </a:p>
          <a:p>
            <a:r>
              <a:rPr lang="nl-NL" sz="1200" kern="1200" dirty="0">
                <a:solidFill>
                  <a:schemeClr val="tx1"/>
                </a:solidFill>
                <a:effectLst/>
                <a:latin typeface="+mn-lt"/>
                <a:ea typeface="+mn-ea"/>
                <a:cs typeface="+mn-cs"/>
              </a:rPr>
              <a:t>1</a:t>
            </a:r>
          </a:p>
          <a:p>
            <a:r>
              <a:rPr lang="nl-NL" sz="1200" kern="1200" dirty="0">
                <a:solidFill>
                  <a:schemeClr val="tx1"/>
                </a:solidFill>
                <a:effectLst/>
                <a:latin typeface="+mn-lt"/>
                <a:ea typeface="+mn-ea"/>
                <a:cs typeface="+mn-cs"/>
              </a:rPr>
              <a:t>Sc</a:t>
            </a:r>
          </a:p>
          <a:p>
            <a:r>
              <a:rPr lang="nl-NL" sz="1200" kern="1200" dirty="0">
                <a:solidFill>
                  <a:schemeClr val="tx1"/>
                </a:solidFill>
                <a:effectLst/>
                <a:latin typeface="+mn-lt"/>
                <a:ea typeface="+mn-ea"/>
                <a:cs typeface="+mn-cs"/>
              </a:rPr>
              <a:t>vrouwelijk geslacht (</a:t>
            </a:r>
            <a:r>
              <a:rPr lang="nl-NL" sz="1200" kern="1200" dirty="0" err="1">
                <a:solidFill>
                  <a:schemeClr val="tx1"/>
                </a:solidFill>
                <a:effectLst/>
                <a:latin typeface="+mn-lt"/>
                <a:ea typeface="+mn-ea"/>
                <a:cs typeface="+mn-cs"/>
              </a:rPr>
              <a:t>sex</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category</a:t>
            </a:r>
            <a:r>
              <a:rPr lang="nl-NL" sz="1200" kern="1200" dirty="0">
                <a:solidFill>
                  <a:schemeClr val="tx1"/>
                </a:solidFill>
                <a:effectLst/>
                <a:latin typeface="+mn-lt"/>
                <a:ea typeface="+mn-ea"/>
                <a:cs typeface="+mn-cs"/>
              </a:rPr>
              <a:t>)</a:t>
            </a:r>
          </a:p>
          <a:p>
            <a:r>
              <a:rPr lang="nl-NL" sz="1200" kern="1200" dirty="0">
                <a:solidFill>
                  <a:schemeClr val="tx1"/>
                </a:solidFill>
                <a:effectLst/>
                <a:latin typeface="+mn-lt"/>
                <a:ea typeface="+mn-ea"/>
                <a:cs typeface="+mn-cs"/>
              </a:rPr>
              <a:t>1</a:t>
            </a:r>
            <a:r>
              <a:rPr lang="nl-NL" sz="1200" kern="1200" baseline="30000" dirty="0">
                <a:solidFill>
                  <a:schemeClr val="tx1"/>
                </a:solidFill>
                <a:effectLst/>
                <a:latin typeface="+mn-lt"/>
                <a:ea typeface="+mn-ea"/>
                <a:cs typeface="+mn-cs"/>
              </a:rPr>
              <a:t>*</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Geldt niet als vrouwelijk geslacht de enige risicofactor is.</a:t>
            </a:r>
          </a:p>
          <a:p>
            <a:r>
              <a:rPr lang="nl-NL" sz="1200" i="1" kern="1200" dirty="0">
                <a:solidFill>
                  <a:schemeClr val="tx1"/>
                </a:solidFill>
                <a:effectLst/>
                <a:latin typeface="+mn-lt"/>
                <a:ea typeface="+mn-ea"/>
                <a:cs typeface="+mn-cs"/>
              </a:rPr>
              <a:t>Bron: NHG-Standaard Atriumfibrilleren, 2017</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a:t>
            </a:r>
          </a:p>
          <a:p>
            <a:r>
              <a:rPr lang="nl-NL" sz="1200" b="1" i="1" kern="1200" dirty="0">
                <a:solidFill>
                  <a:schemeClr val="tx1"/>
                </a:solidFill>
                <a:effectLst/>
                <a:latin typeface="+mn-lt"/>
                <a:ea typeface="+mn-ea"/>
                <a:cs typeface="+mn-cs"/>
              </a:rPr>
              <a:t>Totaalscore 0</a:t>
            </a:r>
          </a:p>
          <a:p>
            <a:r>
              <a:rPr lang="nl-NL" sz="1200" kern="1200" dirty="0">
                <a:solidFill>
                  <a:schemeClr val="tx1"/>
                </a:solidFill>
                <a:effectLst/>
                <a:latin typeface="+mn-lt"/>
                <a:ea typeface="+mn-ea"/>
                <a:cs typeface="+mn-cs"/>
              </a:rPr>
              <a:t>Er is sprake van een laag risico op een herseninfarct (ongeveer 0,5% per jaar).</a:t>
            </a:r>
          </a:p>
          <a:p>
            <a:r>
              <a:rPr lang="nl-NL" sz="1200" b="1" i="1" kern="1200" dirty="0">
                <a:solidFill>
                  <a:schemeClr val="tx1"/>
                </a:solidFill>
                <a:effectLst/>
                <a:latin typeface="+mn-lt"/>
                <a:ea typeface="+mn-ea"/>
                <a:cs typeface="+mn-cs"/>
              </a:rPr>
              <a:t>Totaalscore 1</a:t>
            </a:r>
          </a:p>
          <a:p>
            <a:r>
              <a:rPr lang="nl-NL" sz="1200" kern="1200" dirty="0">
                <a:solidFill>
                  <a:schemeClr val="tx1"/>
                </a:solidFill>
                <a:effectLst/>
                <a:latin typeface="+mn-lt"/>
                <a:ea typeface="+mn-ea"/>
                <a:cs typeface="+mn-cs"/>
              </a:rPr>
              <a:t>Er is sprake van een matig risico (ongeveer 1% per jaar).</a:t>
            </a:r>
          </a:p>
          <a:p>
            <a:r>
              <a:rPr lang="nl-NL" sz="1200" b="1" i="1" kern="1200" dirty="0">
                <a:solidFill>
                  <a:schemeClr val="tx1"/>
                </a:solidFill>
                <a:effectLst/>
                <a:latin typeface="+mn-lt"/>
                <a:ea typeface="+mn-ea"/>
                <a:cs typeface="+mn-cs"/>
              </a:rPr>
              <a:t>Totaalscore 2</a:t>
            </a:r>
          </a:p>
          <a:p>
            <a:r>
              <a:rPr lang="nl-NL" sz="1200" kern="1200" dirty="0">
                <a:solidFill>
                  <a:schemeClr val="tx1"/>
                </a:solidFill>
                <a:effectLst/>
                <a:latin typeface="+mn-lt"/>
                <a:ea typeface="+mn-ea"/>
                <a:cs typeface="+mn-cs"/>
              </a:rPr>
              <a:t>Er is sprake van een hoog risico (oplopend tot meer dan 12% per jaar, gemiddeld ongeveer 5% per jaar).</a:t>
            </a:r>
          </a:p>
          <a:p>
            <a:r>
              <a:rPr lang="nl-NL" sz="1200" kern="1200" dirty="0">
                <a:solidFill>
                  <a:schemeClr val="tx1"/>
                </a:solidFill>
                <a:effectLst/>
                <a:latin typeface="+mn-lt"/>
                <a:ea typeface="+mn-ea"/>
                <a:cs typeface="+mn-cs"/>
              </a:rPr>
              <a:t>Een adequate behandeling met </a:t>
            </a:r>
            <a:r>
              <a:rPr lang="nl-NL" sz="1200" kern="1200" dirty="0" err="1">
                <a:solidFill>
                  <a:schemeClr val="tx1"/>
                </a:solidFill>
                <a:effectLst/>
                <a:latin typeface="+mn-lt"/>
                <a:ea typeface="+mn-ea"/>
                <a:cs typeface="+mn-cs"/>
              </a:rPr>
              <a:t>antitrombotica</a:t>
            </a:r>
            <a:r>
              <a:rPr lang="nl-NL" sz="1200" kern="1200" dirty="0">
                <a:solidFill>
                  <a:schemeClr val="tx1"/>
                </a:solidFill>
                <a:effectLst/>
                <a:latin typeface="+mn-lt"/>
                <a:ea typeface="+mn-ea"/>
                <a:cs typeface="+mn-cs"/>
              </a:rPr>
              <a:t> vermindert het risico op een herseninfarct met circa de helft.</a:t>
            </a:r>
          </a:p>
          <a:p>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De plaats van acetylsalicylzuur</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Een belangrijke wijziging in de huidige NHG-Standaard ten opzichte van de versie uit 2013 is de plaats van ASA. ASA geeft bij ouderen net zoveel intracraniële bloedingen als </a:t>
            </a:r>
            <a:r>
              <a:rPr lang="nl-NL" sz="1200" kern="1200" dirty="0" err="1">
                <a:solidFill>
                  <a:schemeClr val="tx1"/>
                </a:solidFill>
                <a:effectLst/>
                <a:latin typeface="+mn-lt"/>
                <a:ea typeface="+mn-ea"/>
                <a:cs typeface="+mn-cs"/>
              </a:rPr>
              <a:t>coumarines</a:t>
            </a:r>
            <a:r>
              <a:rPr lang="nl-NL" sz="1200" kern="1200" dirty="0">
                <a:solidFill>
                  <a:schemeClr val="tx1"/>
                </a:solidFill>
                <a:effectLst/>
                <a:latin typeface="+mn-lt"/>
                <a:ea typeface="+mn-ea"/>
                <a:cs typeface="+mn-cs"/>
              </a:rPr>
              <a:t>, terwijl het niet even effectief is in het reduceren van het risico op cardiale trombo-embolieën. Daarom is er géén plaats meer voor ASA bij atriumfibrilleren. Als er een indicatie is voor </a:t>
            </a:r>
            <a:r>
              <a:rPr lang="nl-NL" sz="1200" kern="1200" dirty="0" err="1">
                <a:solidFill>
                  <a:schemeClr val="tx1"/>
                </a:solidFill>
                <a:effectLst/>
                <a:latin typeface="+mn-lt"/>
                <a:ea typeface="+mn-ea"/>
                <a:cs typeface="+mn-cs"/>
              </a:rPr>
              <a:t>antitrombotica</a:t>
            </a:r>
            <a:r>
              <a:rPr lang="nl-NL" sz="1200" kern="1200" dirty="0">
                <a:solidFill>
                  <a:schemeClr val="tx1"/>
                </a:solidFill>
                <a:effectLst/>
                <a:latin typeface="+mn-lt"/>
                <a:ea typeface="+mn-ea"/>
                <a:cs typeface="+mn-cs"/>
              </a:rPr>
              <a:t>, dan moet er een DOAC of een </a:t>
            </a:r>
            <a:r>
              <a:rPr lang="nl-NL" sz="1200" kern="1200" dirty="0" err="1">
                <a:solidFill>
                  <a:schemeClr val="tx1"/>
                </a:solidFill>
                <a:effectLst/>
                <a:latin typeface="+mn-lt"/>
                <a:ea typeface="+mn-ea"/>
                <a:cs typeface="+mn-cs"/>
              </a:rPr>
              <a:t>coumarine</a:t>
            </a:r>
            <a:r>
              <a:rPr lang="nl-NL" sz="1200" kern="1200" dirty="0">
                <a:solidFill>
                  <a:schemeClr val="tx1"/>
                </a:solidFill>
                <a:effectLst/>
                <a:latin typeface="+mn-lt"/>
                <a:ea typeface="+mn-ea"/>
                <a:cs typeface="+mn-cs"/>
              </a:rPr>
              <a:t> worden gestart. Een erg belangrijk aandachtspunt bij medicatiereview!</a:t>
            </a:r>
          </a:p>
          <a:p>
            <a:r>
              <a:rPr lang="nl-NL" sz="1200" kern="1200" dirty="0">
                <a:solidFill>
                  <a:schemeClr val="tx1"/>
                </a:solidFill>
                <a:effectLst/>
                <a:latin typeface="+mn-lt"/>
                <a:ea typeface="+mn-ea"/>
                <a:cs typeface="+mn-cs"/>
              </a:rPr>
              <a:t>De NHG-Standaard heeft een aantal voor- en nadelen van </a:t>
            </a:r>
            <a:r>
              <a:rPr lang="nl-NL" sz="1200" kern="1200" dirty="0" err="1">
                <a:solidFill>
                  <a:schemeClr val="tx1"/>
                </a:solidFill>
                <a:effectLst/>
                <a:latin typeface="+mn-lt"/>
                <a:ea typeface="+mn-ea"/>
                <a:cs typeface="+mn-cs"/>
              </a:rPr>
              <a:t>coumarines</a:t>
            </a:r>
            <a:r>
              <a:rPr lang="nl-NL" sz="1200" kern="1200" dirty="0">
                <a:solidFill>
                  <a:schemeClr val="tx1"/>
                </a:solidFill>
                <a:effectLst/>
                <a:latin typeface="+mn-lt"/>
                <a:ea typeface="+mn-ea"/>
                <a:cs typeface="+mn-cs"/>
              </a:rPr>
              <a:t> en </a:t>
            </a:r>
            <a:r>
              <a:rPr lang="nl-NL" sz="1200" kern="1200" dirty="0" err="1">
                <a:solidFill>
                  <a:schemeClr val="tx1"/>
                </a:solidFill>
                <a:effectLst/>
                <a:latin typeface="+mn-lt"/>
                <a:ea typeface="+mn-ea"/>
                <a:cs typeface="+mn-cs"/>
              </a:rPr>
              <a:t>DOAC’s</a:t>
            </a:r>
            <a:r>
              <a:rPr lang="nl-NL" sz="1200" kern="1200" dirty="0">
                <a:solidFill>
                  <a:schemeClr val="tx1"/>
                </a:solidFill>
                <a:effectLst/>
                <a:latin typeface="+mn-lt"/>
                <a:ea typeface="+mn-ea"/>
                <a:cs typeface="+mn-cs"/>
              </a:rPr>
              <a:t> op een rijtje gezet.</a:t>
            </a:r>
          </a:p>
          <a:p>
            <a:endParaRPr lang="nl-NL" sz="1200" kern="1200" dirty="0">
              <a:solidFill>
                <a:schemeClr val="tx1"/>
              </a:solidFill>
              <a:effectLst/>
              <a:latin typeface="+mn-lt"/>
              <a:ea typeface="+mn-ea"/>
              <a:cs typeface="+mn-cs"/>
            </a:endParaRPr>
          </a:p>
          <a:p>
            <a:r>
              <a:rPr lang="nl-NL" sz="1200" b="1" i="1" kern="1200" dirty="0" err="1">
                <a:solidFill>
                  <a:schemeClr val="tx1"/>
                </a:solidFill>
                <a:effectLst/>
                <a:latin typeface="+mn-lt"/>
                <a:ea typeface="+mn-ea"/>
                <a:cs typeface="+mn-cs"/>
              </a:rPr>
              <a:t>Coumarines</a:t>
            </a:r>
            <a:r>
              <a:rPr lang="nl-NL" sz="1200" b="1" i="1" kern="1200" dirty="0">
                <a:solidFill>
                  <a:schemeClr val="tx1"/>
                </a:solidFill>
                <a:effectLst/>
                <a:latin typeface="+mn-lt"/>
                <a:ea typeface="+mn-ea"/>
                <a:cs typeface="+mn-cs"/>
              </a:rPr>
              <a:t> – voordelen</a:t>
            </a:r>
          </a:p>
          <a:p>
            <a:pPr lvl="0"/>
            <a:r>
              <a:rPr lang="nl-NL" sz="1200" kern="1200" dirty="0">
                <a:solidFill>
                  <a:schemeClr val="tx1"/>
                </a:solidFill>
                <a:effectLst/>
                <a:latin typeface="+mn-lt"/>
                <a:ea typeface="+mn-ea"/>
                <a:cs typeface="+mn-cs"/>
              </a:rPr>
              <a:t>Er is jarenlange ervaring mee met bewezen effectiviteit, ook bij ouderen en bij nierfunctiestoornissen.</a:t>
            </a:r>
          </a:p>
          <a:p>
            <a:pPr lvl="0"/>
            <a:r>
              <a:rPr lang="nl-NL" sz="1200" kern="1200" dirty="0">
                <a:solidFill>
                  <a:schemeClr val="tx1"/>
                </a:solidFill>
                <a:effectLst/>
                <a:latin typeface="+mn-lt"/>
                <a:ea typeface="+mn-ea"/>
                <a:cs typeface="+mn-cs"/>
              </a:rPr>
              <a:t>INR-controles helpen om therapietrouw te monitoren.</a:t>
            </a:r>
          </a:p>
          <a:p>
            <a:r>
              <a:rPr lang="nl-NL" sz="1200" b="1" i="1" kern="1200" dirty="0" err="1">
                <a:solidFill>
                  <a:schemeClr val="tx1"/>
                </a:solidFill>
                <a:effectLst/>
                <a:latin typeface="+mn-lt"/>
                <a:ea typeface="+mn-ea"/>
                <a:cs typeface="+mn-cs"/>
              </a:rPr>
              <a:t>Coumarines</a:t>
            </a:r>
            <a:r>
              <a:rPr lang="nl-NL" sz="1200" b="1" i="1" kern="1200" dirty="0">
                <a:solidFill>
                  <a:schemeClr val="tx1"/>
                </a:solidFill>
                <a:effectLst/>
                <a:latin typeface="+mn-lt"/>
                <a:ea typeface="+mn-ea"/>
                <a:cs typeface="+mn-cs"/>
              </a:rPr>
              <a:t> – nadelen</a:t>
            </a:r>
          </a:p>
          <a:p>
            <a:pPr lvl="0"/>
            <a:r>
              <a:rPr lang="nl-NL" sz="1200" kern="1200" dirty="0">
                <a:solidFill>
                  <a:schemeClr val="tx1"/>
                </a:solidFill>
                <a:effectLst/>
                <a:latin typeface="+mn-lt"/>
                <a:ea typeface="+mn-ea"/>
                <a:cs typeface="+mn-cs"/>
              </a:rPr>
              <a:t>Veel interacties zowel met geneesmiddelen als voeding, waardoor instelling lastig kan zijn.</a:t>
            </a:r>
          </a:p>
          <a:p>
            <a:pPr lvl="0"/>
            <a:r>
              <a:rPr lang="nl-NL" sz="1200" kern="1200" dirty="0">
                <a:solidFill>
                  <a:schemeClr val="tx1"/>
                </a:solidFill>
                <a:effectLst/>
                <a:latin typeface="+mn-lt"/>
                <a:ea typeface="+mn-ea"/>
                <a:cs typeface="+mn-cs"/>
              </a:rPr>
              <a:t>Daarnaast is de patiënt afhankelijk van INR-controles.</a:t>
            </a:r>
          </a:p>
          <a:p>
            <a:pPr lvl="0"/>
            <a:r>
              <a:rPr lang="nl-NL" sz="1200" kern="1200" dirty="0">
                <a:solidFill>
                  <a:schemeClr val="tx1"/>
                </a:solidFill>
                <a:effectLst/>
                <a:latin typeface="+mn-lt"/>
                <a:ea typeface="+mn-ea"/>
                <a:cs typeface="+mn-cs"/>
              </a:rPr>
              <a:t>In studies is er altijd een beperkte tijd in de therapeutische INR-waarde (gemiddeld 60-70%).</a:t>
            </a:r>
          </a:p>
          <a:p>
            <a:r>
              <a:rPr lang="nl-NL" sz="1200" b="1" i="1" kern="1200" dirty="0" err="1">
                <a:solidFill>
                  <a:schemeClr val="tx1"/>
                </a:solidFill>
                <a:effectLst/>
                <a:latin typeface="+mn-lt"/>
                <a:ea typeface="+mn-ea"/>
                <a:cs typeface="+mn-cs"/>
              </a:rPr>
              <a:t>DOAC’s</a:t>
            </a:r>
            <a:r>
              <a:rPr lang="nl-NL" sz="1200" b="1" i="1" kern="1200" dirty="0">
                <a:solidFill>
                  <a:schemeClr val="tx1"/>
                </a:solidFill>
                <a:effectLst/>
                <a:latin typeface="+mn-lt"/>
                <a:ea typeface="+mn-ea"/>
                <a:cs typeface="+mn-cs"/>
              </a:rPr>
              <a:t> – voordelen</a:t>
            </a:r>
          </a:p>
          <a:p>
            <a:pPr lvl="0"/>
            <a:r>
              <a:rPr lang="nl-NL" sz="1200" kern="1200" dirty="0">
                <a:solidFill>
                  <a:schemeClr val="tx1"/>
                </a:solidFill>
                <a:effectLst/>
                <a:latin typeface="+mn-lt"/>
                <a:ea typeface="+mn-ea"/>
                <a:cs typeface="+mn-cs"/>
              </a:rPr>
              <a:t>Ze zijn even effectief als </a:t>
            </a:r>
            <a:r>
              <a:rPr lang="nl-NL" sz="1200" kern="1200" dirty="0" err="1">
                <a:solidFill>
                  <a:schemeClr val="tx1"/>
                </a:solidFill>
                <a:effectLst/>
                <a:latin typeface="+mn-lt"/>
                <a:ea typeface="+mn-ea"/>
                <a:cs typeface="+mn-cs"/>
              </a:rPr>
              <a:t>coumarinederivaten</a:t>
            </a:r>
            <a:r>
              <a:rPr lang="nl-NL" sz="1200" kern="1200" dirty="0">
                <a:solidFill>
                  <a:schemeClr val="tx1"/>
                </a:solidFill>
                <a:effectLst/>
                <a:latin typeface="+mn-lt"/>
                <a:ea typeface="+mn-ea"/>
                <a:cs typeface="+mn-cs"/>
              </a:rPr>
              <a:t> bij het voorkómen van trombotische events.</a:t>
            </a:r>
          </a:p>
          <a:p>
            <a:pPr lvl="0"/>
            <a:r>
              <a:rPr lang="nl-NL" sz="1200" kern="1200" dirty="0">
                <a:solidFill>
                  <a:schemeClr val="tx1"/>
                </a:solidFill>
                <a:effectLst/>
                <a:latin typeface="+mn-lt"/>
                <a:ea typeface="+mn-ea"/>
                <a:cs typeface="+mn-cs"/>
              </a:rPr>
              <a:t>Er is sprake van een vaste dosering, waardoor INR-controles niet nodig zijn.</a:t>
            </a:r>
          </a:p>
          <a:p>
            <a:pPr lvl="0"/>
            <a:r>
              <a:rPr lang="nl-NL" sz="1200" kern="1200" dirty="0">
                <a:solidFill>
                  <a:schemeClr val="tx1"/>
                </a:solidFill>
                <a:effectLst/>
                <a:latin typeface="+mn-lt"/>
                <a:ea typeface="+mn-ea"/>
                <a:cs typeface="+mn-cs"/>
              </a:rPr>
              <a:t>Er is een consistent beeld van minder hersenbloedingen dan bij gebruik van </a:t>
            </a:r>
            <a:r>
              <a:rPr lang="nl-NL" sz="1200" kern="1200" dirty="0" err="1">
                <a:solidFill>
                  <a:schemeClr val="tx1"/>
                </a:solidFill>
                <a:effectLst/>
                <a:latin typeface="+mn-lt"/>
                <a:ea typeface="+mn-ea"/>
                <a:cs typeface="+mn-cs"/>
              </a:rPr>
              <a:t>coumarinederivaten</a:t>
            </a:r>
            <a:r>
              <a:rPr lang="nl-NL" sz="1200" kern="1200" dirty="0">
                <a:solidFill>
                  <a:schemeClr val="tx1"/>
                </a:solidFill>
                <a:effectLst/>
                <a:latin typeface="+mn-lt"/>
                <a:ea typeface="+mn-ea"/>
                <a:cs typeface="+mn-cs"/>
              </a:rPr>
              <a:t>, ook in subgroepen.</a:t>
            </a:r>
          </a:p>
          <a:p>
            <a:r>
              <a:rPr lang="nl-NL" sz="1200" b="1" i="1" kern="1200" dirty="0" err="1">
                <a:solidFill>
                  <a:schemeClr val="tx1"/>
                </a:solidFill>
                <a:effectLst/>
                <a:latin typeface="+mn-lt"/>
                <a:ea typeface="+mn-ea"/>
                <a:cs typeface="+mn-cs"/>
              </a:rPr>
              <a:t>DOAC’s</a:t>
            </a:r>
            <a:r>
              <a:rPr lang="nl-NL" sz="1200" b="1" i="1" kern="1200" dirty="0">
                <a:solidFill>
                  <a:schemeClr val="tx1"/>
                </a:solidFill>
                <a:effectLst/>
                <a:latin typeface="+mn-lt"/>
                <a:ea typeface="+mn-ea"/>
                <a:cs typeface="+mn-cs"/>
              </a:rPr>
              <a:t> – nadelen</a:t>
            </a:r>
          </a:p>
          <a:p>
            <a:pPr lvl="0"/>
            <a:r>
              <a:rPr lang="nl-NL" sz="1200" kern="1200" dirty="0">
                <a:solidFill>
                  <a:schemeClr val="tx1"/>
                </a:solidFill>
                <a:effectLst/>
                <a:latin typeface="+mn-lt"/>
                <a:ea typeface="+mn-ea"/>
                <a:cs typeface="+mn-cs"/>
              </a:rPr>
              <a:t>De therapietrouw is zeer belangrijk, omdat </a:t>
            </a:r>
            <a:r>
              <a:rPr lang="nl-NL" sz="1200" kern="1200" dirty="0" err="1">
                <a:solidFill>
                  <a:schemeClr val="tx1"/>
                </a:solidFill>
                <a:effectLst/>
                <a:latin typeface="+mn-lt"/>
                <a:ea typeface="+mn-ea"/>
                <a:cs typeface="+mn-cs"/>
              </a:rPr>
              <a:t>DOAC’s</a:t>
            </a:r>
            <a:r>
              <a:rPr lang="nl-NL" sz="1200" kern="1200" dirty="0">
                <a:solidFill>
                  <a:schemeClr val="tx1"/>
                </a:solidFill>
                <a:effectLst/>
                <a:latin typeface="+mn-lt"/>
                <a:ea typeface="+mn-ea"/>
                <a:cs typeface="+mn-cs"/>
              </a:rPr>
              <a:t> relatief korte halfwaardetijden hebben en na 4-5 x de halfwaardetijd het trombo-embolische risico weer terug bij af is. Eerste observationele data laten zien dat de therapietrouw bij </a:t>
            </a:r>
            <a:r>
              <a:rPr lang="nl-NL" sz="1200" kern="1200" dirty="0" err="1">
                <a:solidFill>
                  <a:schemeClr val="tx1"/>
                </a:solidFill>
                <a:effectLst/>
                <a:latin typeface="+mn-lt"/>
                <a:ea typeface="+mn-ea"/>
                <a:cs typeface="+mn-cs"/>
              </a:rPr>
              <a:t>DOAC’s</a:t>
            </a:r>
            <a:r>
              <a:rPr lang="nl-NL" sz="1200" kern="1200" dirty="0">
                <a:solidFill>
                  <a:schemeClr val="tx1"/>
                </a:solidFill>
                <a:effectLst/>
                <a:latin typeface="+mn-lt"/>
                <a:ea typeface="+mn-ea"/>
                <a:cs typeface="+mn-cs"/>
              </a:rPr>
              <a:t> vrij goed is.</a:t>
            </a:r>
          </a:p>
          <a:p>
            <a:pPr lvl="0"/>
            <a:r>
              <a:rPr lang="nl-NL" sz="1200" kern="1200" dirty="0">
                <a:solidFill>
                  <a:schemeClr val="tx1"/>
                </a:solidFill>
                <a:effectLst/>
                <a:latin typeface="+mn-lt"/>
                <a:ea typeface="+mn-ea"/>
                <a:cs typeface="+mn-cs"/>
              </a:rPr>
              <a:t>Er bestaat geen test om de therapietrouw van </a:t>
            </a:r>
            <a:r>
              <a:rPr lang="nl-NL" sz="1200" kern="1200" dirty="0" err="1">
                <a:solidFill>
                  <a:schemeClr val="tx1"/>
                </a:solidFill>
                <a:effectLst/>
                <a:latin typeface="+mn-lt"/>
                <a:ea typeface="+mn-ea"/>
                <a:cs typeface="+mn-cs"/>
              </a:rPr>
              <a:t>DOAC’s</a:t>
            </a:r>
            <a:r>
              <a:rPr lang="nl-NL" sz="1200" kern="1200" dirty="0">
                <a:solidFill>
                  <a:schemeClr val="tx1"/>
                </a:solidFill>
                <a:effectLst/>
                <a:latin typeface="+mn-lt"/>
                <a:ea typeface="+mn-ea"/>
                <a:cs typeface="+mn-cs"/>
              </a:rPr>
              <a:t> te monitoren, zoals de INR bij </a:t>
            </a:r>
            <a:r>
              <a:rPr lang="nl-NL" sz="1200" kern="1200" dirty="0" err="1">
                <a:solidFill>
                  <a:schemeClr val="tx1"/>
                </a:solidFill>
                <a:effectLst/>
                <a:latin typeface="+mn-lt"/>
                <a:ea typeface="+mn-ea"/>
                <a:cs typeface="+mn-cs"/>
              </a:rPr>
              <a:t>coumarines</a:t>
            </a:r>
            <a:r>
              <a:rPr lang="nl-NL" sz="1200" kern="1200" dirty="0">
                <a:solidFill>
                  <a:schemeClr val="tx1"/>
                </a:solidFill>
                <a:effectLst/>
                <a:latin typeface="+mn-lt"/>
                <a:ea typeface="+mn-ea"/>
                <a:cs typeface="+mn-cs"/>
              </a:rPr>
              <a:t>.</a:t>
            </a:r>
          </a:p>
          <a:p>
            <a:pPr lvl="0"/>
            <a:r>
              <a:rPr lang="nl-NL" sz="1200" kern="1200" dirty="0">
                <a:solidFill>
                  <a:schemeClr val="tx1"/>
                </a:solidFill>
                <a:effectLst/>
                <a:latin typeface="+mn-lt"/>
                <a:ea typeface="+mn-ea"/>
                <a:cs typeface="+mn-cs"/>
              </a:rPr>
              <a:t>Er is een toename van maag-/darmbloedingen bij ouderen ten opzichte van </a:t>
            </a:r>
            <a:r>
              <a:rPr lang="nl-NL" sz="1200" kern="1200" dirty="0" err="1">
                <a:solidFill>
                  <a:schemeClr val="tx1"/>
                </a:solidFill>
                <a:effectLst/>
                <a:latin typeface="+mn-lt"/>
                <a:ea typeface="+mn-ea"/>
                <a:cs typeface="+mn-cs"/>
              </a:rPr>
              <a:t>coumarines</a:t>
            </a:r>
            <a:r>
              <a:rPr lang="nl-NL" sz="1200" kern="1200" dirty="0">
                <a:solidFill>
                  <a:schemeClr val="tx1"/>
                </a:solidFill>
                <a:effectLst/>
                <a:latin typeface="+mn-lt"/>
                <a:ea typeface="+mn-ea"/>
                <a:cs typeface="+mn-cs"/>
              </a:rPr>
              <a:t>, met uitzondering van </a:t>
            </a:r>
            <a:r>
              <a:rPr lang="nl-NL" sz="1200" kern="1200" dirty="0" err="1">
                <a:solidFill>
                  <a:schemeClr val="tx1"/>
                </a:solidFill>
                <a:effectLst/>
                <a:latin typeface="+mn-lt"/>
                <a:ea typeface="+mn-ea"/>
                <a:cs typeface="+mn-cs"/>
              </a:rPr>
              <a:t>apixaban</a:t>
            </a:r>
            <a:r>
              <a:rPr lang="nl-NL" sz="1200" kern="1200" dirty="0">
                <a:solidFill>
                  <a:schemeClr val="tx1"/>
                </a:solidFill>
                <a:effectLst/>
                <a:latin typeface="+mn-lt"/>
                <a:ea typeface="+mn-ea"/>
                <a:cs typeface="+mn-cs"/>
              </a:rPr>
              <a:t>.</a:t>
            </a:r>
          </a:p>
          <a:p>
            <a:pPr lvl="0"/>
            <a:r>
              <a:rPr lang="nl-NL" sz="1200" kern="1200" dirty="0" err="1">
                <a:solidFill>
                  <a:schemeClr val="tx1"/>
                </a:solidFill>
                <a:effectLst/>
                <a:latin typeface="+mn-lt"/>
                <a:ea typeface="+mn-ea"/>
                <a:cs typeface="+mn-cs"/>
              </a:rPr>
              <a:t>DOAC’s</a:t>
            </a:r>
            <a:r>
              <a:rPr lang="nl-NL" sz="1200" kern="1200" dirty="0">
                <a:solidFill>
                  <a:schemeClr val="tx1"/>
                </a:solidFill>
                <a:effectLst/>
                <a:latin typeface="+mn-lt"/>
                <a:ea typeface="+mn-ea"/>
                <a:cs typeface="+mn-cs"/>
              </a:rPr>
              <a:t> kennen diverse interacties met andere geneesmiddelen, waaronder remmers en </a:t>
            </a:r>
            <a:r>
              <a:rPr lang="nl-NL" sz="1200" kern="1200" dirty="0" err="1">
                <a:solidFill>
                  <a:schemeClr val="tx1"/>
                </a:solidFill>
                <a:effectLst/>
                <a:latin typeface="+mn-lt"/>
                <a:ea typeface="+mn-ea"/>
                <a:cs typeface="+mn-cs"/>
              </a:rPr>
              <a:t>inducers</a:t>
            </a:r>
            <a:r>
              <a:rPr lang="nl-NL" sz="1200" kern="1200" dirty="0">
                <a:solidFill>
                  <a:schemeClr val="tx1"/>
                </a:solidFill>
                <a:effectLst/>
                <a:latin typeface="+mn-lt"/>
                <a:ea typeface="+mn-ea"/>
                <a:cs typeface="+mn-cs"/>
              </a:rPr>
              <a:t> van CYP3A4 en P-glycoproteïne.</a:t>
            </a:r>
          </a:p>
          <a:p>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Keuzevolgorde </a:t>
            </a:r>
            <a:r>
              <a:rPr lang="nl-NL" sz="1200" b="1" kern="1200" dirty="0" err="1">
                <a:solidFill>
                  <a:schemeClr val="tx1"/>
                </a:solidFill>
                <a:effectLst/>
                <a:latin typeface="+mn-lt"/>
                <a:ea typeface="+mn-ea"/>
                <a:cs typeface="+mn-cs"/>
              </a:rPr>
              <a:t>DOAC’s</a:t>
            </a:r>
            <a:endParaRPr lang="nl-NL" sz="1200" b="1"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Een duidelijke keuzevolgorde voor </a:t>
            </a:r>
            <a:r>
              <a:rPr lang="nl-NL" sz="1200" kern="1200" dirty="0" err="1">
                <a:solidFill>
                  <a:schemeClr val="tx1"/>
                </a:solidFill>
                <a:effectLst/>
                <a:latin typeface="+mn-lt"/>
                <a:ea typeface="+mn-ea"/>
                <a:cs typeface="+mn-cs"/>
              </a:rPr>
              <a:t>DOAC’s</a:t>
            </a:r>
            <a:r>
              <a:rPr lang="nl-NL" sz="1200" kern="1200" dirty="0">
                <a:solidFill>
                  <a:schemeClr val="tx1"/>
                </a:solidFill>
                <a:effectLst/>
                <a:latin typeface="+mn-lt"/>
                <a:ea typeface="+mn-ea"/>
                <a:cs typeface="+mn-cs"/>
              </a:rPr>
              <a:t> is op basis van de huidige data momenteel nog niet mogelijk. Deze middelen zijn namelijk nooit direct ‘</a:t>
            </a:r>
            <a:r>
              <a:rPr lang="nl-NL" sz="1200" kern="1200" dirty="0" err="1">
                <a:solidFill>
                  <a:schemeClr val="tx1"/>
                </a:solidFill>
                <a:effectLst/>
                <a:latin typeface="+mn-lt"/>
                <a:ea typeface="+mn-ea"/>
                <a:cs typeface="+mn-cs"/>
              </a:rPr>
              <a:t>head-to-head</a:t>
            </a:r>
            <a:r>
              <a:rPr lang="nl-NL" sz="1200" kern="1200" dirty="0">
                <a:solidFill>
                  <a:schemeClr val="tx1"/>
                </a:solidFill>
                <a:effectLst/>
                <a:latin typeface="+mn-lt"/>
                <a:ea typeface="+mn-ea"/>
                <a:cs typeface="+mn-cs"/>
              </a:rPr>
              <a:t>’ vergeleken. Je kunt daarom alleen indirecte vergelijkingen maken op basis van de individuele vergelijkingen met </a:t>
            </a:r>
            <a:r>
              <a:rPr lang="nl-NL" sz="1200" kern="1200" dirty="0" err="1">
                <a:solidFill>
                  <a:schemeClr val="tx1"/>
                </a:solidFill>
                <a:effectLst/>
                <a:latin typeface="+mn-lt"/>
                <a:ea typeface="+mn-ea"/>
                <a:cs typeface="+mn-cs"/>
              </a:rPr>
              <a:t>coumarines</a:t>
            </a:r>
            <a:r>
              <a:rPr lang="nl-NL" sz="1200" kern="1200" dirty="0">
                <a:solidFill>
                  <a:schemeClr val="tx1"/>
                </a:solidFill>
                <a:effectLst/>
                <a:latin typeface="+mn-lt"/>
                <a:ea typeface="+mn-ea"/>
                <a:cs typeface="+mn-cs"/>
              </a:rPr>
              <a:t>. Wel zijn er een aantal factoren op basis waarvan de keuze voor een specifieke DOAC meer of minder voor de hand kan liggen.</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In de literatuur zijn diverse schema’s te vinden over dit onderwerp. Samengevat geven deze schema’s patiëntkenmerken weer die een belangrijke rol spelen bij de keuze voor een bepaalde DOAC, namelijk nierfunctie, risico op maagbloeding, algeheel bloedingsrisico, leeftijd en de voorkeur van de patiënt. Het is belangrijk om u hierbij te realiseren dat deze criteria niet moeten worden verabsoluteerd:</a:t>
            </a:r>
          </a:p>
          <a:p>
            <a:pPr lvl="0"/>
            <a:r>
              <a:rPr lang="nl-NL" sz="1200" kern="1200" dirty="0">
                <a:solidFill>
                  <a:schemeClr val="tx1"/>
                </a:solidFill>
                <a:effectLst/>
                <a:latin typeface="+mn-lt"/>
                <a:ea typeface="+mn-ea"/>
                <a:cs typeface="+mn-cs"/>
              </a:rPr>
              <a:t>Bij een hoog trombo-embolisch risico kan </a:t>
            </a:r>
            <a:r>
              <a:rPr lang="nl-NL" sz="1200" kern="1200" dirty="0" err="1">
                <a:solidFill>
                  <a:schemeClr val="tx1"/>
                </a:solidFill>
                <a:effectLst/>
                <a:latin typeface="+mn-lt"/>
                <a:ea typeface="+mn-ea"/>
                <a:cs typeface="+mn-cs"/>
              </a:rPr>
              <a:t>dabigatran</a:t>
            </a:r>
            <a:r>
              <a:rPr lang="nl-NL" sz="1200" kern="1200" dirty="0">
                <a:solidFill>
                  <a:schemeClr val="tx1"/>
                </a:solidFill>
                <a:effectLst/>
                <a:latin typeface="+mn-lt"/>
                <a:ea typeface="+mn-ea"/>
                <a:cs typeface="+mn-cs"/>
              </a:rPr>
              <a:t> 150 mg tweemaal daags worden overwogen op basis van de betere effectiviteit gebleken in de RELY-studie. </a:t>
            </a:r>
            <a:r>
              <a:rPr lang="nl-NL" sz="1200" kern="1200" dirty="0" err="1">
                <a:solidFill>
                  <a:schemeClr val="tx1"/>
                </a:solidFill>
                <a:effectLst/>
                <a:latin typeface="+mn-lt"/>
                <a:ea typeface="+mn-ea"/>
                <a:cs typeface="+mn-cs"/>
              </a:rPr>
              <a:t>Dabigatran</a:t>
            </a:r>
            <a:r>
              <a:rPr lang="nl-NL" sz="1200" kern="1200" dirty="0">
                <a:solidFill>
                  <a:schemeClr val="tx1"/>
                </a:solidFill>
                <a:effectLst/>
                <a:latin typeface="+mn-lt"/>
                <a:ea typeface="+mn-ea"/>
                <a:cs typeface="+mn-cs"/>
              </a:rPr>
              <a:t> geeft echter meer dyspepsieklachten; iets wat u als apotheker kunt signaleren tijdens een medicatiereview of aan de balie.</a:t>
            </a:r>
          </a:p>
          <a:p>
            <a:pPr lvl="0"/>
            <a:r>
              <a:rPr lang="nl-NL" sz="1200" kern="1200" dirty="0" err="1">
                <a:solidFill>
                  <a:schemeClr val="tx1"/>
                </a:solidFill>
                <a:effectLst/>
                <a:latin typeface="+mn-lt"/>
                <a:ea typeface="+mn-ea"/>
                <a:cs typeface="+mn-cs"/>
              </a:rPr>
              <a:t>Dabigatran</a:t>
            </a:r>
            <a:r>
              <a:rPr lang="nl-NL" sz="1200" kern="1200" dirty="0">
                <a:solidFill>
                  <a:schemeClr val="tx1"/>
                </a:solidFill>
                <a:effectLst/>
                <a:latin typeface="+mn-lt"/>
                <a:ea typeface="+mn-ea"/>
                <a:cs typeface="+mn-cs"/>
              </a:rPr>
              <a:t> en </a:t>
            </a:r>
            <a:r>
              <a:rPr lang="nl-NL" sz="1200" kern="1200" dirty="0" err="1">
                <a:solidFill>
                  <a:schemeClr val="tx1"/>
                </a:solidFill>
                <a:effectLst/>
                <a:latin typeface="+mn-lt"/>
                <a:ea typeface="+mn-ea"/>
                <a:cs typeface="+mn-cs"/>
              </a:rPr>
              <a:t>apixaban</a:t>
            </a:r>
            <a:r>
              <a:rPr lang="nl-NL" sz="1200" kern="1200" dirty="0">
                <a:solidFill>
                  <a:schemeClr val="tx1"/>
                </a:solidFill>
                <a:effectLst/>
                <a:latin typeface="+mn-lt"/>
                <a:ea typeface="+mn-ea"/>
                <a:cs typeface="+mn-cs"/>
              </a:rPr>
              <a:t> moeten tweemaal daags worden gedoseerd, terwijl </a:t>
            </a:r>
            <a:r>
              <a:rPr lang="nl-NL" sz="1200" kern="1200" dirty="0" err="1">
                <a:solidFill>
                  <a:schemeClr val="tx1"/>
                </a:solidFill>
                <a:effectLst/>
                <a:latin typeface="+mn-lt"/>
                <a:ea typeface="+mn-ea"/>
                <a:cs typeface="+mn-cs"/>
              </a:rPr>
              <a:t>rivaroxaban</a:t>
            </a:r>
            <a:r>
              <a:rPr lang="nl-NL" sz="1200" kern="1200" dirty="0">
                <a:solidFill>
                  <a:schemeClr val="tx1"/>
                </a:solidFill>
                <a:effectLst/>
                <a:latin typeface="+mn-lt"/>
                <a:ea typeface="+mn-ea"/>
                <a:cs typeface="+mn-cs"/>
              </a:rPr>
              <a:t> en </a:t>
            </a:r>
            <a:r>
              <a:rPr lang="nl-NL" sz="1200" kern="1200" dirty="0" err="1">
                <a:solidFill>
                  <a:schemeClr val="tx1"/>
                </a:solidFill>
                <a:effectLst/>
                <a:latin typeface="+mn-lt"/>
                <a:ea typeface="+mn-ea"/>
                <a:cs typeface="+mn-cs"/>
              </a:rPr>
              <a:t>edoxaban</a:t>
            </a:r>
            <a:r>
              <a:rPr lang="nl-NL" sz="1200" kern="1200" dirty="0">
                <a:solidFill>
                  <a:schemeClr val="tx1"/>
                </a:solidFill>
                <a:effectLst/>
                <a:latin typeface="+mn-lt"/>
                <a:ea typeface="+mn-ea"/>
                <a:cs typeface="+mn-cs"/>
              </a:rPr>
              <a:t> eenmaal per dag worden gedoseerd. Als de patiënt een voorkeur heeft voor een </a:t>
            </a:r>
            <a:r>
              <a:rPr lang="nl-NL" sz="1200" kern="1200" dirty="0" err="1">
                <a:solidFill>
                  <a:schemeClr val="tx1"/>
                </a:solidFill>
                <a:effectLst/>
                <a:latin typeface="+mn-lt"/>
                <a:ea typeface="+mn-ea"/>
                <a:cs typeface="+mn-cs"/>
              </a:rPr>
              <a:t>eenmaaldaagse</a:t>
            </a:r>
            <a:r>
              <a:rPr lang="nl-NL" sz="1200" kern="1200" dirty="0">
                <a:solidFill>
                  <a:schemeClr val="tx1"/>
                </a:solidFill>
                <a:effectLst/>
                <a:latin typeface="+mn-lt"/>
                <a:ea typeface="+mn-ea"/>
                <a:cs typeface="+mn-cs"/>
              </a:rPr>
              <a:t> dosering gaat de voorkeur daarom uit naar </a:t>
            </a:r>
            <a:r>
              <a:rPr lang="nl-NL" sz="1200" kern="1200" dirty="0" err="1">
                <a:solidFill>
                  <a:schemeClr val="tx1"/>
                </a:solidFill>
                <a:effectLst/>
                <a:latin typeface="+mn-lt"/>
                <a:ea typeface="+mn-ea"/>
                <a:cs typeface="+mn-cs"/>
              </a:rPr>
              <a:t>rivaroxaban</a:t>
            </a:r>
            <a:r>
              <a:rPr lang="nl-NL" sz="1200" kern="1200" dirty="0">
                <a:solidFill>
                  <a:schemeClr val="tx1"/>
                </a:solidFill>
                <a:effectLst/>
                <a:latin typeface="+mn-lt"/>
                <a:ea typeface="+mn-ea"/>
                <a:cs typeface="+mn-cs"/>
              </a:rPr>
              <a:t> of </a:t>
            </a:r>
            <a:r>
              <a:rPr lang="nl-NL" sz="1200" kern="1200" dirty="0" err="1">
                <a:solidFill>
                  <a:schemeClr val="tx1"/>
                </a:solidFill>
                <a:effectLst/>
                <a:latin typeface="+mn-lt"/>
                <a:ea typeface="+mn-ea"/>
                <a:cs typeface="+mn-cs"/>
              </a:rPr>
              <a:t>edoxaban</a:t>
            </a:r>
            <a:r>
              <a:rPr lang="nl-NL" sz="1200" kern="1200" dirty="0">
                <a:solidFill>
                  <a:schemeClr val="tx1"/>
                </a:solidFill>
                <a:effectLst/>
                <a:latin typeface="+mn-lt"/>
                <a:ea typeface="+mn-ea"/>
                <a:cs typeface="+mn-cs"/>
              </a:rPr>
              <a:t>.</a:t>
            </a:r>
          </a:p>
          <a:p>
            <a:pPr lvl="0"/>
            <a:r>
              <a:rPr lang="nl-NL" sz="1200" kern="1200" dirty="0">
                <a:solidFill>
                  <a:schemeClr val="tx1"/>
                </a:solidFill>
                <a:effectLst/>
                <a:latin typeface="+mn-lt"/>
                <a:ea typeface="+mn-ea"/>
                <a:cs typeface="+mn-cs"/>
              </a:rPr>
              <a:t>Indien er sprake is van een algeheel hoog bloedingsrisico (HAS-BLED score ≥ 3, hieronder besproken), kan op basis van verschillende studies wellicht beter gekozen worden voor </a:t>
            </a:r>
            <a:r>
              <a:rPr lang="nl-NL" sz="1200" kern="1200" dirty="0" err="1">
                <a:solidFill>
                  <a:schemeClr val="tx1"/>
                </a:solidFill>
                <a:effectLst/>
                <a:latin typeface="+mn-lt"/>
                <a:ea typeface="+mn-ea"/>
                <a:cs typeface="+mn-cs"/>
              </a:rPr>
              <a:t>dabigatran</a:t>
            </a:r>
            <a:r>
              <a:rPr lang="nl-NL" sz="1200" kern="1200" dirty="0">
                <a:solidFill>
                  <a:schemeClr val="tx1"/>
                </a:solidFill>
                <a:effectLst/>
                <a:latin typeface="+mn-lt"/>
                <a:ea typeface="+mn-ea"/>
                <a:cs typeface="+mn-cs"/>
              </a:rPr>
              <a:t> (110 mg), </a:t>
            </a:r>
            <a:r>
              <a:rPr lang="nl-NL" sz="1200" kern="1200" dirty="0" err="1">
                <a:solidFill>
                  <a:schemeClr val="tx1"/>
                </a:solidFill>
                <a:effectLst/>
                <a:latin typeface="+mn-lt"/>
                <a:ea typeface="+mn-ea"/>
                <a:cs typeface="+mn-cs"/>
              </a:rPr>
              <a:t>apixaban</a:t>
            </a:r>
            <a:r>
              <a:rPr lang="nl-NL" sz="1200" kern="1200" dirty="0">
                <a:solidFill>
                  <a:schemeClr val="tx1"/>
                </a:solidFill>
                <a:effectLst/>
                <a:latin typeface="+mn-lt"/>
                <a:ea typeface="+mn-ea"/>
                <a:cs typeface="+mn-cs"/>
              </a:rPr>
              <a:t> of </a:t>
            </a:r>
            <a:r>
              <a:rPr lang="nl-NL" sz="1200" kern="1200" dirty="0" err="1">
                <a:solidFill>
                  <a:schemeClr val="tx1"/>
                </a:solidFill>
                <a:effectLst/>
                <a:latin typeface="+mn-lt"/>
                <a:ea typeface="+mn-ea"/>
                <a:cs typeface="+mn-cs"/>
              </a:rPr>
              <a:t>edoxaban</a:t>
            </a:r>
            <a:r>
              <a:rPr lang="nl-NL" sz="1200" kern="1200" dirty="0">
                <a:solidFill>
                  <a:schemeClr val="tx1"/>
                </a:solidFill>
                <a:effectLst/>
                <a:latin typeface="+mn-lt"/>
                <a:ea typeface="+mn-ea"/>
                <a:cs typeface="+mn-cs"/>
              </a:rPr>
              <a:t>.</a:t>
            </a:r>
          </a:p>
          <a:p>
            <a:pPr lvl="0"/>
            <a:r>
              <a:rPr lang="nl-NL" sz="1200" kern="1200" dirty="0">
                <a:solidFill>
                  <a:schemeClr val="tx1"/>
                </a:solidFill>
                <a:effectLst/>
                <a:latin typeface="+mn-lt"/>
                <a:ea typeface="+mn-ea"/>
                <a:cs typeface="+mn-cs"/>
              </a:rPr>
              <a:t>Bij een matig-slechte nierfunctie geldt een relatieve contra-indicatie voor </a:t>
            </a:r>
            <a:r>
              <a:rPr lang="nl-NL" sz="1200" kern="1200" dirty="0" err="1">
                <a:solidFill>
                  <a:schemeClr val="tx1"/>
                </a:solidFill>
                <a:effectLst/>
                <a:latin typeface="+mn-lt"/>
                <a:ea typeface="+mn-ea"/>
                <a:cs typeface="+mn-cs"/>
              </a:rPr>
              <a:t>dabigatran</a:t>
            </a:r>
            <a:r>
              <a:rPr lang="nl-NL" sz="1200" kern="1200" dirty="0">
                <a:solidFill>
                  <a:schemeClr val="tx1"/>
                </a:solidFill>
                <a:effectLst/>
                <a:latin typeface="+mn-lt"/>
                <a:ea typeface="+mn-ea"/>
                <a:cs typeface="+mn-cs"/>
              </a:rPr>
              <a:t>, gezien de hoge mate van renale klaring. Bij een verminderde nierfunctie (</a:t>
            </a:r>
            <a:r>
              <a:rPr lang="nl-NL" sz="1200" kern="1200" dirty="0" err="1">
                <a:solidFill>
                  <a:schemeClr val="tx1"/>
                </a:solidFill>
                <a:effectLst/>
                <a:latin typeface="+mn-lt"/>
                <a:ea typeface="+mn-ea"/>
                <a:cs typeface="+mn-cs"/>
              </a:rPr>
              <a:t>eGRF</a:t>
            </a:r>
            <a:r>
              <a:rPr lang="nl-NL" sz="1200" kern="1200" dirty="0">
                <a:solidFill>
                  <a:schemeClr val="tx1"/>
                </a:solidFill>
                <a:effectLst/>
                <a:latin typeface="+mn-lt"/>
                <a:ea typeface="+mn-ea"/>
                <a:cs typeface="+mn-cs"/>
              </a:rPr>
              <a:t>: 15-49 ml/min) gaat de voorkeur daarom uit naar </a:t>
            </a:r>
            <a:r>
              <a:rPr lang="nl-NL" sz="1200" kern="1200" dirty="0" err="1">
                <a:solidFill>
                  <a:schemeClr val="tx1"/>
                </a:solidFill>
                <a:effectLst/>
                <a:latin typeface="+mn-lt"/>
                <a:ea typeface="+mn-ea"/>
                <a:cs typeface="+mn-cs"/>
              </a:rPr>
              <a:t>apixaban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rivaroxaban</a:t>
            </a:r>
            <a:r>
              <a:rPr lang="nl-NL" sz="1200" kern="1200" dirty="0">
                <a:solidFill>
                  <a:schemeClr val="tx1"/>
                </a:solidFill>
                <a:effectLst/>
                <a:latin typeface="+mn-lt"/>
                <a:ea typeface="+mn-ea"/>
                <a:cs typeface="+mn-cs"/>
              </a:rPr>
              <a:t> (15 mg) of </a:t>
            </a:r>
            <a:r>
              <a:rPr lang="nl-NL" sz="1200" kern="1200" dirty="0" err="1">
                <a:solidFill>
                  <a:schemeClr val="tx1"/>
                </a:solidFill>
                <a:effectLst/>
                <a:latin typeface="+mn-lt"/>
                <a:ea typeface="+mn-ea"/>
                <a:cs typeface="+mn-cs"/>
              </a:rPr>
              <a:t>edoxaban</a:t>
            </a:r>
            <a:r>
              <a:rPr lang="nl-NL" sz="1200" kern="1200" dirty="0">
                <a:solidFill>
                  <a:schemeClr val="tx1"/>
                </a:solidFill>
                <a:effectLst/>
                <a:latin typeface="+mn-lt"/>
                <a:ea typeface="+mn-ea"/>
                <a:cs typeface="+mn-cs"/>
              </a:rPr>
              <a:t> (30 mg).</a:t>
            </a:r>
          </a:p>
          <a:p>
            <a:r>
              <a:rPr lang="nl-NL" sz="1200" kern="1200" dirty="0">
                <a:solidFill>
                  <a:schemeClr val="tx1"/>
                </a:solidFill>
                <a:effectLst/>
                <a:latin typeface="+mn-lt"/>
                <a:ea typeface="+mn-ea"/>
                <a:cs typeface="+mn-cs"/>
              </a:rPr>
              <a:t>Ter ondersteuning bij de beslissing voor een specifieke DOAC bestaan consultkaarten om de keuze met de patiënt stap voor stap te bespreken.</a:t>
            </a:r>
          </a:p>
          <a:p>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Schatting van het bloedingsrisico</a:t>
            </a:r>
          </a:p>
          <a:p>
            <a:r>
              <a:rPr lang="nl-NL" sz="1200" kern="1200" dirty="0">
                <a:solidFill>
                  <a:schemeClr val="tx1"/>
                </a:solidFill>
                <a:effectLst/>
                <a:latin typeface="+mn-lt"/>
                <a:ea typeface="+mn-ea"/>
                <a:cs typeface="+mn-cs"/>
              </a:rPr>
              <a:t>De HAS-BLED-score is een relatief eenvoudig instrument om het risico op een bloeding bij het gebruik van orale anticoagulantia te bepalen.</a:t>
            </a:r>
          </a:p>
          <a:p>
            <a:r>
              <a:rPr lang="nl-NL" sz="1200" kern="1200" dirty="0">
                <a:solidFill>
                  <a:schemeClr val="tx1"/>
                </a:solidFill>
                <a:effectLst/>
                <a:latin typeface="+mn-lt"/>
                <a:ea typeface="+mn-ea"/>
                <a:cs typeface="+mn-cs"/>
              </a:rPr>
              <a:t></a:t>
            </a:r>
          </a:p>
          <a:p>
            <a:r>
              <a:rPr lang="nl-NL" sz="1200" b="1" i="1" kern="1200" dirty="0">
                <a:solidFill>
                  <a:schemeClr val="tx1"/>
                </a:solidFill>
                <a:effectLst/>
                <a:latin typeface="+mn-lt"/>
                <a:ea typeface="+mn-ea"/>
                <a:cs typeface="+mn-cs"/>
              </a:rPr>
              <a:t>HAS-BLED is een afkorting voor:</a:t>
            </a:r>
          </a:p>
          <a:p>
            <a:r>
              <a:rPr lang="nl-NL" sz="1200" b="1" kern="1200" dirty="0" err="1">
                <a:solidFill>
                  <a:schemeClr val="tx1"/>
                </a:solidFill>
                <a:effectLst/>
                <a:latin typeface="+mn-lt"/>
                <a:ea typeface="+mn-ea"/>
                <a:cs typeface="+mn-cs"/>
              </a:rPr>
              <a:t>H</a:t>
            </a:r>
            <a:r>
              <a:rPr lang="nl-NL" sz="1200" kern="1200" dirty="0" err="1">
                <a:solidFill>
                  <a:schemeClr val="tx1"/>
                </a:solidFill>
                <a:effectLst/>
                <a:latin typeface="+mn-lt"/>
                <a:ea typeface="+mn-ea"/>
                <a:cs typeface="+mn-cs"/>
              </a:rPr>
              <a:t>ypertension</a:t>
            </a:r>
            <a:r>
              <a:rPr lang="nl-NL" sz="1200" kern="1200" dirty="0">
                <a:solidFill>
                  <a:schemeClr val="tx1"/>
                </a:solidFill>
                <a:effectLst/>
                <a:latin typeface="+mn-lt"/>
                <a:ea typeface="+mn-ea"/>
                <a:cs typeface="+mn-cs"/>
              </a:rPr>
              <a:t> (SBD 160 &gt; </a:t>
            </a:r>
            <a:r>
              <a:rPr lang="nl-NL" sz="1200" kern="1200" dirty="0" err="1">
                <a:solidFill>
                  <a:schemeClr val="tx1"/>
                </a:solidFill>
                <a:effectLst/>
                <a:latin typeface="+mn-lt"/>
                <a:ea typeface="+mn-ea"/>
                <a:cs typeface="+mn-cs"/>
              </a:rPr>
              <a:t>mmHg</a:t>
            </a:r>
            <a:r>
              <a:rPr lang="nl-NL" sz="1200" kern="1200" dirty="0">
                <a:solidFill>
                  <a:schemeClr val="tx1"/>
                </a:solidFill>
                <a:effectLst/>
                <a:latin typeface="+mn-lt"/>
                <a:ea typeface="+mn-ea"/>
                <a:cs typeface="+mn-cs"/>
              </a:rPr>
              <a:t>)</a:t>
            </a:r>
          </a:p>
          <a:p>
            <a:r>
              <a:rPr lang="nl-NL" sz="1200" b="1" kern="1200" dirty="0" err="1">
                <a:solidFill>
                  <a:schemeClr val="tx1"/>
                </a:solidFill>
                <a:effectLst/>
                <a:latin typeface="+mn-lt"/>
                <a:ea typeface="+mn-ea"/>
                <a:cs typeface="+mn-cs"/>
              </a:rPr>
              <a:t>A</a:t>
            </a:r>
            <a:r>
              <a:rPr lang="nl-NL" sz="1200" kern="1200" dirty="0" err="1">
                <a:solidFill>
                  <a:schemeClr val="tx1"/>
                </a:solidFill>
                <a:effectLst/>
                <a:latin typeface="+mn-lt"/>
                <a:ea typeface="+mn-ea"/>
                <a:cs typeface="+mn-cs"/>
              </a:rPr>
              <a:t>bnormal</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kidney</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Liver</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function</a:t>
            </a:r>
            <a:r>
              <a:rPr lang="nl-NL" sz="1200" kern="1200" dirty="0">
                <a:solidFill>
                  <a:schemeClr val="tx1"/>
                </a:solidFill>
                <a:effectLst/>
                <a:latin typeface="+mn-lt"/>
                <a:ea typeface="+mn-ea"/>
                <a:cs typeface="+mn-cs"/>
              </a:rPr>
              <a:t> (elk 1 punt, </a:t>
            </a:r>
            <a:r>
              <a:rPr lang="nl-NL" sz="1200" kern="1200" dirty="0" err="1">
                <a:solidFill>
                  <a:schemeClr val="tx1"/>
                </a:solidFill>
                <a:effectLst/>
                <a:latin typeface="+mn-lt"/>
                <a:ea typeface="+mn-ea"/>
                <a:cs typeface="+mn-cs"/>
              </a:rPr>
              <a:t>maximal</a:t>
            </a:r>
            <a:r>
              <a:rPr lang="nl-NL" sz="1200" kern="1200" dirty="0">
                <a:solidFill>
                  <a:schemeClr val="tx1"/>
                </a:solidFill>
                <a:effectLst/>
                <a:latin typeface="+mn-lt"/>
                <a:ea typeface="+mn-ea"/>
                <a:cs typeface="+mn-cs"/>
              </a:rPr>
              <a:t> 2 punten)</a:t>
            </a:r>
          </a:p>
          <a:p>
            <a:r>
              <a:rPr lang="nl-NL" sz="1200" b="1" kern="1200" dirty="0" err="1">
                <a:solidFill>
                  <a:schemeClr val="tx1"/>
                </a:solidFill>
                <a:effectLst/>
                <a:latin typeface="+mn-lt"/>
                <a:ea typeface="+mn-ea"/>
                <a:cs typeface="+mn-cs"/>
              </a:rPr>
              <a:t>S</a:t>
            </a:r>
            <a:r>
              <a:rPr lang="nl-NL" sz="1200" kern="1200" dirty="0" err="1">
                <a:solidFill>
                  <a:schemeClr val="tx1"/>
                </a:solidFill>
                <a:effectLst/>
                <a:latin typeface="+mn-lt"/>
                <a:ea typeface="+mn-ea"/>
                <a:cs typeface="+mn-cs"/>
              </a:rPr>
              <a:t>troke</a:t>
            </a:r>
            <a:endParaRPr lang="nl-NL" sz="1200" kern="1200" dirty="0">
              <a:solidFill>
                <a:schemeClr val="tx1"/>
              </a:solidFill>
              <a:effectLst/>
              <a:latin typeface="+mn-lt"/>
              <a:ea typeface="+mn-ea"/>
              <a:cs typeface="+mn-cs"/>
            </a:endParaRPr>
          </a:p>
          <a:p>
            <a:r>
              <a:rPr lang="nl-NL" sz="1200" b="1" kern="1200" dirty="0" err="1">
                <a:solidFill>
                  <a:schemeClr val="tx1"/>
                </a:solidFill>
                <a:effectLst/>
                <a:latin typeface="+mn-lt"/>
                <a:ea typeface="+mn-ea"/>
                <a:cs typeface="+mn-cs"/>
              </a:rPr>
              <a:t>B</a:t>
            </a:r>
            <a:r>
              <a:rPr lang="nl-NL" sz="1200" kern="1200" dirty="0" err="1">
                <a:solidFill>
                  <a:schemeClr val="tx1"/>
                </a:solidFill>
                <a:effectLst/>
                <a:latin typeface="+mn-lt"/>
                <a:ea typeface="+mn-ea"/>
                <a:cs typeface="+mn-cs"/>
              </a:rPr>
              <a:t>leeding</a:t>
            </a:r>
            <a:endParaRPr lang="nl-NL" sz="1200" kern="1200" dirty="0">
              <a:solidFill>
                <a:schemeClr val="tx1"/>
              </a:solidFill>
              <a:effectLst/>
              <a:latin typeface="+mn-lt"/>
              <a:ea typeface="+mn-ea"/>
              <a:cs typeface="+mn-cs"/>
            </a:endParaRPr>
          </a:p>
          <a:p>
            <a:r>
              <a:rPr lang="nl-NL" sz="1200" b="1" kern="1200" dirty="0" err="1">
                <a:solidFill>
                  <a:schemeClr val="tx1"/>
                </a:solidFill>
                <a:effectLst/>
                <a:latin typeface="+mn-lt"/>
                <a:ea typeface="+mn-ea"/>
                <a:cs typeface="+mn-cs"/>
              </a:rPr>
              <a:t>L</a:t>
            </a:r>
            <a:r>
              <a:rPr lang="nl-NL" sz="1200" kern="1200" dirty="0" err="1">
                <a:solidFill>
                  <a:schemeClr val="tx1"/>
                </a:solidFill>
                <a:effectLst/>
                <a:latin typeface="+mn-lt"/>
                <a:ea typeface="+mn-ea"/>
                <a:cs typeface="+mn-cs"/>
              </a:rPr>
              <a:t>abile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INRs</a:t>
            </a:r>
            <a:endParaRPr lang="nl-NL" sz="1200" kern="1200" dirty="0">
              <a:solidFill>
                <a:schemeClr val="tx1"/>
              </a:solidFill>
              <a:effectLst/>
              <a:latin typeface="+mn-lt"/>
              <a:ea typeface="+mn-ea"/>
              <a:cs typeface="+mn-cs"/>
            </a:endParaRPr>
          </a:p>
          <a:p>
            <a:r>
              <a:rPr lang="nl-NL" sz="1200" b="1" kern="1200" dirty="0" err="1">
                <a:solidFill>
                  <a:schemeClr val="tx1"/>
                </a:solidFill>
                <a:effectLst/>
                <a:latin typeface="+mn-lt"/>
                <a:ea typeface="+mn-ea"/>
                <a:cs typeface="+mn-cs"/>
              </a:rPr>
              <a:t>E</a:t>
            </a:r>
            <a:r>
              <a:rPr lang="nl-NL" sz="1200" kern="1200" dirty="0" err="1">
                <a:solidFill>
                  <a:schemeClr val="tx1"/>
                </a:solidFill>
                <a:effectLst/>
                <a:latin typeface="+mn-lt"/>
                <a:ea typeface="+mn-ea"/>
                <a:cs typeface="+mn-cs"/>
              </a:rPr>
              <a:t>lderly</a:t>
            </a:r>
            <a:r>
              <a:rPr lang="nl-NL" sz="1200" kern="1200" dirty="0">
                <a:solidFill>
                  <a:schemeClr val="tx1"/>
                </a:solidFill>
                <a:effectLst/>
                <a:latin typeface="+mn-lt"/>
                <a:ea typeface="+mn-ea"/>
                <a:cs typeface="+mn-cs"/>
              </a:rPr>
              <a:t> (&gt; 65 </a:t>
            </a:r>
            <a:r>
              <a:rPr lang="nl-NL" sz="1200" kern="1200" dirty="0" err="1">
                <a:solidFill>
                  <a:schemeClr val="tx1"/>
                </a:solidFill>
                <a:effectLst/>
                <a:latin typeface="+mn-lt"/>
                <a:ea typeface="+mn-ea"/>
                <a:cs typeface="+mn-cs"/>
              </a:rPr>
              <a:t>years</a:t>
            </a:r>
            <a:r>
              <a:rPr lang="nl-NL" sz="1200" kern="1200" dirty="0">
                <a:solidFill>
                  <a:schemeClr val="tx1"/>
                </a:solidFill>
                <a:effectLst/>
                <a:latin typeface="+mn-lt"/>
                <a:ea typeface="+mn-ea"/>
                <a:cs typeface="+mn-cs"/>
              </a:rPr>
              <a:t>)</a:t>
            </a:r>
          </a:p>
          <a:p>
            <a:r>
              <a:rPr lang="nl-NL" sz="1200" b="1" kern="1200" dirty="0">
                <a:solidFill>
                  <a:schemeClr val="tx1"/>
                </a:solidFill>
                <a:effectLst/>
                <a:latin typeface="+mn-lt"/>
                <a:ea typeface="+mn-ea"/>
                <a:cs typeface="+mn-cs"/>
              </a:rPr>
              <a:t>D</a:t>
            </a:r>
            <a:r>
              <a:rPr lang="nl-NL" sz="1200" kern="1200" dirty="0">
                <a:solidFill>
                  <a:schemeClr val="tx1"/>
                </a:solidFill>
                <a:effectLst/>
                <a:latin typeface="+mn-lt"/>
                <a:ea typeface="+mn-ea"/>
                <a:cs typeface="+mn-cs"/>
              </a:rPr>
              <a:t>rugs (o.a. </a:t>
            </a:r>
            <a:r>
              <a:rPr lang="nl-NL" sz="1200" kern="1200" dirty="0" err="1">
                <a:solidFill>
                  <a:schemeClr val="tx1"/>
                </a:solidFill>
                <a:effectLst/>
                <a:latin typeface="+mn-lt"/>
                <a:ea typeface="+mn-ea"/>
                <a:cs typeface="+mn-cs"/>
              </a:rPr>
              <a:t>TARs</a:t>
            </a:r>
            <a:r>
              <a:rPr lang="nl-NL" sz="1200" kern="1200" dirty="0">
                <a:solidFill>
                  <a:schemeClr val="tx1"/>
                </a:solidFill>
                <a:effectLst/>
                <a:latin typeface="+mn-lt"/>
                <a:ea typeface="+mn-ea"/>
                <a:cs typeface="+mn-cs"/>
              </a:rPr>
              <a:t> of </a:t>
            </a:r>
            <a:r>
              <a:rPr lang="nl-NL" sz="1200" kern="1200" dirty="0" err="1">
                <a:solidFill>
                  <a:schemeClr val="tx1"/>
                </a:solidFill>
                <a:effectLst/>
                <a:latin typeface="+mn-lt"/>
                <a:ea typeface="+mn-ea"/>
                <a:cs typeface="+mn-cs"/>
              </a:rPr>
              <a:t>NSAIDs</a:t>
            </a:r>
            <a:r>
              <a:rPr lang="nl-NL" sz="1200" kern="1200" dirty="0">
                <a:solidFill>
                  <a:schemeClr val="tx1"/>
                </a:solidFill>
                <a:effectLst/>
                <a:latin typeface="+mn-lt"/>
                <a:ea typeface="+mn-ea"/>
                <a:cs typeface="+mn-cs"/>
              </a:rPr>
              <a:t>) of Alcohol (≥ 8 </a:t>
            </a:r>
            <a:r>
              <a:rPr lang="nl-NL" sz="1200" kern="1200" dirty="0" err="1">
                <a:solidFill>
                  <a:schemeClr val="tx1"/>
                </a:solidFill>
                <a:effectLst/>
                <a:latin typeface="+mn-lt"/>
                <a:ea typeface="+mn-ea"/>
                <a:cs typeface="+mn-cs"/>
              </a:rPr>
              <a:t>consumptions</a:t>
            </a:r>
            <a:r>
              <a:rPr lang="nl-NL" sz="1200" kern="1200" dirty="0">
                <a:solidFill>
                  <a:schemeClr val="tx1"/>
                </a:solidFill>
                <a:effectLst/>
                <a:latin typeface="+mn-lt"/>
                <a:ea typeface="+mn-ea"/>
                <a:cs typeface="+mn-cs"/>
              </a:rPr>
              <a:t> per week) (elk 1 punt, maximaal 2 punten)</a:t>
            </a:r>
          </a:p>
          <a:p>
            <a:r>
              <a:rPr lang="nl-NL" sz="1200" kern="1200" dirty="0">
                <a:solidFill>
                  <a:schemeClr val="tx1"/>
                </a:solidFill>
                <a:effectLst/>
                <a:latin typeface="+mn-lt"/>
                <a:ea typeface="+mn-ea"/>
                <a:cs typeface="+mn-cs"/>
              </a:rPr>
              <a:t>Onder drugs wordt verstaan: middelen die het bloedingsrisico kunnen verhogen, zoals </a:t>
            </a:r>
            <a:r>
              <a:rPr lang="nl-NL" sz="1200" kern="1200" dirty="0" err="1">
                <a:solidFill>
                  <a:schemeClr val="tx1"/>
                </a:solidFill>
                <a:effectLst/>
                <a:latin typeface="+mn-lt"/>
                <a:ea typeface="+mn-ea"/>
                <a:cs typeface="+mn-cs"/>
              </a:rPr>
              <a:t>NSAID’s</a:t>
            </a:r>
            <a:r>
              <a:rPr lang="nl-NL" sz="1200" kern="1200" dirty="0">
                <a:solidFill>
                  <a:schemeClr val="tx1"/>
                </a:solidFill>
                <a:effectLst/>
                <a:latin typeface="+mn-lt"/>
                <a:ea typeface="+mn-ea"/>
                <a:cs typeface="+mn-cs"/>
              </a:rPr>
              <a:t> of een trombocytenaggregatieremmer (TAR). Elke factor levert 1 punt op, met uitzondering van factor A en D die voor 2 punten kunnen tellen; de maximale score is derhalve 9 punten. Bij een HAS-BLED-score van 3 of meer punten wordt gesproken van een hoog risico op ernstige bloedingen. Dit komt overeen met 4 of meer ernstige bloedingen per 100 patiëntjaren.</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De HAS-BLED-score is een instrument om de behandelaar bewust te maken van een individueel bloedingsrisico bij gebruik van </a:t>
            </a:r>
            <a:r>
              <a:rPr lang="nl-NL" sz="1200" kern="1200" dirty="0" err="1">
                <a:solidFill>
                  <a:schemeClr val="tx1"/>
                </a:solidFill>
                <a:effectLst/>
                <a:latin typeface="+mn-lt"/>
                <a:ea typeface="+mn-ea"/>
                <a:cs typeface="+mn-cs"/>
              </a:rPr>
              <a:t>coumarines</a:t>
            </a:r>
            <a:r>
              <a:rPr lang="nl-NL" sz="1200" kern="1200" dirty="0">
                <a:solidFill>
                  <a:schemeClr val="tx1"/>
                </a:solidFill>
                <a:effectLst/>
                <a:latin typeface="+mn-lt"/>
                <a:ea typeface="+mn-ea"/>
                <a:cs typeface="+mn-cs"/>
              </a:rPr>
              <a:t>, maar is uitdrukkelijk </a:t>
            </a:r>
            <a:r>
              <a:rPr lang="nl-NL" sz="1200" u="sng" kern="1200" dirty="0">
                <a:solidFill>
                  <a:schemeClr val="tx1"/>
                </a:solidFill>
                <a:effectLst/>
                <a:latin typeface="+mn-lt"/>
                <a:ea typeface="+mn-ea"/>
                <a:cs typeface="+mn-cs"/>
              </a:rPr>
              <a:t>niet</a:t>
            </a:r>
            <a:r>
              <a:rPr lang="nl-NL" sz="1200" kern="1200" dirty="0">
                <a:solidFill>
                  <a:schemeClr val="tx1"/>
                </a:solidFill>
                <a:effectLst/>
                <a:latin typeface="+mn-lt"/>
                <a:ea typeface="+mn-ea"/>
                <a:cs typeface="+mn-cs"/>
              </a:rPr>
              <a:t> bedoeld om patiënten met een hoog bloedingsrisico orale anticoagulantia te onthouden. Zelfs bij patiënten met hoge bloedingsrisico’s is de risicoreductie van trombo-embolische complicaties vaak hoger dan het geïntroduceerde bloedingsrisico bij het gebruik van orale anticoagulantia. Wel kan de behandelaar met behulp van de HAS-BLED-score nagaan of er behandelbare risicofactoren te duiden zijn. Denk daarbij aan het beperken van het gebruik van alcohol of het stoppen van medicatie die de bloedingsneiging (verder) verhoogt.</a:t>
            </a:r>
          </a:p>
          <a:p>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7757A14D-6177-4BAF-B317-04D230A379AB}" type="slidenum">
              <a:rPr lang="nl-NL" smtClean="0"/>
              <a:t>27</a:t>
            </a:fld>
            <a:endParaRPr lang="nl-NL"/>
          </a:p>
        </p:txBody>
      </p:sp>
    </p:spTree>
    <p:extLst>
      <p:ext uri="{BB962C8B-B14F-4D97-AF65-F5344CB8AC3E}">
        <p14:creationId xmlns:p14="http://schemas.microsoft.com/office/powerpoint/2010/main" val="3872908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Bij een herseninfarct met een arteriële oorzaak past men verschillende trombocytenaggregatieremmers of combinaties daarvan toe ter (secundaire) preventie van nieuwe atherotrombotische complicaties. Het betreft hier immers een plaatjesrijke </a:t>
            </a:r>
            <a:r>
              <a:rPr lang="nl-NL" sz="1200" u="sng" kern="1200" dirty="0">
                <a:solidFill>
                  <a:schemeClr val="tx1"/>
                </a:solidFill>
                <a:effectLst/>
                <a:latin typeface="+mn-lt"/>
                <a:ea typeface="+mn-ea"/>
                <a:cs typeface="+mn-cs"/>
              </a:rPr>
              <a:t>witte</a:t>
            </a:r>
            <a:r>
              <a:rPr lang="nl-NL" sz="1200" kern="1200" dirty="0">
                <a:solidFill>
                  <a:schemeClr val="tx1"/>
                </a:solidFill>
                <a:effectLst/>
                <a:latin typeface="+mn-lt"/>
                <a:ea typeface="+mn-ea"/>
                <a:cs typeface="+mn-cs"/>
              </a:rPr>
              <a:t> trombus. De volgende opties kunnen worden overwogen:</a:t>
            </a:r>
          </a:p>
          <a:p>
            <a:r>
              <a:rPr lang="nl-NL" sz="1200" kern="1200" dirty="0">
                <a:solidFill>
                  <a:schemeClr val="tx1"/>
                </a:solidFill>
                <a:effectLst/>
                <a:latin typeface="+mn-lt"/>
                <a:ea typeface="+mn-ea"/>
                <a:cs typeface="+mn-cs"/>
              </a:rPr>
              <a:t></a:t>
            </a:r>
          </a:p>
          <a:p>
            <a:pPr lvl="0"/>
            <a:r>
              <a:rPr lang="nl-NL" sz="1200" kern="1200" dirty="0">
                <a:solidFill>
                  <a:schemeClr val="tx1"/>
                </a:solidFill>
                <a:effectLst/>
                <a:latin typeface="+mn-lt"/>
                <a:ea typeface="+mn-ea"/>
                <a:cs typeface="+mn-cs"/>
              </a:rPr>
              <a:t>Clopidogrel-monotherapie.</a:t>
            </a:r>
          </a:p>
          <a:p>
            <a:pPr lvl="0"/>
            <a:r>
              <a:rPr lang="nl-NL" sz="1200" kern="1200" dirty="0">
                <a:solidFill>
                  <a:schemeClr val="tx1"/>
                </a:solidFill>
                <a:effectLst/>
                <a:latin typeface="+mn-lt"/>
                <a:ea typeface="+mn-ea"/>
                <a:cs typeface="+mn-cs"/>
              </a:rPr>
              <a:t>ASA i.c.m. </a:t>
            </a:r>
            <a:r>
              <a:rPr lang="nl-NL" sz="1200" kern="1200" dirty="0" err="1">
                <a:solidFill>
                  <a:schemeClr val="tx1"/>
                </a:solidFill>
                <a:effectLst/>
                <a:latin typeface="+mn-lt"/>
                <a:ea typeface="+mn-ea"/>
                <a:cs typeface="+mn-cs"/>
              </a:rPr>
              <a:t>dipyridamol</a:t>
            </a:r>
            <a:r>
              <a:rPr lang="nl-NL" sz="1200" kern="1200" dirty="0">
                <a:solidFill>
                  <a:schemeClr val="tx1"/>
                </a:solidFill>
                <a:effectLst/>
                <a:latin typeface="+mn-lt"/>
                <a:ea typeface="+mn-ea"/>
                <a:cs typeface="+mn-cs"/>
              </a:rPr>
              <a:t>, in een dosering van 2 x 200 mg MGA; of</a:t>
            </a:r>
          </a:p>
          <a:p>
            <a:pPr lvl="0"/>
            <a:r>
              <a:rPr lang="nl-NL" sz="1200" kern="1200" dirty="0">
                <a:solidFill>
                  <a:schemeClr val="tx1"/>
                </a:solidFill>
                <a:effectLst/>
                <a:latin typeface="+mn-lt"/>
                <a:ea typeface="+mn-ea"/>
                <a:cs typeface="+mn-cs"/>
              </a:rPr>
              <a:t>ASA-monotherapie in een dosering van 75-150 mg</a:t>
            </a:r>
          </a:p>
          <a:p>
            <a:endParaRPr lang="nl-NL" dirty="0"/>
          </a:p>
          <a:p>
            <a:r>
              <a:rPr lang="nl-NL" sz="1200" kern="1200" dirty="0">
                <a:solidFill>
                  <a:schemeClr val="tx1"/>
                </a:solidFill>
                <a:effectLst/>
                <a:latin typeface="+mn-lt"/>
                <a:ea typeface="+mn-ea"/>
                <a:cs typeface="+mn-cs"/>
              </a:rPr>
              <a:t>In internationale richtlijnen wordt monotherapie met clopidogrel inmiddels beschouwd als eerste keuze in de secundaire preventie. Monotherapie met clopidogrel is op basis van de </a:t>
            </a:r>
            <a:r>
              <a:rPr lang="nl-NL" sz="1200" kern="1200" dirty="0" err="1">
                <a:solidFill>
                  <a:schemeClr val="tx1"/>
                </a:solidFill>
                <a:effectLst/>
                <a:latin typeface="+mn-lt"/>
                <a:ea typeface="+mn-ea"/>
                <a:cs typeface="+mn-cs"/>
              </a:rPr>
              <a:t>ProfFESS</a:t>
            </a:r>
            <a:r>
              <a:rPr lang="nl-NL" sz="1200" kern="1200" dirty="0">
                <a:solidFill>
                  <a:schemeClr val="tx1"/>
                </a:solidFill>
                <a:effectLst/>
                <a:latin typeface="+mn-lt"/>
                <a:ea typeface="+mn-ea"/>
                <a:cs typeface="+mn-cs"/>
              </a:rPr>
              <a:t>-studie net zo effectief als ASA i.c.m. </a:t>
            </a:r>
            <a:r>
              <a:rPr lang="nl-NL" sz="1200" kern="1200" dirty="0" err="1">
                <a:solidFill>
                  <a:schemeClr val="tx1"/>
                </a:solidFill>
                <a:effectLst/>
                <a:latin typeface="+mn-lt"/>
                <a:ea typeface="+mn-ea"/>
                <a:cs typeface="+mn-cs"/>
              </a:rPr>
              <a:t>dipyridamol</a:t>
            </a:r>
            <a:r>
              <a:rPr lang="nl-NL" sz="1200" kern="1200" dirty="0">
                <a:solidFill>
                  <a:schemeClr val="tx1"/>
                </a:solidFill>
                <a:effectLst/>
                <a:latin typeface="+mn-lt"/>
                <a:ea typeface="+mn-ea"/>
                <a:cs typeface="+mn-cs"/>
              </a:rPr>
              <a:t>. Daarnaast is clopidogrelmonotherapie eenvoudiger in het gebruik, omdat de patiënt slechts één tablet hoeft in te nemen i.p.v. drie. Ook heeft monotherapie met clopidogrel minder bijwerkingen. In de Europese richtlijnen van de European Society of </a:t>
            </a:r>
            <a:r>
              <a:rPr lang="nl-NL" sz="1200" kern="1200" dirty="0" err="1">
                <a:solidFill>
                  <a:schemeClr val="tx1"/>
                </a:solidFill>
                <a:effectLst/>
                <a:latin typeface="+mn-lt"/>
                <a:ea typeface="+mn-ea"/>
                <a:cs typeface="+mn-cs"/>
              </a:rPr>
              <a:t>Cardiology</a:t>
            </a:r>
            <a:r>
              <a:rPr lang="nl-NL" sz="1200" kern="1200" dirty="0">
                <a:solidFill>
                  <a:schemeClr val="tx1"/>
                </a:solidFill>
                <a:effectLst/>
                <a:latin typeface="+mn-lt"/>
                <a:ea typeface="+mn-ea"/>
                <a:cs typeface="+mn-cs"/>
              </a:rPr>
              <a:t> (ESC) en van de European </a:t>
            </a:r>
            <a:r>
              <a:rPr lang="nl-NL" sz="1200" kern="1200" dirty="0" err="1">
                <a:solidFill>
                  <a:schemeClr val="tx1"/>
                </a:solidFill>
                <a:effectLst/>
                <a:latin typeface="+mn-lt"/>
                <a:ea typeface="+mn-ea"/>
                <a:cs typeface="+mn-cs"/>
              </a:rPr>
              <a:t>Stroke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Association</a:t>
            </a:r>
            <a:r>
              <a:rPr lang="nl-NL" sz="1200" kern="1200" dirty="0">
                <a:solidFill>
                  <a:schemeClr val="tx1"/>
                </a:solidFill>
                <a:effectLst/>
                <a:latin typeface="+mn-lt"/>
                <a:ea typeface="+mn-ea"/>
                <a:cs typeface="+mn-cs"/>
              </a:rPr>
              <a:t> (ESA), wordt clopidogrel als ten minste een gelijkwaardig alternatief gezien voor ASA i.c.m. </a:t>
            </a:r>
            <a:r>
              <a:rPr lang="nl-NL" sz="1200" kern="1200" dirty="0" err="1">
                <a:solidFill>
                  <a:schemeClr val="tx1"/>
                </a:solidFill>
                <a:effectLst/>
                <a:latin typeface="+mn-lt"/>
                <a:ea typeface="+mn-ea"/>
                <a:cs typeface="+mn-cs"/>
              </a:rPr>
              <a:t>dipyridamol</a:t>
            </a:r>
            <a:r>
              <a:rPr lang="nl-NL" sz="1200" kern="1200" dirty="0">
                <a:solidFill>
                  <a:schemeClr val="tx1"/>
                </a:solidFill>
                <a:effectLst/>
                <a:latin typeface="+mn-lt"/>
                <a:ea typeface="+mn-ea"/>
                <a:cs typeface="+mn-cs"/>
              </a:rPr>
              <a:t>.</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In de partiële herziening in 2018 van de NHG-Standaard Beroerte worden clopidogrel-monotherapie en ASA in combinatie met </a:t>
            </a:r>
            <a:r>
              <a:rPr lang="nl-NL" sz="1200" kern="1200" dirty="0" err="1">
                <a:solidFill>
                  <a:schemeClr val="tx1"/>
                </a:solidFill>
                <a:effectLst/>
                <a:latin typeface="+mn-lt"/>
                <a:ea typeface="+mn-ea"/>
                <a:cs typeface="+mn-cs"/>
              </a:rPr>
              <a:t>dipyridamol</a:t>
            </a:r>
            <a:r>
              <a:rPr lang="nl-NL" sz="1200" kern="1200" dirty="0">
                <a:solidFill>
                  <a:schemeClr val="tx1"/>
                </a:solidFill>
                <a:effectLst/>
                <a:latin typeface="+mn-lt"/>
                <a:ea typeface="+mn-ea"/>
                <a:cs typeface="+mn-cs"/>
              </a:rPr>
              <a:t> inmiddels eveneens als gelijkwaardige opties beschouwd. In de vorige standaard had de combinatie ASA met </a:t>
            </a:r>
            <a:r>
              <a:rPr lang="nl-NL" sz="1200" kern="1200" dirty="0" err="1">
                <a:solidFill>
                  <a:schemeClr val="tx1"/>
                </a:solidFill>
                <a:effectLst/>
                <a:latin typeface="+mn-lt"/>
                <a:ea typeface="+mn-ea"/>
                <a:cs typeface="+mn-cs"/>
              </a:rPr>
              <a:t>dipyridamol</a:t>
            </a:r>
            <a:r>
              <a:rPr lang="nl-NL" sz="1200" kern="1200" dirty="0">
                <a:solidFill>
                  <a:schemeClr val="tx1"/>
                </a:solidFill>
                <a:effectLst/>
                <a:latin typeface="+mn-lt"/>
                <a:ea typeface="+mn-ea"/>
                <a:cs typeface="+mn-cs"/>
              </a:rPr>
              <a:t> nog de voorkeur boven clopidogrel.</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Een aantal (combinatie)therapieën bij een herseninfarct is niet rationeel te noemen:</a:t>
            </a:r>
          </a:p>
          <a:p>
            <a:pPr lvl="0"/>
            <a:r>
              <a:rPr lang="nl-NL" sz="1200" kern="1200" dirty="0">
                <a:solidFill>
                  <a:schemeClr val="tx1"/>
                </a:solidFill>
                <a:effectLst/>
                <a:latin typeface="+mn-lt"/>
                <a:ea typeface="+mn-ea"/>
                <a:cs typeface="+mn-cs"/>
              </a:rPr>
              <a:t>In de acute fase van een herseninfarct kan het zinvol zijn om clopidogrel te combineren met ASA. Na 3 maanden overheerst echter het bloedingsrisico toe en heeft en dergelijke combinatie geen meerwaarde.</a:t>
            </a:r>
          </a:p>
          <a:p>
            <a:pPr lvl="0"/>
            <a:r>
              <a:rPr lang="nl-NL" sz="1200" kern="1200" dirty="0">
                <a:solidFill>
                  <a:schemeClr val="tx1"/>
                </a:solidFill>
                <a:effectLst/>
                <a:latin typeface="+mn-lt"/>
                <a:ea typeface="+mn-ea"/>
                <a:cs typeface="+mn-cs"/>
              </a:rPr>
              <a:t>Ten tweede dient er NIET standaard ASA te worden toegevoegd aan een anticoagulans, indien een patiënt reeds een </a:t>
            </a:r>
            <a:r>
              <a:rPr lang="nl-NL" sz="1200" kern="1200" dirty="0" err="1">
                <a:solidFill>
                  <a:schemeClr val="tx1"/>
                </a:solidFill>
                <a:effectLst/>
                <a:latin typeface="+mn-lt"/>
                <a:ea typeface="+mn-ea"/>
                <a:cs typeface="+mn-cs"/>
              </a:rPr>
              <a:t>coumarine</a:t>
            </a:r>
            <a:r>
              <a:rPr lang="nl-NL" sz="1200" kern="1200" dirty="0">
                <a:solidFill>
                  <a:schemeClr val="tx1"/>
                </a:solidFill>
                <a:effectLst/>
                <a:latin typeface="+mn-lt"/>
                <a:ea typeface="+mn-ea"/>
                <a:cs typeface="+mn-cs"/>
              </a:rPr>
              <a:t> of DOAC gebruikt voor een andere indicatie.</a:t>
            </a:r>
          </a:p>
          <a:p>
            <a:pPr lvl="0"/>
            <a:r>
              <a:rPr lang="nl-NL" sz="1200" kern="1200" dirty="0">
                <a:solidFill>
                  <a:schemeClr val="tx1"/>
                </a:solidFill>
                <a:effectLst/>
                <a:latin typeface="+mn-lt"/>
                <a:ea typeface="+mn-ea"/>
                <a:cs typeface="+mn-cs"/>
              </a:rPr>
              <a:t>Ten derde dient </a:t>
            </a:r>
            <a:r>
              <a:rPr lang="nl-NL" sz="1200" kern="1200" dirty="0" err="1">
                <a:solidFill>
                  <a:schemeClr val="tx1"/>
                </a:solidFill>
                <a:effectLst/>
                <a:latin typeface="+mn-lt"/>
                <a:ea typeface="+mn-ea"/>
                <a:cs typeface="+mn-cs"/>
              </a:rPr>
              <a:t>dipyridamol</a:t>
            </a:r>
            <a:r>
              <a:rPr lang="nl-NL" sz="1200" kern="1200" dirty="0">
                <a:solidFill>
                  <a:schemeClr val="tx1"/>
                </a:solidFill>
                <a:effectLst/>
                <a:latin typeface="+mn-lt"/>
                <a:ea typeface="+mn-ea"/>
                <a:cs typeface="+mn-cs"/>
              </a:rPr>
              <a:t> niet als monotherapie toegepast te worden. </a:t>
            </a:r>
            <a:r>
              <a:rPr lang="nl-NL" sz="1200" kern="1200" dirty="0" err="1">
                <a:solidFill>
                  <a:schemeClr val="tx1"/>
                </a:solidFill>
                <a:effectLst/>
                <a:latin typeface="+mn-lt"/>
                <a:ea typeface="+mn-ea"/>
                <a:cs typeface="+mn-cs"/>
              </a:rPr>
              <a:t>Dipyridamol</a:t>
            </a:r>
            <a:r>
              <a:rPr lang="nl-NL" sz="1200" kern="1200" dirty="0">
                <a:solidFill>
                  <a:schemeClr val="tx1"/>
                </a:solidFill>
                <a:effectLst/>
                <a:latin typeface="+mn-lt"/>
                <a:ea typeface="+mn-ea"/>
                <a:cs typeface="+mn-cs"/>
              </a:rPr>
              <a:t> als monotherapie is onvoldoende beschermend bij atherosclerotisch vaatlijden.</a:t>
            </a:r>
          </a:p>
          <a:p>
            <a:pPr lvl="0"/>
            <a:r>
              <a:rPr lang="nl-NL" sz="1200" kern="1200" dirty="0">
                <a:solidFill>
                  <a:schemeClr val="tx1"/>
                </a:solidFill>
                <a:effectLst/>
                <a:latin typeface="+mn-lt"/>
                <a:ea typeface="+mn-ea"/>
                <a:cs typeface="+mn-cs"/>
              </a:rPr>
              <a:t>Tot slot is het niet zinvol om suboptimale doseringen </a:t>
            </a:r>
            <a:r>
              <a:rPr lang="nl-NL" sz="1200" kern="1200" dirty="0" err="1">
                <a:solidFill>
                  <a:schemeClr val="tx1"/>
                </a:solidFill>
                <a:effectLst/>
                <a:latin typeface="+mn-lt"/>
                <a:ea typeface="+mn-ea"/>
                <a:cs typeface="+mn-cs"/>
              </a:rPr>
              <a:t>dipyridamol</a:t>
            </a:r>
            <a:r>
              <a:rPr lang="nl-NL" sz="1200" kern="1200" dirty="0">
                <a:solidFill>
                  <a:schemeClr val="tx1"/>
                </a:solidFill>
                <a:effectLst/>
                <a:latin typeface="+mn-lt"/>
                <a:ea typeface="+mn-ea"/>
                <a:cs typeface="+mn-cs"/>
              </a:rPr>
              <a:t> te gebruiken (&lt; 400 mg per dag). De effectiviteit van </a:t>
            </a:r>
            <a:r>
              <a:rPr lang="nl-NL" sz="1200" kern="1200" dirty="0" err="1">
                <a:solidFill>
                  <a:schemeClr val="tx1"/>
                </a:solidFill>
                <a:effectLst/>
                <a:latin typeface="+mn-lt"/>
                <a:ea typeface="+mn-ea"/>
                <a:cs typeface="+mn-cs"/>
              </a:rPr>
              <a:t>dipyridamol</a:t>
            </a:r>
            <a:r>
              <a:rPr lang="nl-NL" sz="1200" kern="1200" dirty="0">
                <a:solidFill>
                  <a:schemeClr val="tx1"/>
                </a:solidFill>
                <a:effectLst/>
                <a:latin typeface="+mn-lt"/>
                <a:ea typeface="+mn-ea"/>
                <a:cs typeface="+mn-cs"/>
              </a:rPr>
              <a:t> als toevoeging aan ASA is uitsluitend aangetoond in een dosering van 200 mg tweemaal daags. Lagere doseringen zijn zelfs bewezen </a:t>
            </a:r>
            <a:r>
              <a:rPr lang="nl-NL" sz="1200" u="sng" kern="1200" dirty="0">
                <a:solidFill>
                  <a:schemeClr val="tx1"/>
                </a:solidFill>
                <a:effectLst/>
                <a:latin typeface="+mn-lt"/>
                <a:ea typeface="+mn-ea"/>
                <a:cs typeface="+mn-cs"/>
              </a:rPr>
              <a:t>in</a:t>
            </a:r>
            <a:r>
              <a:rPr lang="nl-NL" sz="1200" kern="1200" dirty="0">
                <a:solidFill>
                  <a:schemeClr val="tx1"/>
                </a:solidFill>
                <a:effectLst/>
                <a:latin typeface="+mn-lt"/>
                <a:ea typeface="+mn-ea"/>
                <a:cs typeface="+mn-cs"/>
              </a:rPr>
              <a:t>effectief; dat wil zeggen, voor doseringen lager dan 400 mg per dag kon geen effect worden aangetoond in oudere studies. Veel patiënten verdragen een dosering van 400 mg </a:t>
            </a:r>
            <a:r>
              <a:rPr lang="nl-NL" sz="1200" kern="1200" dirty="0" err="1">
                <a:solidFill>
                  <a:schemeClr val="tx1"/>
                </a:solidFill>
                <a:effectLst/>
                <a:latin typeface="+mn-lt"/>
                <a:ea typeface="+mn-ea"/>
                <a:cs typeface="+mn-cs"/>
              </a:rPr>
              <a:t>dipyridamol</a:t>
            </a:r>
            <a:r>
              <a:rPr lang="nl-NL" sz="1200" kern="1200" dirty="0">
                <a:solidFill>
                  <a:schemeClr val="tx1"/>
                </a:solidFill>
                <a:effectLst/>
                <a:latin typeface="+mn-lt"/>
                <a:ea typeface="+mn-ea"/>
                <a:cs typeface="+mn-cs"/>
              </a:rPr>
              <a:t> per dag echter niet. In zo’n geval is het dus niet zinvol om een lagere dosering te geven. Er kan dan gekozen worden uit 2 opties:</a:t>
            </a:r>
          </a:p>
          <a:p>
            <a:pPr lvl="0"/>
            <a:r>
              <a:rPr lang="nl-NL" sz="1200" kern="1200" dirty="0">
                <a:solidFill>
                  <a:schemeClr val="tx1"/>
                </a:solidFill>
                <a:effectLst/>
                <a:latin typeface="+mn-lt"/>
                <a:ea typeface="+mn-ea"/>
                <a:cs typeface="+mn-cs"/>
              </a:rPr>
              <a:t>Het meest voor de hand ligt het om ASA en </a:t>
            </a:r>
            <a:r>
              <a:rPr lang="nl-NL" sz="1200" kern="1200" dirty="0" err="1">
                <a:solidFill>
                  <a:schemeClr val="tx1"/>
                </a:solidFill>
                <a:effectLst/>
                <a:latin typeface="+mn-lt"/>
                <a:ea typeface="+mn-ea"/>
                <a:cs typeface="+mn-cs"/>
              </a:rPr>
              <a:t>dipyridamol</a:t>
            </a:r>
            <a:r>
              <a:rPr lang="nl-NL" sz="1200" kern="1200" dirty="0">
                <a:solidFill>
                  <a:schemeClr val="tx1"/>
                </a:solidFill>
                <a:effectLst/>
                <a:latin typeface="+mn-lt"/>
                <a:ea typeface="+mn-ea"/>
                <a:cs typeface="+mn-cs"/>
              </a:rPr>
              <a:t> te vervangen door monotherapie met clopidogrel.</a:t>
            </a:r>
          </a:p>
          <a:p>
            <a:pPr lvl="0"/>
            <a:r>
              <a:rPr lang="nl-NL" sz="1200" kern="1200" dirty="0">
                <a:solidFill>
                  <a:schemeClr val="tx1"/>
                </a:solidFill>
                <a:effectLst/>
                <a:latin typeface="+mn-lt"/>
                <a:ea typeface="+mn-ea"/>
                <a:cs typeface="+mn-cs"/>
              </a:rPr>
              <a:t>Alternatief is het volledig stoppen van </a:t>
            </a:r>
            <a:r>
              <a:rPr lang="nl-NL" sz="1200" kern="1200" dirty="0" err="1">
                <a:solidFill>
                  <a:schemeClr val="tx1"/>
                </a:solidFill>
                <a:effectLst/>
                <a:latin typeface="+mn-lt"/>
                <a:ea typeface="+mn-ea"/>
                <a:cs typeface="+mn-cs"/>
              </a:rPr>
              <a:t>dipyridamol</a:t>
            </a:r>
            <a:r>
              <a:rPr lang="nl-NL" sz="1200" kern="1200" dirty="0">
                <a:solidFill>
                  <a:schemeClr val="tx1"/>
                </a:solidFill>
                <a:effectLst/>
                <a:latin typeface="+mn-lt"/>
                <a:ea typeface="+mn-ea"/>
                <a:cs typeface="+mn-cs"/>
              </a:rPr>
              <a:t> en doorgaan met ASA-monotherapie.</a:t>
            </a:r>
          </a:p>
          <a:p>
            <a:endParaRPr lang="nl-NL" dirty="0"/>
          </a:p>
        </p:txBody>
      </p:sp>
      <p:sp>
        <p:nvSpPr>
          <p:cNvPr id="4" name="Tijdelijke aanduiding voor dianummer 3"/>
          <p:cNvSpPr>
            <a:spLocks noGrp="1"/>
          </p:cNvSpPr>
          <p:nvPr>
            <p:ph type="sldNum" sz="quarter" idx="10"/>
          </p:nvPr>
        </p:nvSpPr>
        <p:spPr/>
        <p:txBody>
          <a:bodyPr/>
          <a:lstStyle/>
          <a:p>
            <a:fld id="{7757A14D-6177-4BAF-B317-04D230A379AB}" type="slidenum">
              <a:rPr lang="nl-NL" smtClean="0"/>
              <a:t>28</a:t>
            </a:fld>
            <a:endParaRPr lang="nl-NL"/>
          </a:p>
        </p:txBody>
      </p:sp>
    </p:spTree>
    <p:extLst>
      <p:ext uri="{BB962C8B-B14F-4D97-AF65-F5344CB8AC3E}">
        <p14:creationId xmlns:p14="http://schemas.microsoft.com/office/powerpoint/2010/main" val="339841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dirty="0">
                <a:solidFill>
                  <a:schemeClr val="tx1"/>
                </a:solidFill>
                <a:effectLst/>
                <a:latin typeface="+mn-lt"/>
                <a:ea typeface="+mn-ea"/>
                <a:cs typeface="+mn-cs"/>
              </a:rPr>
              <a:t>Stabiel coronair lijden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Bij stabiel coronair lijden, dat wil zeggen stabiele angina pectoris of een myocardinfarct dat ten minste één jaar geleden plaatsvond, wordt preventief een trombocytenaggregatieremmer gestart. Effectieve opties zijn ASA of clopidogrel (op basis van de CAPRIE-studie, als monotherapie in de secundaire preventie). In dergelijke gevallen zijn deze medicamenteuze opties gelijkwaardig aan elkaar! Meestal wordt echter ASA voorgeschreven omdat dit beschouwd wordt als de gouden standaard.</a:t>
            </a:r>
          </a:p>
          <a:p>
            <a:endParaRPr lang="nl-NL" dirty="0"/>
          </a:p>
          <a:p>
            <a:r>
              <a:rPr lang="nl-NL" sz="1200" i="1" kern="1200" dirty="0">
                <a:solidFill>
                  <a:schemeClr val="tx1"/>
                </a:solidFill>
                <a:effectLst/>
                <a:latin typeface="+mn-lt"/>
                <a:ea typeface="+mn-ea"/>
                <a:cs typeface="+mn-cs"/>
              </a:rPr>
              <a:t>Acuut coronair syndroom</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Bij een acuut coronair syndroom wordt vanwege de centrale rol van bloedplaatjesactivatie een combinatie van trombocytenaggregatieremmers gegeven. De rationale hierachter is dat de trombocyt via verschillende routes kan worden geactiveerd. Daarom wordt ASA hierbij altijd gecombineerd met een P2Y</a:t>
            </a:r>
            <a:r>
              <a:rPr lang="nl-NL" sz="1200" kern="1200" baseline="-25000" dirty="0">
                <a:solidFill>
                  <a:schemeClr val="tx1"/>
                </a:solidFill>
                <a:effectLst/>
                <a:latin typeface="+mn-lt"/>
                <a:ea typeface="+mn-ea"/>
                <a:cs typeface="+mn-cs"/>
              </a:rPr>
              <a:t>12</a:t>
            </a:r>
            <a:r>
              <a:rPr lang="nl-NL" sz="1200" kern="1200" dirty="0">
                <a:solidFill>
                  <a:schemeClr val="tx1"/>
                </a:solidFill>
                <a:effectLst/>
                <a:latin typeface="+mn-lt"/>
                <a:ea typeface="+mn-ea"/>
                <a:cs typeface="+mn-cs"/>
              </a:rPr>
              <a:t>-antagonist (clopidogrel, </a:t>
            </a:r>
            <a:r>
              <a:rPr lang="nl-NL" sz="1200" kern="1200" dirty="0" err="1">
                <a:solidFill>
                  <a:schemeClr val="tx1"/>
                </a:solidFill>
                <a:effectLst/>
                <a:latin typeface="+mn-lt"/>
                <a:ea typeface="+mn-ea"/>
                <a:cs typeface="+mn-cs"/>
              </a:rPr>
              <a:t>prasugrel</a:t>
            </a:r>
            <a:r>
              <a:rPr lang="nl-NL" sz="1200" kern="1200" dirty="0">
                <a:solidFill>
                  <a:schemeClr val="tx1"/>
                </a:solidFill>
                <a:effectLst/>
                <a:latin typeface="+mn-lt"/>
                <a:ea typeface="+mn-ea"/>
                <a:cs typeface="+mn-cs"/>
              </a:rPr>
              <a:t> of </a:t>
            </a:r>
            <a:r>
              <a:rPr lang="nl-NL" sz="1200" kern="1200" dirty="0" err="1">
                <a:solidFill>
                  <a:schemeClr val="tx1"/>
                </a:solidFill>
                <a:effectLst/>
                <a:latin typeface="+mn-lt"/>
                <a:ea typeface="+mn-ea"/>
                <a:cs typeface="+mn-cs"/>
              </a:rPr>
              <a:t>ticagrelor</a:t>
            </a:r>
            <a:r>
              <a:rPr lang="nl-NL" sz="1200" kern="1200" dirty="0">
                <a:solidFill>
                  <a:schemeClr val="tx1"/>
                </a:solidFill>
                <a:effectLst/>
                <a:latin typeface="+mn-lt"/>
                <a:ea typeface="+mn-ea"/>
                <a:cs typeface="+mn-cs"/>
              </a:rPr>
              <a:t>). Dit wordt ook wel </a:t>
            </a:r>
            <a:r>
              <a:rPr lang="nl-NL" sz="1200" i="1" kern="1200" dirty="0">
                <a:solidFill>
                  <a:schemeClr val="tx1"/>
                </a:solidFill>
                <a:effectLst/>
                <a:latin typeface="+mn-lt"/>
                <a:ea typeface="+mn-ea"/>
                <a:cs typeface="+mn-cs"/>
              </a:rPr>
              <a:t>Dual Anti </a:t>
            </a:r>
            <a:r>
              <a:rPr lang="nl-NL" sz="1200" i="1" kern="1200" dirty="0" err="1">
                <a:solidFill>
                  <a:schemeClr val="tx1"/>
                </a:solidFill>
                <a:effectLst/>
                <a:latin typeface="+mn-lt"/>
                <a:ea typeface="+mn-ea"/>
                <a:cs typeface="+mn-cs"/>
              </a:rPr>
              <a:t>Platelet</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Therapy</a:t>
            </a:r>
            <a:r>
              <a:rPr lang="nl-NL" sz="1200" kern="1200" dirty="0">
                <a:solidFill>
                  <a:schemeClr val="tx1"/>
                </a:solidFill>
                <a:effectLst/>
                <a:latin typeface="+mn-lt"/>
                <a:ea typeface="+mn-ea"/>
                <a:cs typeface="+mn-cs"/>
              </a:rPr>
              <a:t> oftewel DAPT genoemd.</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De Europese richtlijnen geven inmiddels de voorkeur aan </a:t>
            </a:r>
            <a:r>
              <a:rPr lang="nl-NL" sz="1200" kern="1200" dirty="0" err="1">
                <a:solidFill>
                  <a:schemeClr val="tx1"/>
                </a:solidFill>
                <a:effectLst/>
                <a:latin typeface="+mn-lt"/>
                <a:ea typeface="+mn-ea"/>
                <a:cs typeface="+mn-cs"/>
              </a:rPr>
              <a:t>prasugrel</a:t>
            </a:r>
            <a:r>
              <a:rPr lang="nl-NL" sz="1200" kern="1200" dirty="0">
                <a:solidFill>
                  <a:schemeClr val="tx1"/>
                </a:solidFill>
                <a:effectLst/>
                <a:latin typeface="+mn-lt"/>
                <a:ea typeface="+mn-ea"/>
                <a:cs typeface="+mn-cs"/>
              </a:rPr>
              <a:t> of </a:t>
            </a:r>
            <a:r>
              <a:rPr lang="nl-NL" sz="1200" kern="1200" dirty="0" err="1">
                <a:solidFill>
                  <a:schemeClr val="tx1"/>
                </a:solidFill>
                <a:effectLst/>
                <a:latin typeface="+mn-lt"/>
                <a:ea typeface="+mn-ea"/>
                <a:cs typeface="+mn-cs"/>
              </a:rPr>
              <a:t>ticagrelor</a:t>
            </a:r>
            <a:r>
              <a:rPr lang="nl-NL" sz="1200" kern="1200" dirty="0">
                <a:solidFill>
                  <a:schemeClr val="tx1"/>
                </a:solidFill>
                <a:effectLst/>
                <a:latin typeface="+mn-lt"/>
                <a:ea typeface="+mn-ea"/>
                <a:cs typeface="+mn-cs"/>
              </a:rPr>
              <a:t> in verband met een snellere en consistentere plaatjesremming. In grote internationale onderzoeken heeft dit zich vertaald in een klein ischemisch voordeel voor </a:t>
            </a:r>
            <a:r>
              <a:rPr lang="nl-NL" sz="1200" kern="1200" dirty="0" err="1">
                <a:solidFill>
                  <a:schemeClr val="tx1"/>
                </a:solidFill>
                <a:effectLst/>
                <a:latin typeface="+mn-lt"/>
                <a:ea typeface="+mn-ea"/>
                <a:cs typeface="+mn-cs"/>
              </a:rPr>
              <a:t>prasugrel</a:t>
            </a:r>
            <a:r>
              <a:rPr lang="nl-NL" sz="1200" kern="1200" dirty="0">
                <a:solidFill>
                  <a:schemeClr val="tx1"/>
                </a:solidFill>
                <a:effectLst/>
                <a:latin typeface="+mn-lt"/>
                <a:ea typeface="+mn-ea"/>
                <a:cs typeface="+mn-cs"/>
              </a:rPr>
              <a:t> en </a:t>
            </a:r>
            <a:r>
              <a:rPr lang="nl-NL" sz="1200" kern="1200" dirty="0" err="1">
                <a:solidFill>
                  <a:schemeClr val="tx1"/>
                </a:solidFill>
                <a:effectLst/>
                <a:latin typeface="+mn-lt"/>
                <a:ea typeface="+mn-ea"/>
                <a:cs typeface="+mn-cs"/>
              </a:rPr>
              <a:t>ticagrelor</a:t>
            </a:r>
            <a:r>
              <a:rPr lang="nl-NL" sz="1200" kern="1200" dirty="0">
                <a:solidFill>
                  <a:schemeClr val="tx1"/>
                </a:solidFill>
                <a:effectLst/>
                <a:latin typeface="+mn-lt"/>
                <a:ea typeface="+mn-ea"/>
                <a:cs typeface="+mn-cs"/>
              </a:rPr>
              <a:t> ten koste van een kleine toename van bloedingen ten opzichte van clopidogrel. Na een acuut coronair syndroom wordt er altijd gedurende ten minste 12 maanden DAPT gegeven, tenzij er sprake is van een hoog bloedingsrisico. Dit is onafhankelijk van het feit of er wel of niet een stent wordt geplaatst.</a:t>
            </a:r>
          </a:p>
          <a:p>
            <a:endParaRPr lang="nl-NL" dirty="0"/>
          </a:p>
          <a:p>
            <a:r>
              <a:rPr lang="nl-NL" sz="1200" kern="1200" dirty="0">
                <a:solidFill>
                  <a:schemeClr val="tx1"/>
                </a:solidFill>
                <a:effectLst/>
                <a:latin typeface="+mn-lt"/>
                <a:ea typeface="+mn-ea"/>
                <a:cs typeface="+mn-cs"/>
              </a:rPr>
              <a:t>In de ESC-richtlijnen </a:t>
            </a:r>
            <a:r>
              <a:rPr lang="nl-NL" sz="1200" b="1" kern="1200" dirty="0">
                <a:solidFill>
                  <a:schemeClr val="tx1"/>
                </a:solidFill>
                <a:effectLst/>
                <a:latin typeface="+mn-lt"/>
                <a:ea typeface="+mn-ea"/>
                <a:cs typeface="+mn-cs"/>
              </a:rPr>
              <a:t>stabiel coronair lijden</a:t>
            </a:r>
            <a:r>
              <a:rPr lang="nl-NL" sz="1200" kern="1200" dirty="0">
                <a:solidFill>
                  <a:schemeClr val="tx1"/>
                </a:solidFill>
                <a:effectLst/>
                <a:latin typeface="+mn-lt"/>
                <a:ea typeface="+mn-ea"/>
                <a:cs typeface="+mn-cs"/>
              </a:rPr>
              <a:t> en </a:t>
            </a:r>
            <a:r>
              <a:rPr lang="nl-NL" sz="1200" b="1" kern="1200" dirty="0">
                <a:solidFill>
                  <a:schemeClr val="tx1"/>
                </a:solidFill>
                <a:effectLst/>
                <a:latin typeface="+mn-lt"/>
                <a:ea typeface="+mn-ea"/>
                <a:cs typeface="+mn-cs"/>
              </a:rPr>
              <a:t>electieve</a:t>
            </a:r>
            <a:r>
              <a:rPr lang="nl-NL" sz="1200" kern="1200" dirty="0">
                <a:solidFill>
                  <a:schemeClr val="tx1"/>
                </a:solidFill>
                <a:effectLst/>
                <a:latin typeface="+mn-lt"/>
                <a:ea typeface="+mn-ea"/>
                <a:cs typeface="+mn-cs"/>
              </a:rPr>
              <a:t> </a:t>
            </a:r>
            <a:r>
              <a:rPr lang="nl-NL" sz="1200" b="1" kern="1200" dirty="0" err="1">
                <a:solidFill>
                  <a:schemeClr val="tx1"/>
                </a:solidFill>
                <a:effectLst/>
                <a:latin typeface="+mn-lt"/>
                <a:ea typeface="+mn-ea"/>
                <a:cs typeface="+mn-cs"/>
              </a:rPr>
              <a:t>revascularisatie</a:t>
            </a:r>
            <a:r>
              <a:rPr lang="nl-NL" sz="1200" kern="1200" dirty="0">
                <a:solidFill>
                  <a:schemeClr val="tx1"/>
                </a:solidFill>
                <a:effectLst/>
                <a:latin typeface="+mn-lt"/>
                <a:ea typeface="+mn-ea"/>
                <a:cs typeface="+mn-cs"/>
              </a:rPr>
              <a:t> wordt voor DAPT dus in principe een behandelduur van 6 maanden voorgeschreven indien er geen sprake is van een verhoogd bloedingsrisico. Eventueel wordt dit ingekort tot ten minste 1 maand bij een BMS en 3 maanden bij een DES. </a:t>
            </a:r>
            <a:r>
              <a:rPr lang="nl-NL" sz="1200" kern="1200" dirty="0" err="1">
                <a:solidFill>
                  <a:schemeClr val="tx1"/>
                </a:solidFill>
                <a:effectLst/>
                <a:latin typeface="+mn-lt"/>
                <a:ea typeface="+mn-ea"/>
                <a:cs typeface="+mn-cs"/>
              </a:rPr>
              <a:t>Prasugrel</a:t>
            </a:r>
            <a:r>
              <a:rPr lang="nl-NL" sz="1200" kern="1200" dirty="0">
                <a:solidFill>
                  <a:schemeClr val="tx1"/>
                </a:solidFill>
                <a:effectLst/>
                <a:latin typeface="+mn-lt"/>
                <a:ea typeface="+mn-ea"/>
                <a:cs typeface="+mn-cs"/>
              </a:rPr>
              <a:t> en </a:t>
            </a:r>
            <a:r>
              <a:rPr lang="nl-NL" sz="1200" kern="1200" dirty="0" err="1">
                <a:solidFill>
                  <a:schemeClr val="tx1"/>
                </a:solidFill>
                <a:effectLst/>
                <a:latin typeface="+mn-lt"/>
                <a:ea typeface="+mn-ea"/>
                <a:cs typeface="+mn-cs"/>
              </a:rPr>
              <a:t>ticagrelor</a:t>
            </a:r>
            <a:r>
              <a:rPr lang="nl-NL" sz="1200" kern="1200" dirty="0">
                <a:solidFill>
                  <a:schemeClr val="tx1"/>
                </a:solidFill>
                <a:effectLst/>
                <a:latin typeface="+mn-lt"/>
                <a:ea typeface="+mn-ea"/>
                <a:cs typeface="+mn-cs"/>
              </a:rPr>
              <a:t> worden voor deze indicatie niet aangeraden in verband met het ontbreken van onderzoeksgegevens, tenzij er een zeer hoog ischemisch risico bestaat. Ook bij stabiel coronair lijden kan DAPT langer dan 6 maanden worden gecontinueerd bij hoog-risicopatiënten (bijvoorbeeld bij recidiverende stenttrombose), mits er een laag bloedingsrisico is.</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Bij </a:t>
            </a:r>
            <a:r>
              <a:rPr lang="nl-NL" sz="1200" b="1" kern="1200" dirty="0">
                <a:solidFill>
                  <a:schemeClr val="tx1"/>
                </a:solidFill>
                <a:effectLst/>
                <a:latin typeface="+mn-lt"/>
                <a:ea typeface="+mn-ea"/>
                <a:cs typeface="+mn-cs"/>
              </a:rPr>
              <a:t>biologisch afbreekbare/oplosbare stents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bioabsorbable</a:t>
            </a:r>
            <a:r>
              <a:rPr lang="nl-NL" sz="1200" kern="1200" dirty="0">
                <a:solidFill>
                  <a:schemeClr val="tx1"/>
                </a:solidFill>
                <a:effectLst/>
                <a:latin typeface="+mn-lt"/>
                <a:ea typeface="+mn-ea"/>
                <a:cs typeface="+mn-cs"/>
              </a:rPr>
              <a:t> stents, BRS) is recent een toename van cardiovasculaire events gezien. Deze stents worden vooralsnog alleen toegepast in </a:t>
            </a:r>
            <a:r>
              <a:rPr lang="nl-NL" sz="1200" kern="1200" dirty="0" err="1">
                <a:solidFill>
                  <a:schemeClr val="tx1"/>
                </a:solidFill>
                <a:effectLst/>
                <a:latin typeface="+mn-lt"/>
                <a:ea typeface="+mn-ea"/>
                <a:cs typeface="+mn-cs"/>
              </a:rPr>
              <a:t>onderzoekssetting</a:t>
            </a:r>
            <a:r>
              <a:rPr lang="nl-NL" sz="1200" kern="1200" dirty="0">
                <a:solidFill>
                  <a:schemeClr val="tx1"/>
                </a:solidFill>
                <a:effectLst/>
                <a:latin typeface="+mn-lt"/>
                <a:ea typeface="+mn-ea"/>
                <a:cs typeface="+mn-cs"/>
              </a:rPr>
              <a:t>. Indien er al een oplosbare stent bij een patiënt is geplaatst, dan wordt op basis van beperkte data geadviseerd om DAPT minimaal 36 maanden te continueren.</a:t>
            </a:r>
          </a:p>
          <a:p>
            <a:endParaRPr lang="nl-NL" dirty="0"/>
          </a:p>
          <a:p>
            <a:endParaRPr lang="nl-NL" dirty="0"/>
          </a:p>
          <a:p>
            <a:r>
              <a:rPr lang="nl-NL" sz="1200" b="1" kern="1200" dirty="0">
                <a:solidFill>
                  <a:schemeClr val="tx1"/>
                </a:solidFill>
                <a:effectLst/>
                <a:latin typeface="+mn-lt"/>
                <a:ea typeface="+mn-ea"/>
                <a:cs typeface="+mn-cs"/>
              </a:rPr>
              <a:t>Afwegen van bloedingsrisico versus ischemisch risico</a:t>
            </a:r>
          </a:p>
          <a:p>
            <a:r>
              <a:rPr lang="nl-NL" sz="1200" kern="1200" dirty="0">
                <a:solidFill>
                  <a:schemeClr val="tx1"/>
                </a:solidFill>
                <a:effectLst/>
                <a:latin typeface="+mn-lt"/>
                <a:ea typeface="+mn-ea"/>
                <a:cs typeface="+mn-cs"/>
              </a:rPr>
              <a:t>Om in de praktijk ondersteuning te bieden bij de keuze om DAPT te continueren na 12 maanden, is de </a:t>
            </a:r>
            <a:r>
              <a:rPr lang="nl-NL" sz="1200" i="1" kern="1200" dirty="0">
                <a:solidFill>
                  <a:schemeClr val="tx1"/>
                </a:solidFill>
                <a:effectLst/>
                <a:latin typeface="+mn-lt"/>
                <a:ea typeface="+mn-ea"/>
                <a:cs typeface="+mn-cs"/>
              </a:rPr>
              <a:t>DAPT-risicoscore </a:t>
            </a:r>
            <a:r>
              <a:rPr lang="nl-NL" sz="1200" kern="1200" dirty="0">
                <a:solidFill>
                  <a:schemeClr val="tx1"/>
                </a:solidFill>
                <a:effectLst/>
                <a:latin typeface="+mn-lt"/>
                <a:ea typeface="+mn-ea"/>
                <a:cs typeface="+mn-cs"/>
              </a:rPr>
              <a:t>ontwikkeld. Deze score is gebaseerd op data uit de DAPT-studie en is te zien in onderstaande tabel.</a:t>
            </a:r>
          </a:p>
          <a:p>
            <a:r>
              <a:rPr lang="nl-NL" sz="1200" b="1" kern="1200" dirty="0">
                <a:solidFill>
                  <a:schemeClr val="tx1"/>
                </a:solidFill>
                <a:effectLst/>
                <a:latin typeface="+mn-lt"/>
                <a:ea typeface="+mn-ea"/>
                <a:cs typeface="+mn-cs"/>
              </a:rPr>
              <a:t>Tabel 2</a:t>
            </a:r>
            <a:r>
              <a:rPr lang="nl-NL" sz="1200" kern="1200" dirty="0">
                <a:solidFill>
                  <a:schemeClr val="tx1"/>
                </a:solidFill>
                <a:effectLst/>
                <a:latin typeface="+mn-lt"/>
                <a:ea typeface="+mn-ea"/>
                <a:cs typeface="+mn-cs"/>
              </a:rPr>
              <a:t> DAPT-score.</a:t>
            </a:r>
          </a:p>
          <a:p>
            <a:r>
              <a:rPr lang="nl-NL" sz="1200" kern="1200" dirty="0">
                <a:solidFill>
                  <a:schemeClr val="tx1"/>
                </a:solidFill>
                <a:effectLst/>
                <a:latin typeface="+mn-lt"/>
                <a:ea typeface="+mn-ea"/>
                <a:cs typeface="+mn-cs"/>
              </a:rPr>
              <a:t>Parameter</a:t>
            </a:r>
          </a:p>
          <a:p>
            <a:r>
              <a:rPr lang="nl-NL" sz="1200" kern="1200" dirty="0">
                <a:solidFill>
                  <a:schemeClr val="tx1"/>
                </a:solidFill>
                <a:effectLst/>
                <a:latin typeface="+mn-lt"/>
                <a:ea typeface="+mn-ea"/>
                <a:cs typeface="+mn-cs"/>
              </a:rPr>
              <a:t>Punten</a:t>
            </a:r>
          </a:p>
          <a:p>
            <a:r>
              <a:rPr lang="nl-NL" sz="1200" kern="1200" dirty="0">
                <a:solidFill>
                  <a:schemeClr val="tx1"/>
                </a:solidFill>
                <a:effectLst/>
                <a:latin typeface="+mn-lt"/>
                <a:ea typeface="+mn-ea"/>
                <a:cs typeface="+mn-cs"/>
              </a:rPr>
              <a:t>Leeftijd ≥ 75 jaar</a:t>
            </a:r>
          </a:p>
          <a:p>
            <a:r>
              <a:rPr lang="nl-NL" sz="1200" kern="1200" dirty="0">
                <a:solidFill>
                  <a:schemeClr val="tx1"/>
                </a:solidFill>
                <a:effectLst/>
                <a:latin typeface="+mn-lt"/>
                <a:ea typeface="+mn-ea"/>
                <a:cs typeface="+mn-cs"/>
              </a:rPr>
              <a:t>-2</a:t>
            </a:r>
          </a:p>
          <a:p>
            <a:r>
              <a:rPr lang="nl-NL" sz="1200" kern="1200" dirty="0">
                <a:solidFill>
                  <a:schemeClr val="tx1"/>
                </a:solidFill>
                <a:effectLst/>
                <a:latin typeface="+mn-lt"/>
                <a:ea typeface="+mn-ea"/>
                <a:cs typeface="+mn-cs"/>
              </a:rPr>
              <a:t>Leeftijd 65 tot &lt; 75 jaar</a:t>
            </a:r>
          </a:p>
          <a:p>
            <a:r>
              <a:rPr lang="nl-NL" sz="1200" kern="1200" dirty="0">
                <a:solidFill>
                  <a:schemeClr val="tx1"/>
                </a:solidFill>
                <a:effectLst/>
                <a:latin typeface="+mn-lt"/>
                <a:ea typeface="+mn-ea"/>
                <a:cs typeface="+mn-cs"/>
              </a:rPr>
              <a:t>-1</a:t>
            </a:r>
          </a:p>
          <a:p>
            <a:r>
              <a:rPr lang="nl-NL" sz="1200" kern="1200" dirty="0">
                <a:solidFill>
                  <a:schemeClr val="tx1"/>
                </a:solidFill>
                <a:effectLst/>
                <a:latin typeface="+mn-lt"/>
                <a:ea typeface="+mn-ea"/>
                <a:cs typeface="+mn-cs"/>
              </a:rPr>
              <a:t>Leeftijd &lt; 65 jaar</a:t>
            </a:r>
          </a:p>
          <a:p>
            <a:r>
              <a:rPr lang="nl-NL" sz="1200" kern="1200" dirty="0">
                <a:solidFill>
                  <a:schemeClr val="tx1"/>
                </a:solidFill>
                <a:effectLst/>
                <a:latin typeface="+mn-lt"/>
                <a:ea typeface="+mn-ea"/>
                <a:cs typeface="+mn-cs"/>
              </a:rPr>
              <a:t>0</a:t>
            </a:r>
          </a:p>
          <a:p>
            <a:r>
              <a:rPr lang="nl-NL" sz="1200" kern="1200" dirty="0">
                <a:solidFill>
                  <a:schemeClr val="tx1"/>
                </a:solidFill>
                <a:effectLst/>
                <a:latin typeface="+mn-lt"/>
                <a:ea typeface="+mn-ea"/>
                <a:cs typeface="+mn-cs"/>
              </a:rPr>
              <a:t>Huidige roker</a:t>
            </a:r>
          </a:p>
          <a:p>
            <a:r>
              <a:rPr lang="nl-NL" sz="1200" kern="1200" dirty="0">
                <a:solidFill>
                  <a:schemeClr val="tx1"/>
                </a:solidFill>
                <a:effectLst/>
                <a:latin typeface="+mn-lt"/>
                <a:ea typeface="+mn-ea"/>
                <a:cs typeface="+mn-cs"/>
              </a:rPr>
              <a:t>1</a:t>
            </a:r>
          </a:p>
          <a:p>
            <a:r>
              <a:rPr lang="nl-NL" sz="1200" kern="1200" dirty="0">
                <a:solidFill>
                  <a:schemeClr val="tx1"/>
                </a:solidFill>
                <a:effectLst/>
                <a:latin typeface="+mn-lt"/>
                <a:ea typeface="+mn-ea"/>
                <a:cs typeface="+mn-cs"/>
              </a:rPr>
              <a:t>Diabetes mellitus</a:t>
            </a:r>
          </a:p>
          <a:p>
            <a:r>
              <a:rPr lang="nl-NL" sz="1200" kern="1200" dirty="0">
                <a:solidFill>
                  <a:schemeClr val="tx1"/>
                </a:solidFill>
                <a:effectLst/>
                <a:latin typeface="+mn-lt"/>
                <a:ea typeface="+mn-ea"/>
                <a:cs typeface="+mn-cs"/>
              </a:rPr>
              <a:t>1</a:t>
            </a:r>
          </a:p>
          <a:p>
            <a:r>
              <a:rPr lang="nl-NL" sz="1200" kern="1200" dirty="0">
                <a:solidFill>
                  <a:schemeClr val="tx1"/>
                </a:solidFill>
                <a:effectLst/>
                <a:latin typeface="+mn-lt"/>
                <a:ea typeface="+mn-ea"/>
                <a:cs typeface="+mn-cs"/>
              </a:rPr>
              <a:t>MI bij presentatie</a:t>
            </a:r>
          </a:p>
          <a:p>
            <a:r>
              <a:rPr lang="nl-NL" sz="1200" kern="1200" dirty="0">
                <a:solidFill>
                  <a:schemeClr val="tx1"/>
                </a:solidFill>
                <a:effectLst/>
                <a:latin typeface="+mn-lt"/>
                <a:ea typeface="+mn-ea"/>
                <a:cs typeface="+mn-cs"/>
              </a:rPr>
              <a:t>1</a:t>
            </a:r>
          </a:p>
          <a:p>
            <a:r>
              <a:rPr lang="nl-NL" sz="1200" kern="1200" dirty="0">
                <a:solidFill>
                  <a:schemeClr val="tx1"/>
                </a:solidFill>
                <a:effectLst/>
                <a:latin typeface="+mn-lt"/>
                <a:ea typeface="+mn-ea"/>
                <a:cs typeface="+mn-cs"/>
              </a:rPr>
              <a:t>Voor PCI eerder MI</a:t>
            </a:r>
          </a:p>
          <a:p>
            <a:r>
              <a:rPr lang="nl-NL" sz="1200" kern="1200" dirty="0">
                <a:solidFill>
                  <a:schemeClr val="tx1"/>
                </a:solidFill>
                <a:effectLst/>
                <a:latin typeface="+mn-lt"/>
                <a:ea typeface="+mn-ea"/>
                <a:cs typeface="+mn-cs"/>
              </a:rPr>
              <a:t>1</a:t>
            </a:r>
          </a:p>
          <a:p>
            <a:r>
              <a:rPr lang="nl-NL" sz="1200" kern="1200" dirty="0" err="1">
                <a:solidFill>
                  <a:schemeClr val="tx1"/>
                </a:solidFill>
                <a:effectLst/>
                <a:latin typeface="+mn-lt"/>
                <a:ea typeface="+mn-ea"/>
                <a:cs typeface="+mn-cs"/>
              </a:rPr>
              <a:t>Paclitaxel</a:t>
            </a:r>
            <a:r>
              <a:rPr lang="nl-NL" sz="1200" kern="1200" dirty="0">
                <a:solidFill>
                  <a:schemeClr val="tx1"/>
                </a:solidFill>
                <a:effectLst/>
                <a:latin typeface="+mn-lt"/>
                <a:ea typeface="+mn-ea"/>
                <a:cs typeface="+mn-cs"/>
              </a:rPr>
              <a:t>-DES</a:t>
            </a:r>
          </a:p>
          <a:p>
            <a:r>
              <a:rPr lang="nl-NL" sz="1200" kern="1200" dirty="0">
                <a:solidFill>
                  <a:schemeClr val="tx1"/>
                </a:solidFill>
                <a:effectLst/>
                <a:latin typeface="+mn-lt"/>
                <a:ea typeface="+mn-ea"/>
                <a:cs typeface="+mn-cs"/>
              </a:rPr>
              <a:t>1</a:t>
            </a:r>
          </a:p>
          <a:p>
            <a:r>
              <a:rPr lang="nl-NL" sz="1200" kern="1200" dirty="0">
                <a:solidFill>
                  <a:schemeClr val="tx1"/>
                </a:solidFill>
                <a:effectLst/>
                <a:latin typeface="+mn-lt"/>
                <a:ea typeface="+mn-ea"/>
                <a:cs typeface="+mn-cs"/>
              </a:rPr>
              <a:t>Stentdiameter &lt; 3 mm</a:t>
            </a:r>
          </a:p>
          <a:p>
            <a:r>
              <a:rPr lang="nl-NL" sz="1200" kern="1200" dirty="0">
                <a:solidFill>
                  <a:schemeClr val="tx1"/>
                </a:solidFill>
                <a:effectLst/>
                <a:latin typeface="+mn-lt"/>
                <a:ea typeface="+mn-ea"/>
                <a:cs typeface="+mn-cs"/>
              </a:rPr>
              <a:t>1</a:t>
            </a:r>
          </a:p>
          <a:p>
            <a:r>
              <a:rPr lang="nl-NL" sz="1200" kern="1200" dirty="0">
                <a:solidFill>
                  <a:schemeClr val="tx1"/>
                </a:solidFill>
                <a:effectLst/>
                <a:latin typeface="+mn-lt"/>
                <a:ea typeface="+mn-ea"/>
                <a:cs typeface="+mn-cs"/>
              </a:rPr>
              <a:t>Hartfalen of LVEF &lt; 30%</a:t>
            </a:r>
          </a:p>
          <a:p>
            <a:r>
              <a:rPr lang="nl-NL" sz="1200" kern="1200" dirty="0">
                <a:solidFill>
                  <a:schemeClr val="tx1"/>
                </a:solidFill>
                <a:effectLst/>
                <a:latin typeface="+mn-lt"/>
                <a:ea typeface="+mn-ea"/>
                <a:cs typeface="+mn-cs"/>
              </a:rPr>
              <a:t>2</a:t>
            </a:r>
          </a:p>
          <a:p>
            <a:r>
              <a:rPr lang="nl-NL" sz="1200" kern="1200" dirty="0">
                <a:solidFill>
                  <a:schemeClr val="tx1"/>
                </a:solidFill>
                <a:effectLst/>
                <a:latin typeface="+mn-lt"/>
                <a:ea typeface="+mn-ea"/>
                <a:cs typeface="+mn-cs"/>
              </a:rPr>
              <a:t>PCI van ‘CABG-vat’ (</a:t>
            </a:r>
            <a:r>
              <a:rPr lang="nl-NL" sz="1200" kern="1200" dirty="0" err="1">
                <a:solidFill>
                  <a:schemeClr val="tx1"/>
                </a:solidFill>
                <a:effectLst/>
                <a:latin typeface="+mn-lt"/>
                <a:ea typeface="+mn-ea"/>
                <a:cs typeface="+mn-cs"/>
              </a:rPr>
              <a:t>Vein</a:t>
            </a:r>
            <a:r>
              <a:rPr lang="nl-NL" sz="1200" kern="1200" dirty="0">
                <a:solidFill>
                  <a:schemeClr val="tx1"/>
                </a:solidFill>
                <a:effectLst/>
                <a:latin typeface="+mn-lt"/>
                <a:ea typeface="+mn-ea"/>
                <a:cs typeface="+mn-cs"/>
              </a:rPr>
              <a:t> graft stent)</a:t>
            </a:r>
          </a:p>
          <a:p>
            <a:r>
              <a:rPr lang="nl-NL" sz="1200" kern="1200" dirty="0">
                <a:solidFill>
                  <a:schemeClr val="tx1"/>
                </a:solidFill>
                <a:effectLst/>
                <a:latin typeface="+mn-lt"/>
                <a:ea typeface="+mn-ea"/>
                <a:cs typeface="+mn-cs"/>
              </a:rPr>
              <a:t>2</a:t>
            </a:r>
          </a:p>
          <a:p>
            <a:r>
              <a:rPr lang="nl-NL" sz="1200" kern="1200" dirty="0">
                <a:solidFill>
                  <a:schemeClr val="tx1"/>
                </a:solidFill>
                <a:effectLst/>
                <a:latin typeface="+mn-lt"/>
                <a:ea typeface="+mn-ea"/>
                <a:cs typeface="+mn-cs"/>
              </a:rPr>
              <a:t>DAPT-score; score &lt; 2; geen DAPT langer dan 12 maanden geadviseerd,</a:t>
            </a:r>
          </a:p>
          <a:p>
            <a:r>
              <a:rPr lang="nl-NL" sz="1200" kern="1200" dirty="0">
                <a:solidFill>
                  <a:schemeClr val="tx1"/>
                </a:solidFill>
                <a:effectLst/>
                <a:latin typeface="+mn-lt"/>
                <a:ea typeface="+mn-ea"/>
                <a:cs typeface="+mn-cs"/>
              </a:rPr>
              <a:t>score ≥2: DAPT kan overwogen worden langer dan 12 maanden</a:t>
            </a:r>
          </a:p>
          <a:p>
            <a:r>
              <a:rPr lang="nl-NL" sz="1200" i="1" kern="1200" dirty="0">
                <a:solidFill>
                  <a:schemeClr val="tx1"/>
                </a:solidFill>
                <a:effectLst/>
                <a:latin typeface="+mn-lt"/>
                <a:ea typeface="+mn-ea"/>
                <a:cs typeface="+mn-cs"/>
              </a:rPr>
              <a:t>Bron European </a:t>
            </a:r>
            <a:r>
              <a:rPr lang="nl-NL" sz="1200" i="1" kern="1200" dirty="0" err="1">
                <a:solidFill>
                  <a:schemeClr val="tx1"/>
                </a:solidFill>
                <a:effectLst/>
                <a:latin typeface="+mn-lt"/>
                <a:ea typeface="+mn-ea"/>
                <a:cs typeface="+mn-cs"/>
              </a:rPr>
              <a:t>Heart</a:t>
            </a:r>
            <a:r>
              <a:rPr lang="nl-NL" sz="1200" i="1" kern="1200" dirty="0">
                <a:solidFill>
                  <a:schemeClr val="tx1"/>
                </a:solidFill>
                <a:effectLst/>
                <a:latin typeface="+mn-lt"/>
                <a:ea typeface="+mn-ea"/>
                <a:cs typeface="+mn-cs"/>
              </a:rPr>
              <a:t> Journal (2018) </a:t>
            </a:r>
            <a:r>
              <a:rPr lang="nl-NL" sz="1200" b="1" i="1" kern="1200" dirty="0">
                <a:solidFill>
                  <a:schemeClr val="tx1"/>
                </a:solidFill>
                <a:effectLst/>
                <a:latin typeface="+mn-lt"/>
                <a:ea typeface="+mn-ea"/>
                <a:cs typeface="+mn-cs"/>
              </a:rPr>
              <a:t>39</a:t>
            </a:r>
            <a:r>
              <a:rPr lang="nl-NL" sz="1200" i="1" kern="1200" dirty="0">
                <a:solidFill>
                  <a:schemeClr val="tx1"/>
                </a:solidFill>
                <a:effectLst/>
                <a:latin typeface="+mn-lt"/>
                <a:ea typeface="+mn-ea"/>
                <a:cs typeface="+mn-cs"/>
              </a:rPr>
              <a:t>, 213–254 doi:10.1093/</a:t>
            </a:r>
            <a:r>
              <a:rPr lang="nl-NL" sz="1200" i="1" kern="1200" dirty="0" err="1">
                <a:solidFill>
                  <a:schemeClr val="tx1"/>
                </a:solidFill>
                <a:effectLst/>
                <a:latin typeface="+mn-lt"/>
                <a:ea typeface="+mn-ea"/>
                <a:cs typeface="+mn-cs"/>
              </a:rPr>
              <a:t>eurheartj</a:t>
            </a:r>
            <a:r>
              <a:rPr lang="nl-NL" sz="1200" i="1" kern="1200" dirty="0">
                <a:solidFill>
                  <a:schemeClr val="tx1"/>
                </a:solidFill>
                <a:effectLst/>
                <a:latin typeface="+mn-lt"/>
                <a:ea typeface="+mn-ea"/>
                <a:cs typeface="+mn-cs"/>
              </a:rPr>
              <a:t>/ehx419</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Op basis van een netto optelsom kan worden bepaald of een patiënt mogelijk voordeel heeft van continueren van DAPT. Bij patiënten met een hoge </a:t>
            </a:r>
            <a:r>
              <a:rPr lang="nl-NL" sz="1200" i="1" kern="1200" dirty="0">
                <a:solidFill>
                  <a:schemeClr val="tx1"/>
                </a:solidFill>
                <a:effectLst/>
                <a:latin typeface="+mn-lt"/>
                <a:ea typeface="+mn-ea"/>
                <a:cs typeface="+mn-cs"/>
              </a:rPr>
              <a:t>DAPT-risicoscore</a:t>
            </a:r>
            <a:r>
              <a:rPr lang="nl-NL" sz="1200" kern="1200" dirty="0">
                <a:solidFill>
                  <a:schemeClr val="tx1"/>
                </a:solidFill>
                <a:effectLst/>
                <a:latin typeface="+mn-lt"/>
                <a:ea typeface="+mn-ea"/>
                <a:cs typeface="+mn-cs"/>
              </a:rPr>
              <a:t> (≥ 2) kan een patiënt baat hebben bij DAPT gedurende meer dan 12 maanden. Indien de </a:t>
            </a:r>
            <a:r>
              <a:rPr lang="nl-NL" sz="1200" i="1" kern="1200" dirty="0">
                <a:solidFill>
                  <a:schemeClr val="tx1"/>
                </a:solidFill>
                <a:effectLst/>
                <a:latin typeface="+mn-lt"/>
                <a:ea typeface="+mn-ea"/>
                <a:cs typeface="+mn-cs"/>
              </a:rPr>
              <a:t>DAPT-risicosc</a:t>
            </a:r>
            <a:r>
              <a:rPr lang="nl-NL" sz="1200" kern="1200" dirty="0">
                <a:solidFill>
                  <a:schemeClr val="tx1"/>
                </a:solidFill>
                <a:effectLst/>
                <a:latin typeface="+mn-lt"/>
                <a:ea typeface="+mn-ea"/>
                <a:cs typeface="+mn-cs"/>
              </a:rPr>
              <a:t>ore laag is (&lt; 2), is de geschatte winst voor de patiënt beperkt en krijgt het risico op bloedingen de overhand.</a:t>
            </a:r>
          </a:p>
          <a:p>
            <a:endParaRPr lang="nl-NL" dirty="0"/>
          </a:p>
        </p:txBody>
      </p:sp>
      <p:sp>
        <p:nvSpPr>
          <p:cNvPr id="4" name="Tijdelijke aanduiding voor dianummer 3"/>
          <p:cNvSpPr>
            <a:spLocks noGrp="1"/>
          </p:cNvSpPr>
          <p:nvPr>
            <p:ph type="sldNum" sz="quarter" idx="10"/>
          </p:nvPr>
        </p:nvSpPr>
        <p:spPr/>
        <p:txBody>
          <a:bodyPr/>
          <a:lstStyle/>
          <a:p>
            <a:fld id="{7757A14D-6177-4BAF-B317-04D230A379AB}" type="slidenum">
              <a:rPr lang="nl-NL" smtClean="0"/>
              <a:t>29</a:t>
            </a:fld>
            <a:endParaRPr lang="nl-NL"/>
          </a:p>
        </p:txBody>
      </p:sp>
    </p:spTree>
    <p:extLst>
      <p:ext uri="{BB962C8B-B14F-4D97-AF65-F5344CB8AC3E}">
        <p14:creationId xmlns:p14="http://schemas.microsoft.com/office/powerpoint/2010/main" val="32460616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757A14D-6177-4BAF-B317-04D230A379AB}" type="slidenum">
              <a:rPr lang="nl-NL" smtClean="0"/>
              <a:t>30</a:t>
            </a:fld>
            <a:endParaRPr lang="nl-NL"/>
          </a:p>
        </p:txBody>
      </p:sp>
    </p:spTree>
    <p:extLst>
      <p:ext uri="{BB962C8B-B14F-4D97-AF65-F5344CB8AC3E}">
        <p14:creationId xmlns:p14="http://schemas.microsoft.com/office/powerpoint/2010/main" val="2379449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757A14D-6177-4BAF-B317-04D230A379AB}" type="slidenum">
              <a:rPr lang="nl-NL" smtClean="0"/>
              <a:t>31</a:t>
            </a:fld>
            <a:endParaRPr lang="nl-NL"/>
          </a:p>
        </p:txBody>
      </p:sp>
    </p:spTree>
    <p:extLst>
      <p:ext uri="{BB962C8B-B14F-4D97-AF65-F5344CB8AC3E}">
        <p14:creationId xmlns:p14="http://schemas.microsoft.com/office/powerpoint/2010/main" val="4172114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B624FA5-923A-49B5-9391-B2034FB7BC9D}" type="slidenum">
              <a:rPr lang="nl-NL" smtClean="0"/>
              <a:t>4</a:t>
            </a:fld>
            <a:endParaRPr lang="nl-NL"/>
          </a:p>
        </p:txBody>
      </p:sp>
    </p:spTree>
    <p:extLst>
      <p:ext uri="{BB962C8B-B14F-4D97-AF65-F5344CB8AC3E}">
        <p14:creationId xmlns:p14="http://schemas.microsoft.com/office/powerpoint/2010/main" val="21265850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B624FA5-923A-49B5-9391-B2034FB7BC9D}" type="slidenum">
              <a:rPr lang="nl-NL" smtClean="0"/>
              <a:t>32</a:t>
            </a:fld>
            <a:endParaRPr lang="nl-NL"/>
          </a:p>
        </p:txBody>
      </p:sp>
    </p:spTree>
    <p:extLst>
      <p:ext uri="{BB962C8B-B14F-4D97-AF65-F5344CB8AC3E}">
        <p14:creationId xmlns:p14="http://schemas.microsoft.com/office/powerpoint/2010/main" val="21927726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000000"/>
                </a:solidFill>
                <a:effectLst/>
                <a:latin typeface="RO Sans"/>
              </a:rPr>
              <a:t> (creatinineklaring ≥ 50 ml/min), bij geen van de </a:t>
            </a:r>
            <a:r>
              <a:rPr lang="nl-NL" b="0" i="0" dirty="0" err="1">
                <a:solidFill>
                  <a:srgbClr val="000000"/>
                </a:solidFill>
                <a:effectLst/>
                <a:latin typeface="RO Sans"/>
              </a:rPr>
              <a:t>DOAC’s</a:t>
            </a:r>
            <a:r>
              <a:rPr lang="nl-NL" b="0" i="0" dirty="0">
                <a:solidFill>
                  <a:srgbClr val="000000"/>
                </a:solidFill>
                <a:effectLst/>
                <a:latin typeface="RO Sans"/>
              </a:rPr>
              <a:t> een dosisaanpassing nodig;</a:t>
            </a:r>
          </a:p>
          <a:p>
            <a:r>
              <a:rPr lang="nl-NL" b="0" i="0" dirty="0">
                <a:solidFill>
                  <a:srgbClr val="000000"/>
                </a:solidFill>
                <a:effectLst/>
                <a:latin typeface="RO Sans"/>
              </a:rPr>
              <a:t>(creatinineklaring 30–49 ml/min), bij </a:t>
            </a:r>
            <a:r>
              <a:rPr lang="nl-NL" b="0" i="0" dirty="0" err="1">
                <a:solidFill>
                  <a:srgbClr val="000000"/>
                </a:solidFill>
                <a:effectLst/>
                <a:latin typeface="RO Sans"/>
              </a:rPr>
              <a:t>apixaban</a:t>
            </a:r>
            <a:r>
              <a:rPr lang="nl-NL" b="0" i="0" dirty="0">
                <a:solidFill>
                  <a:srgbClr val="000000"/>
                </a:solidFill>
                <a:effectLst/>
                <a:latin typeface="RO Sans"/>
              </a:rPr>
              <a:t> en </a:t>
            </a:r>
            <a:r>
              <a:rPr lang="nl-NL" b="0" i="0" dirty="0" err="1">
                <a:solidFill>
                  <a:srgbClr val="000000"/>
                </a:solidFill>
                <a:effectLst/>
                <a:latin typeface="RO Sans"/>
              </a:rPr>
              <a:t>rivaroxaban</a:t>
            </a:r>
            <a:r>
              <a:rPr lang="nl-NL" b="0" i="0" dirty="0">
                <a:solidFill>
                  <a:srgbClr val="000000"/>
                </a:solidFill>
                <a:effectLst/>
                <a:latin typeface="RO Sans"/>
              </a:rPr>
              <a:t> (bij toepassing voor de preventie van atherotrombotische complicaties na een acuut coronair syndroom, coronaire hartziekte of symptomatisch perifeer arterieel vaatlijden) geen dosisaanpassing nodig. Voor </a:t>
            </a:r>
            <a:r>
              <a:rPr lang="nl-NL" b="0" i="0" dirty="0" err="1">
                <a:solidFill>
                  <a:srgbClr val="000000"/>
                </a:solidFill>
                <a:effectLst/>
                <a:latin typeface="RO Sans"/>
              </a:rPr>
              <a:t>dabigatran</a:t>
            </a:r>
            <a:r>
              <a:rPr lang="nl-NL" b="0" i="0" dirty="0">
                <a:solidFill>
                  <a:srgbClr val="000000"/>
                </a:solidFill>
                <a:effectLst/>
                <a:latin typeface="RO Sans"/>
              </a:rPr>
              <a:t>, </a:t>
            </a:r>
            <a:r>
              <a:rPr lang="nl-NL" b="0" i="0" dirty="0" err="1">
                <a:solidFill>
                  <a:srgbClr val="000000"/>
                </a:solidFill>
                <a:effectLst/>
                <a:latin typeface="RO Sans"/>
              </a:rPr>
              <a:t>edoxaban</a:t>
            </a:r>
            <a:r>
              <a:rPr lang="nl-NL" b="0" i="0" dirty="0">
                <a:solidFill>
                  <a:srgbClr val="000000"/>
                </a:solidFill>
                <a:effectLst/>
                <a:latin typeface="RO Sans"/>
              </a:rPr>
              <a:t> en </a:t>
            </a:r>
            <a:r>
              <a:rPr lang="nl-NL" b="0" i="0" dirty="0" err="1">
                <a:solidFill>
                  <a:srgbClr val="000000"/>
                </a:solidFill>
                <a:effectLst/>
                <a:latin typeface="RO Sans"/>
              </a:rPr>
              <a:t>rivaroxaban</a:t>
            </a:r>
            <a:r>
              <a:rPr lang="nl-NL" b="0" i="0" dirty="0">
                <a:solidFill>
                  <a:srgbClr val="000000"/>
                </a:solidFill>
                <a:effectLst/>
                <a:latin typeface="RO Sans"/>
              </a:rPr>
              <a:t> geeft de productinformatie een dosisverlaging aan (bij toepassing voor de preventie en behandeling van </a:t>
            </a:r>
            <a:r>
              <a:rPr lang="nl-NL" b="0" i="0" dirty="0" err="1">
                <a:solidFill>
                  <a:srgbClr val="000000"/>
                </a:solidFill>
                <a:effectLst/>
                <a:latin typeface="RO Sans"/>
              </a:rPr>
              <a:t>diepveneuze</a:t>
            </a:r>
            <a:r>
              <a:rPr lang="nl-NL" b="0" i="0" dirty="0">
                <a:solidFill>
                  <a:srgbClr val="000000"/>
                </a:solidFill>
                <a:effectLst/>
                <a:latin typeface="RO Sans"/>
              </a:rPr>
              <a:t> trombose (DVT) en pulmonale embolie (PE), en ter preventie van een trombo-embolie bij atriumfibrilleren);</a:t>
            </a:r>
            <a:endParaRPr lang="nl-NL" dirty="0"/>
          </a:p>
        </p:txBody>
      </p:sp>
      <p:sp>
        <p:nvSpPr>
          <p:cNvPr id="4" name="Tijdelijke aanduiding voor dianummer 3"/>
          <p:cNvSpPr>
            <a:spLocks noGrp="1"/>
          </p:cNvSpPr>
          <p:nvPr>
            <p:ph type="sldNum" sz="quarter" idx="5"/>
          </p:nvPr>
        </p:nvSpPr>
        <p:spPr/>
        <p:txBody>
          <a:bodyPr/>
          <a:lstStyle/>
          <a:p>
            <a:fld id="{1B624FA5-923A-49B5-9391-B2034FB7BC9D}" type="slidenum">
              <a:rPr lang="nl-NL" smtClean="0"/>
              <a:t>33</a:t>
            </a:fld>
            <a:endParaRPr lang="nl-NL"/>
          </a:p>
        </p:txBody>
      </p:sp>
    </p:spTree>
    <p:extLst>
      <p:ext uri="{BB962C8B-B14F-4D97-AF65-F5344CB8AC3E}">
        <p14:creationId xmlns:p14="http://schemas.microsoft.com/office/powerpoint/2010/main" val="25446121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000000"/>
                </a:solidFill>
                <a:effectLst/>
                <a:latin typeface="RO Sans"/>
              </a:rPr>
              <a:t> (creatinineklaring ≥ 50 ml/min), bij geen van de </a:t>
            </a:r>
            <a:r>
              <a:rPr lang="nl-NL" b="0" i="0" dirty="0" err="1">
                <a:solidFill>
                  <a:srgbClr val="000000"/>
                </a:solidFill>
                <a:effectLst/>
                <a:latin typeface="RO Sans"/>
              </a:rPr>
              <a:t>DOAC’s</a:t>
            </a:r>
            <a:r>
              <a:rPr lang="nl-NL" b="0" i="0" dirty="0">
                <a:solidFill>
                  <a:srgbClr val="000000"/>
                </a:solidFill>
                <a:effectLst/>
                <a:latin typeface="RO Sans"/>
              </a:rPr>
              <a:t> een dosisaanpassing nodig;</a:t>
            </a:r>
          </a:p>
          <a:p>
            <a:r>
              <a:rPr lang="nl-NL" b="0" i="0" dirty="0">
                <a:solidFill>
                  <a:srgbClr val="000000"/>
                </a:solidFill>
                <a:effectLst/>
                <a:latin typeface="RO Sans"/>
              </a:rPr>
              <a:t>(creatinineklaring 30–49 ml/min), bij </a:t>
            </a:r>
            <a:r>
              <a:rPr lang="nl-NL" b="0" i="0" dirty="0" err="1">
                <a:solidFill>
                  <a:srgbClr val="000000"/>
                </a:solidFill>
                <a:effectLst/>
                <a:latin typeface="RO Sans"/>
              </a:rPr>
              <a:t>apixaban</a:t>
            </a:r>
            <a:r>
              <a:rPr lang="nl-NL" b="0" i="0" dirty="0">
                <a:solidFill>
                  <a:srgbClr val="000000"/>
                </a:solidFill>
                <a:effectLst/>
                <a:latin typeface="RO Sans"/>
              </a:rPr>
              <a:t> en </a:t>
            </a:r>
            <a:r>
              <a:rPr lang="nl-NL" b="0" i="0" dirty="0" err="1">
                <a:solidFill>
                  <a:srgbClr val="000000"/>
                </a:solidFill>
                <a:effectLst/>
                <a:latin typeface="RO Sans"/>
              </a:rPr>
              <a:t>rivaroxaban</a:t>
            </a:r>
            <a:r>
              <a:rPr lang="nl-NL" b="0" i="0" dirty="0">
                <a:solidFill>
                  <a:srgbClr val="000000"/>
                </a:solidFill>
                <a:effectLst/>
                <a:latin typeface="RO Sans"/>
              </a:rPr>
              <a:t> (bij toepassing voor de preventie van atherotrombotische complicaties na een acuut coronair syndroom, coronaire hartziekte of symptomatisch perifeer arterieel vaatlijden) geen dosisaanpassing nodig. Voor </a:t>
            </a:r>
            <a:r>
              <a:rPr lang="nl-NL" b="0" i="0" dirty="0" err="1">
                <a:solidFill>
                  <a:srgbClr val="000000"/>
                </a:solidFill>
                <a:effectLst/>
                <a:latin typeface="RO Sans"/>
              </a:rPr>
              <a:t>dabigatran</a:t>
            </a:r>
            <a:r>
              <a:rPr lang="nl-NL" b="0" i="0" dirty="0">
                <a:solidFill>
                  <a:srgbClr val="000000"/>
                </a:solidFill>
                <a:effectLst/>
                <a:latin typeface="RO Sans"/>
              </a:rPr>
              <a:t>, </a:t>
            </a:r>
            <a:r>
              <a:rPr lang="nl-NL" b="0" i="0" dirty="0" err="1">
                <a:solidFill>
                  <a:srgbClr val="000000"/>
                </a:solidFill>
                <a:effectLst/>
                <a:latin typeface="RO Sans"/>
              </a:rPr>
              <a:t>edoxaban</a:t>
            </a:r>
            <a:r>
              <a:rPr lang="nl-NL" b="0" i="0" dirty="0">
                <a:solidFill>
                  <a:srgbClr val="000000"/>
                </a:solidFill>
                <a:effectLst/>
                <a:latin typeface="RO Sans"/>
              </a:rPr>
              <a:t> en </a:t>
            </a:r>
            <a:r>
              <a:rPr lang="nl-NL" b="0" i="0" dirty="0" err="1">
                <a:solidFill>
                  <a:srgbClr val="000000"/>
                </a:solidFill>
                <a:effectLst/>
                <a:latin typeface="RO Sans"/>
              </a:rPr>
              <a:t>rivaroxaban</a:t>
            </a:r>
            <a:r>
              <a:rPr lang="nl-NL" b="0" i="0" dirty="0">
                <a:solidFill>
                  <a:srgbClr val="000000"/>
                </a:solidFill>
                <a:effectLst/>
                <a:latin typeface="RO Sans"/>
              </a:rPr>
              <a:t> geeft de productinformatie een dosisverlaging aan (bij toepassing voor de preventie en behandeling van </a:t>
            </a:r>
            <a:r>
              <a:rPr lang="nl-NL" b="0" i="0" dirty="0" err="1">
                <a:solidFill>
                  <a:srgbClr val="000000"/>
                </a:solidFill>
                <a:effectLst/>
                <a:latin typeface="RO Sans"/>
              </a:rPr>
              <a:t>diepveneuze</a:t>
            </a:r>
            <a:r>
              <a:rPr lang="nl-NL" b="0" i="0" dirty="0">
                <a:solidFill>
                  <a:srgbClr val="000000"/>
                </a:solidFill>
                <a:effectLst/>
                <a:latin typeface="RO Sans"/>
              </a:rPr>
              <a:t> trombose (DVT) en pulmonale embolie (PE), en ter preventie van een trombo-embolie bij atriumfibrilleren);</a:t>
            </a:r>
            <a:endParaRPr lang="nl-NL" dirty="0"/>
          </a:p>
        </p:txBody>
      </p:sp>
      <p:sp>
        <p:nvSpPr>
          <p:cNvPr id="4" name="Tijdelijke aanduiding voor dianummer 3"/>
          <p:cNvSpPr>
            <a:spLocks noGrp="1"/>
          </p:cNvSpPr>
          <p:nvPr>
            <p:ph type="sldNum" sz="quarter" idx="5"/>
          </p:nvPr>
        </p:nvSpPr>
        <p:spPr/>
        <p:txBody>
          <a:bodyPr/>
          <a:lstStyle/>
          <a:p>
            <a:fld id="{1B624FA5-923A-49B5-9391-B2034FB7BC9D}" type="slidenum">
              <a:rPr lang="nl-NL" smtClean="0"/>
              <a:t>34</a:t>
            </a:fld>
            <a:endParaRPr lang="nl-NL"/>
          </a:p>
        </p:txBody>
      </p:sp>
    </p:spTree>
    <p:extLst>
      <p:ext uri="{BB962C8B-B14F-4D97-AF65-F5344CB8AC3E}">
        <p14:creationId xmlns:p14="http://schemas.microsoft.com/office/powerpoint/2010/main" val="39480848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000000"/>
                </a:solidFill>
                <a:effectLst/>
                <a:latin typeface="RO Sans"/>
              </a:rPr>
              <a:t> (creatinineklaring ≥ 50 ml/min), bij geen van de </a:t>
            </a:r>
            <a:r>
              <a:rPr lang="nl-NL" b="0" i="0" dirty="0" err="1">
                <a:solidFill>
                  <a:srgbClr val="000000"/>
                </a:solidFill>
                <a:effectLst/>
                <a:latin typeface="RO Sans"/>
              </a:rPr>
              <a:t>DOAC’s</a:t>
            </a:r>
            <a:r>
              <a:rPr lang="nl-NL" b="0" i="0" dirty="0">
                <a:solidFill>
                  <a:srgbClr val="000000"/>
                </a:solidFill>
                <a:effectLst/>
                <a:latin typeface="RO Sans"/>
              </a:rPr>
              <a:t> een dosisaanpassing nodig;</a:t>
            </a:r>
          </a:p>
          <a:p>
            <a:r>
              <a:rPr lang="nl-NL" b="0" i="0" dirty="0">
                <a:solidFill>
                  <a:srgbClr val="000000"/>
                </a:solidFill>
                <a:effectLst/>
                <a:latin typeface="RO Sans"/>
              </a:rPr>
              <a:t>(creatinineklaring 30–49 ml/min), bij </a:t>
            </a:r>
            <a:r>
              <a:rPr lang="nl-NL" b="0" i="0" dirty="0" err="1">
                <a:solidFill>
                  <a:srgbClr val="000000"/>
                </a:solidFill>
                <a:effectLst/>
                <a:latin typeface="RO Sans"/>
              </a:rPr>
              <a:t>apixaban</a:t>
            </a:r>
            <a:r>
              <a:rPr lang="nl-NL" b="0" i="0" dirty="0">
                <a:solidFill>
                  <a:srgbClr val="000000"/>
                </a:solidFill>
                <a:effectLst/>
                <a:latin typeface="RO Sans"/>
              </a:rPr>
              <a:t> en </a:t>
            </a:r>
            <a:r>
              <a:rPr lang="nl-NL" b="0" i="0" dirty="0" err="1">
                <a:solidFill>
                  <a:srgbClr val="000000"/>
                </a:solidFill>
                <a:effectLst/>
                <a:latin typeface="RO Sans"/>
              </a:rPr>
              <a:t>rivaroxaban</a:t>
            </a:r>
            <a:r>
              <a:rPr lang="nl-NL" b="0" i="0" dirty="0">
                <a:solidFill>
                  <a:srgbClr val="000000"/>
                </a:solidFill>
                <a:effectLst/>
                <a:latin typeface="RO Sans"/>
              </a:rPr>
              <a:t> (bij toepassing voor de preventie van atherotrombotische complicaties na een acuut coronair syndroom, coronaire hartziekte of symptomatisch perifeer arterieel vaatlijden) geen dosisaanpassing nodig. Voor </a:t>
            </a:r>
            <a:r>
              <a:rPr lang="nl-NL" b="0" i="0" dirty="0" err="1">
                <a:solidFill>
                  <a:srgbClr val="000000"/>
                </a:solidFill>
                <a:effectLst/>
                <a:latin typeface="RO Sans"/>
              </a:rPr>
              <a:t>dabigatran</a:t>
            </a:r>
            <a:r>
              <a:rPr lang="nl-NL" b="0" i="0" dirty="0">
                <a:solidFill>
                  <a:srgbClr val="000000"/>
                </a:solidFill>
                <a:effectLst/>
                <a:latin typeface="RO Sans"/>
              </a:rPr>
              <a:t>, </a:t>
            </a:r>
            <a:r>
              <a:rPr lang="nl-NL" b="0" i="0" dirty="0" err="1">
                <a:solidFill>
                  <a:srgbClr val="000000"/>
                </a:solidFill>
                <a:effectLst/>
                <a:latin typeface="RO Sans"/>
              </a:rPr>
              <a:t>edoxaban</a:t>
            </a:r>
            <a:r>
              <a:rPr lang="nl-NL" b="0" i="0" dirty="0">
                <a:solidFill>
                  <a:srgbClr val="000000"/>
                </a:solidFill>
                <a:effectLst/>
                <a:latin typeface="RO Sans"/>
              </a:rPr>
              <a:t> en </a:t>
            </a:r>
            <a:r>
              <a:rPr lang="nl-NL" b="0" i="0" dirty="0" err="1">
                <a:solidFill>
                  <a:srgbClr val="000000"/>
                </a:solidFill>
                <a:effectLst/>
                <a:latin typeface="RO Sans"/>
              </a:rPr>
              <a:t>rivaroxaban</a:t>
            </a:r>
            <a:r>
              <a:rPr lang="nl-NL" b="0" i="0" dirty="0">
                <a:solidFill>
                  <a:srgbClr val="000000"/>
                </a:solidFill>
                <a:effectLst/>
                <a:latin typeface="RO Sans"/>
              </a:rPr>
              <a:t> geeft de productinformatie een dosisverlaging aan (bij toepassing voor de preventie en behandeling van </a:t>
            </a:r>
            <a:r>
              <a:rPr lang="nl-NL" b="0" i="0" dirty="0" err="1">
                <a:solidFill>
                  <a:srgbClr val="000000"/>
                </a:solidFill>
                <a:effectLst/>
                <a:latin typeface="RO Sans"/>
              </a:rPr>
              <a:t>diepveneuze</a:t>
            </a:r>
            <a:r>
              <a:rPr lang="nl-NL" b="0" i="0" dirty="0">
                <a:solidFill>
                  <a:srgbClr val="000000"/>
                </a:solidFill>
                <a:effectLst/>
                <a:latin typeface="RO Sans"/>
              </a:rPr>
              <a:t> trombose (DVT) en pulmonale embolie (PE), en ter preventie van een trombo-embolie bij atriumfibrilleren);</a:t>
            </a:r>
            <a:endParaRPr lang="nl-NL" dirty="0"/>
          </a:p>
        </p:txBody>
      </p:sp>
      <p:sp>
        <p:nvSpPr>
          <p:cNvPr id="4" name="Tijdelijke aanduiding voor dianummer 3"/>
          <p:cNvSpPr>
            <a:spLocks noGrp="1"/>
          </p:cNvSpPr>
          <p:nvPr>
            <p:ph type="sldNum" sz="quarter" idx="5"/>
          </p:nvPr>
        </p:nvSpPr>
        <p:spPr/>
        <p:txBody>
          <a:bodyPr/>
          <a:lstStyle/>
          <a:p>
            <a:fld id="{1B624FA5-923A-49B5-9391-B2034FB7BC9D}" type="slidenum">
              <a:rPr lang="nl-NL" smtClean="0"/>
              <a:t>39</a:t>
            </a:fld>
            <a:endParaRPr lang="nl-NL"/>
          </a:p>
        </p:txBody>
      </p:sp>
    </p:spTree>
    <p:extLst>
      <p:ext uri="{BB962C8B-B14F-4D97-AF65-F5344CB8AC3E}">
        <p14:creationId xmlns:p14="http://schemas.microsoft.com/office/powerpoint/2010/main" val="2588883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B624FA5-923A-49B5-9391-B2034FB7BC9D}" type="slidenum">
              <a:rPr lang="nl-NL" smtClean="0"/>
              <a:t>5</a:t>
            </a:fld>
            <a:endParaRPr lang="nl-NL"/>
          </a:p>
        </p:txBody>
      </p:sp>
    </p:spTree>
    <p:extLst>
      <p:ext uri="{BB962C8B-B14F-4D97-AF65-F5344CB8AC3E}">
        <p14:creationId xmlns:p14="http://schemas.microsoft.com/office/powerpoint/2010/main" val="3796567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Stolling;</a:t>
            </a:r>
          </a:p>
          <a:p>
            <a:r>
              <a:rPr lang="nl-NL" dirty="0"/>
              <a:t> bloedplaatjes gemaakt in beenmerg</a:t>
            </a:r>
          </a:p>
          <a:p>
            <a:r>
              <a:rPr lang="nl-NL" dirty="0"/>
              <a:t>Stollingsfactoren (eiwitten) gemaakt in lever.  Ze circuleren inactief door de bloedbaan. </a:t>
            </a:r>
          </a:p>
          <a:p>
            <a:endParaRPr lang="nl-NL" dirty="0"/>
          </a:p>
          <a:p>
            <a:r>
              <a:rPr lang="nl-NL" dirty="0"/>
              <a:t>Na beschadiging endotheel komt </a:t>
            </a:r>
            <a:r>
              <a:rPr lang="nl-NL" dirty="0">
                <a:solidFill>
                  <a:srgbClr val="FF0000"/>
                </a:solidFill>
              </a:rPr>
              <a:t>collageen</a:t>
            </a:r>
            <a:r>
              <a:rPr lang="nl-NL" dirty="0"/>
              <a:t> in contact met bloed;  </a:t>
            </a:r>
            <a:r>
              <a:rPr lang="nl-NL" u="sng" dirty="0">
                <a:solidFill>
                  <a:srgbClr val="FF0000"/>
                </a:solidFill>
              </a:rPr>
              <a:t>collageen hecht aan bloedplaatjes</a:t>
            </a:r>
            <a:r>
              <a:rPr lang="nl-NL" dirty="0"/>
              <a:t>; bloedplaatjes worden dan </a:t>
            </a:r>
            <a:r>
              <a:rPr lang="nl-NL" dirty="0">
                <a:solidFill>
                  <a:srgbClr val="FF0000"/>
                </a:solidFill>
              </a:rPr>
              <a:t>geactiveerd</a:t>
            </a:r>
            <a:r>
              <a:rPr lang="nl-NL" dirty="0"/>
              <a:t> en krijgen </a:t>
            </a:r>
            <a:r>
              <a:rPr lang="nl-NL" dirty="0">
                <a:solidFill>
                  <a:srgbClr val="FF0000"/>
                </a:solidFill>
              </a:rPr>
              <a:t>andere vorm </a:t>
            </a:r>
            <a:r>
              <a:rPr lang="nl-NL" dirty="0"/>
              <a:t>en hierdoor wordt andere </a:t>
            </a:r>
            <a:r>
              <a:rPr lang="nl-NL" dirty="0">
                <a:solidFill>
                  <a:srgbClr val="FF0000"/>
                </a:solidFill>
              </a:rPr>
              <a:t>receptor</a:t>
            </a:r>
            <a:r>
              <a:rPr lang="nl-NL" dirty="0"/>
              <a:t> op trombocyten zichtbaar-&gt; </a:t>
            </a:r>
            <a:r>
              <a:rPr lang="nl-NL" dirty="0" err="1">
                <a:solidFill>
                  <a:srgbClr val="FF0000"/>
                </a:solidFill>
              </a:rPr>
              <a:t>glycoproteine</a:t>
            </a:r>
            <a:r>
              <a:rPr lang="nl-NL" dirty="0">
                <a:solidFill>
                  <a:srgbClr val="FF0000"/>
                </a:solidFill>
              </a:rPr>
              <a:t> </a:t>
            </a:r>
            <a:r>
              <a:rPr lang="nl-NL" dirty="0" err="1">
                <a:solidFill>
                  <a:srgbClr val="FF0000"/>
                </a:solidFill>
              </a:rPr>
              <a:t>IIb-IIIa</a:t>
            </a:r>
            <a:r>
              <a:rPr lang="nl-NL" dirty="0"/>
              <a:t>. Deze maakt </a:t>
            </a:r>
            <a:r>
              <a:rPr lang="nl-NL" dirty="0">
                <a:solidFill>
                  <a:srgbClr val="FF0000"/>
                </a:solidFill>
              </a:rPr>
              <a:t>verbindingen met ander bloedplaatjes en </a:t>
            </a:r>
            <a:r>
              <a:rPr lang="nl-NL" u="sng" dirty="0">
                <a:solidFill>
                  <a:srgbClr val="FF0000"/>
                </a:solidFill>
              </a:rPr>
              <a:t>bindt aan fibrine </a:t>
            </a:r>
            <a:r>
              <a:rPr lang="nl-NL" dirty="0">
                <a:solidFill>
                  <a:srgbClr val="FF0000"/>
                </a:solidFill>
              </a:rPr>
              <a:t>. </a:t>
            </a:r>
          </a:p>
          <a:p>
            <a:r>
              <a:rPr lang="nl-NL" dirty="0"/>
              <a:t>Ook stoten zij stofjes uit; zoals </a:t>
            </a:r>
            <a:r>
              <a:rPr lang="nl-NL" dirty="0">
                <a:solidFill>
                  <a:srgbClr val="FF0000"/>
                </a:solidFill>
              </a:rPr>
              <a:t>adenosine </a:t>
            </a:r>
            <a:r>
              <a:rPr lang="nl-NL" dirty="0" err="1">
                <a:solidFill>
                  <a:srgbClr val="FF0000"/>
                </a:solidFill>
              </a:rPr>
              <a:t>difosfaat</a:t>
            </a:r>
            <a:r>
              <a:rPr lang="nl-NL" dirty="0">
                <a:solidFill>
                  <a:srgbClr val="FF0000"/>
                </a:solidFill>
              </a:rPr>
              <a:t> (ADP)</a:t>
            </a:r>
            <a:r>
              <a:rPr lang="nl-NL" dirty="0"/>
              <a:t> en </a:t>
            </a:r>
            <a:r>
              <a:rPr lang="nl-NL" dirty="0" err="1">
                <a:solidFill>
                  <a:srgbClr val="FF0000"/>
                </a:solidFill>
              </a:rPr>
              <a:t>tromboxaan</a:t>
            </a:r>
            <a:r>
              <a:rPr lang="nl-NL" dirty="0">
                <a:solidFill>
                  <a:srgbClr val="FF0000"/>
                </a:solidFill>
              </a:rPr>
              <a:t> A2 </a:t>
            </a:r>
            <a:r>
              <a:rPr lang="nl-NL" dirty="0"/>
              <a:t>‘; dit activeert weer andere bloedplaatjes en </a:t>
            </a:r>
            <a:r>
              <a:rPr lang="nl-NL" dirty="0" err="1">
                <a:solidFill>
                  <a:srgbClr val="FF0000"/>
                </a:solidFill>
              </a:rPr>
              <a:t>tromboxaan</a:t>
            </a:r>
            <a:r>
              <a:rPr lang="nl-NL" dirty="0"/>
              <a:t> leidt tot </a:t>
            </a:r>
            <a:r>
              <a:rPr lang="nl-NL" dirty="0">
                <a:solidFill>
                  <a:srgbClr val="FF0000"/>
                </a:solidFill>
              </a:rPr>
              <a:t>vasoconstrictie</a:t>
            </a:r>
            <a:r>
              <a:rPr lang="nl-NL" dirty="0"/>
              <a:t>.</a:t>
            </a:r>
          </a:p>
          <a:p>
            <a:endParaRPr lang="nl-NL" dirty="0"/>
          </a:p>
          <a:p>
            <a:r>
              <a:rPr lang="nl-NL" dirty="0">
                <a:solidFill>
                  <a:srgbClr val="FF0000"/>
                </a:solidFill>
              </a:rPr>
              <a:t>Ascal </a:t>
            </a:r>
            <a:r>
              <a:rPr lang="nl-NL" dirty="0"/>
              <a:t>remt de vorming van arachidonzuur naar </a:t>
            </a:r>
            <a:r>
              <a:rPr lang="nl-NL" dirty="0" err="1">
                <a:solidFill>
                  <a:srgbClr val="FF0000"/>
                </a:solidFill>
              </a:rPr>
              <a:t>tromboxaan</a:t>
            </a:r>
            <a:r>
              <a:rPr lang="nl-NL" dirty="0">
                <a:solidFill>
                  <a:srgbClr val="FF0000"/>
                </a:solidFill>
              </a:rPr>
              <a:t> A2 </a:t>
            </a:r>
            <a:r>
              <a:rPr lang="nl-NL" dirty="0"/>
              <a:t>(door enzym </a:t>
            </a:r>
            <a:r>
              <a:rPr lang="nl-NL" dirty="0" err="1">
                <a:solidFill>
                  <a:srgbClr val="FF0000"/>
                </a:solidFill>
              </a:rPr>
              <a:t>cyclo-oxygenase</a:t>
            </a:r>
            <a:r>
              <a:rPr lang="nl-NL" dirty="0"/>
              <a:t> te remmen.) </a:t>
            </a:r>
          </a:p>
          <a:p>
            <a:r>
              <a:rPr lang="nl-NL" dirty="0"/>
              <a:t>Clopidogrel remt </a:t>
            </a:r>
            <a:r>
              <a:rPr lang="nl-NL" dirty="0">
                <a:solidFill>
                  <a:srgbClr val="FF0000"/>
                </a:solidFill>
              </a:rPr>
              <a:t>ADP EN </a:t>
            </a:r>
            <a:r>
              <a:rPr lang="nl-NL" dirty="0" err="1">
                <a:solidFill>
                  <a:srgbClr val="FF0000"/>
                </a:solidFill>
              </a:rPr>
              <a:t>VOORkomt</a:t>
            </a:r>
            <a:r>
              <a:rPr lang="nl-NL" dirty="0">
                <a:solidFill>
                  <a:srgbClr val="FF0000"/>
                </a:solidFill>
              </a:rPr>
              <a:t> hechting van </a:t>
            </a:r>
            <a:r>
              <a:rPr lang="nl-NL" dirty="0" err="1">
                <a:solidFill>
                  <a:srgbClr val="FF0000"/>
                </a:solidFill>
              </a:rPr>
              <a:t>fibrina</a:t>
            </a:r>
            <a:r>
              <a:rPr lang="nl-NL" dirty="0">
                <a:solidFill>
                  <a:srgbClr val="FF0000"/>
                </a:solidFill>
              </a:rPr>
              <a:t> aan GPD </a:t>
            </a:r>
          </a:p>
          <a:p>
            <a:endParaRPr lang="nl-NL" dirty="0">
              <a:solidFill>
                <a:srgbClr val="FF0000"/>
              </a:solidFill>
            </a:endParaRPr>
          </a:p>
          <a:p>
            <a:r>
              <a:rPr lang="nl-NL" dirty="0">
                <a:solidFill>
                  <a:srgbClr val="FF0000"/>
                </a:solidFill>
              </a:rPr>
              <a:t>Dus </a:t>
            </a:r>
            <a:r>
              <a:rPr lang="nl-NL" dirty="0" err="1">
                <a:solidFill>
                  <a:srgbClr val="FF0000"/>
                </a:solidFill>
              </a:rPr>
              <a:t>ascal</a:t>
            </a:r>
            <a:r>
              <a:rPr lang="nl-NL" dirty="0">
                <a:solidFill>
                  <a:srgbClr val="FF0000"/>
                </a:solidFill>
              </a:rPr>
              <a:t> en </a:t>
            </a:r>
            <a:r>
              <a:rPr lang="nl-NL" dirty="0" err="1">
                <a:solidFill>
                  <a:srgbClr val="FF0000"/>
                </a:solidFill>
              </a:rPr>
              <a:t>plavix</a:t>
            </a:r>
            <a:r>
              <a:rPr lang="nl-NL" dirty="0">
                <a:solidFill>
                  <a:srgbClr val="FF0000"/>
                </a:solidFill>
              </a:rPr>
              <a:t> remmen vasoconstrictie en trombocyten aggregatie.</a:t>
            </a:r>
          </a:p>
          <a:p>
            <a:endParaRPr lang="nl-NL" dirty="0"/>
          </a:p>
          <a:p>
            <a:r>
              <a:rPr lang="nl-NL" dirty="0"/>
              <a:t>Eindproduct van stollingscascade is een fibrine netwerk fibrinogeen-&gt; fibrine. Dit komt op het stolsel te liggen.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1B624FA5-923A-49B5-9391-B2034FB7BC9D}" type="slidenum">
              <a:rPr lang="nl-NL" smtClean="0"/>
              <a:t>6</a:t>
            </a:fld>
            <a:endParaRPr lang="nl-NL"/>
          </a:p>
        </p:txBody>
      </p:sp>
    </p:spTree>
    <p:extLst>
      <p:ext uri="{BB962C8B-B14F-4D97-AF65-F5344CB8AC3E}">
        <p14:creationId xmlns:p14="http://schemas.microsoft.com/office/powerpoint/2010/main" val="2123940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Stolling;</a:t>
            </a:r>
          </a:p>
          <a:p>
            <a:r>
              <a:rPr lang="nl-NL" dirty="0"/>
              <a:t> bloedplaatjes gemaakt in beenmerg</a:t>
            </a:r>
          </a:p>
          <a:p>
            <a:r>
              <a:rPr lang="nl-NL" dirty="0"/>
              <a:t>Stollingsfactoren (eiwitten) gemaakt in lever.  Ze circuleren inactief door de bloedbaan. </a:t>
            </a:r>
          </a:p>
          <a:p>
            <a:endParaRPr lang="nl-NL" dirty="0"/>
          </a:p>
          <a:p>
            <a:r>
              <a:rPr lang="nl-NL" dirty="0"/>
              <a:t>Na beschadiging endotheel komt </a:t>
            </a:r>
            <a:r>
              <a:rPr lang="nl-NL" dirty="0">
                <a:solidFill>
                  <a:srgbClr val="FF0000"/>
                </a:solidFill>
              </a:rPr>
              <a:t>collageen</a:t>
            </a:r>
            <a:r>
              <a:rPr lang="nl-NL" dirty="0"/>
              <a:t> in contact met bloed;  </a:t>
            </a:r>
            <a:r>
              <a:rPr lang="nl-NL" u="sng" dirty="0">
                <a:solidFill>
                  <a:srgbClr val="FF0000"/>
                </a:solidFill>
              </a:rPr>
              <a:t>collageen hecht aan bloedplaatjes</a:t>
            </a:r>
            <a:r>
              <a:rPr lang="nl-NL" dirty="0"/>
              <a:t>; bloedplaatjes worden dan </a:t>
            </a:r>
            <a:r>
              <a:rPr lang="nl-NL" dirty="0">
                <a:solidFill>
                  <a:srgbClr val="FF0000"/>
                </a:solidFill>
              </a:rPr>
              <a:t>geactiveerd</a:t>
            </a:r>
            <a:r>
              <a:rPr lang="nl-NL" dirty="0"/>
              <a:t> en krijgen </a:t>
            </a:r>
            <a:r>
              <a:rPr lang="nl-NL" dirty="0">
                <a:solidFill>
                  <a:srgbClr val="FF0000"/>
                </a:solidFill>
              </a:rPr>
              <a:t>andere vorm </a:t>
            </a:r>
            <a:r>
              <a:rPr lang="nl-NL" dirty="0"/>
              <a:t>en hierdoor wordt andere </a:t>
            </a:r>
            <a:r>
              <a:rPr lang="nl-NL" dirty="0">
                <a:solidFill>
                  <a:srgbClr val="FF0000"/>
                </a:solidFill>
              </a:rPr>
              <a:t>receptor</a:t>
            </a:r>
            <a:r>
              <a:rPr lang="nl-NL" dirty="0"/>
              <a:t> op trombocyten zichtbaar-&gt; </a:t>
            </a:r>
            <a:r>
              <a:rPr lang="nl-NL" dirty="0" err="1">
                <a:solidFill>
                  <a:srgbClr val="FF0000"/>
                </a:solidFill>
              </a:rPr>
              <a:t>glycoproteine</a:t>
            </a:r>
            <a:r>
              <a:rPr lang="nl-NL" dirty="0">
                <a:solidFill>
                  <a:srgbClr val="FF0000"/>
                </a:solidFill>
              </a:rPr>
              <a:t> </a:t>
            </a:r>
            <a:r>
              <a:rPr lang="nl-NL" dirty="0" err="1">
                <a:solidFill>
                  <a:srgbClr val="FF0000"/>
                </a:solidFill>
              </a:rPr>
              <a:t>IIb-IIIa</a:t>
            </a:r>
            <a:r>
              <a:rPr lang="nl-NL" dirty="0"/>
              <a:t>. Deze maakt </a:t>
            </a:r>
            <a:r>
              <a:rPr lang="nl-NL" dirty="0">
                <a:solidFill>
                  <a:srgbClr val="FF0000"/>
                </a:solidFill>
              </a:rPr>
              <a:t>verbindingen met ander bloedplaatjes en </a:t>
            </a:r>
            <a:r>
              <a:rPr lang="nl-NL" u="sng" dirty="0">
                <a:solidFill>
                  <a:srgbClr val="FF0000"/>
                </a:solidFill>
              </a:rPr>
              <a:t>bindt aan fibrine </a:t>
            </a:r>
            <a:r>
              <a:rPr lang="nl-NL" dirty="0">
                <a:solidFill>
                  <a:srgbClr val="FF0000"/>
                </a:solidFill>
              </a:rPr>
              <a:t>. </a:t>
            </a:r>
          </a:p>
          <a:p>
            <a:r>
              <a:rPr lang="nl-NL" dirty="0"/>
              <a:t>Ook stoten zij stofjes uit; zoals </a:t>
            </a:r>
            <a:r>
              <a:rPr lang="nl-NL" dirty="0">
                <a:solidFill>
                  <a:srgbClr val="FF0000"/>
                </a:solidFill>
              </a:rPr>
              <a:t>adenosine </a:t>
            </a:r>
            <a:r>
              <a:rPr lang="nl-NL" dirty="0" err="1">
                <a:solidFill>
                  <a:srgbClr val="FF0000"/>
                </a:solidFill>
              </a:rPr>
              <a:t>difosfaat</a:t>
            </a:r>
            <a:r>
              <a:rPr lang="nl-NL" dirty="0">
                <a:solidFill>
                  <a:srgbClr val="FF0000"/>
                </a:solidFill>
              </a:rPr>
              <a:t> (ADP)</a:t>
            </a:r>
            <a:r>
              <a:rPr lang="nl-NL" dirty="0"/>
              <a:t> en </a:t>
            </a:r>
            <a:r>
              <a:rPr lang="nl-NL" dirty="0" err="1">
                <a:solidFill>
                  <a:srgbClr val="FF0000"/>
                </a:solidFill>
              </a:rPr>
              <a:t>tromboxaan</a:t>
            </a:r>
            <a:r>
              <a:rPr lang="nl-NL" dirty="0">
                <a:solidFill>
                  <a:srgbClr val="FF0000"/>
                </a:solidFill>
              </a:rPr>
              <a:t> A2 </a:t>
            </a:r>
            <a:r>
              <a:rPr lang="nl-NL" dirty="0"/>
              <a:t>‘; dit activeert weer andere bloedplaatjes en </a:t>
            </a:r>
            <a:r>
              <a:rPr lang="nl-NL" dirty="0" err="1">
                <a:solidFill>
                  <a:srgbClr val="FF0000"/>
                </a:solidFill>
              </a:rPr>
              <a:t>tromboxaan</a:t>
            </a:r>
            <a:r>
              <a:rPr lang="nl-NL" dirty="0"/>
              <a:t> leidt tot </a:t>
            </a:r>
            <a:r>
              <a:rPr lang="nl-NL" dirty="0">
                <a:solidFill>
                  <a:srgbClr val="FF0000"/>
                </a:solidFill>
              </a:rPr>
              <a:t>vasoconstrictie</a:t>
            </a:r>
            <a:r>
              <a:rPr lang="nl-NL" dirty="0"/>
              <a:t>.</a:t>
            </a:r>
          </a:p>
          <a:p>
            <a:endParaRPr lang="nl-NL" dirty="0"/>
          </a:p>
          <a:p>
            <a:r>
              <a:rPr lang="nl-NL" dirty="0">
                <a:solidFill>
                  <a:srgbClr val="FF0000"/>
                </a:solidFill>
              </a:rPr>
              <a:t>Ascal </a:t>
            </a:r>
            <a:r>
              <a:rPr lang="nl-NL" dirty="0"/>
              <a:t>remt de vorming van arachidonzuur naar </a:t>
            </a:r>
            <a:r>
              <a:rPr lang="nl-NL" dirty="0" err="1">
                <a:solidFill>
                  <a:srgbClr val="FF0000"/>
                </a:solidFill>
              </a:rPr>
              <a:t>tromboxaan</a:t>
            </a:r>
            <a:r>
              <a:rPr lang="nl-NL" dirty="0">
                <a:solidFill>
                  <a:srgbClr val="FF0000"/>
                </a:solidFill>
              </a:rPr>
              <a:t> A2 </a:t>
            </a:r>
            <a:r>
              <a:rPr lang="nl-NL" dirty="0"/>
              <a:t>(door enzym </a:t>
            </a:r>
            <a:r>
              <a:rPr lang="nl-NL" dirty="0" err="1">
                <a:solidFill>
                  <a:srgbClr val="FF0000"/>
                </a:solidFill>
              </a:rPr>
              <a:t>cyclo-oxygenase</a:t>
            </a:r>
            <a:r>
              <a:rPr lang="nl-NL" dirty="0"/>
              <a:t> te remmen.) </a:t>
            </a:r>
          </a:p>
          <a:p>
            <a:r>
              <a:rPr lang="nl-NL" dirty="0"/>
              <a:t>Clopidogrel remt </a:t>
            </a:r>
            <a:r>
              <a:rPr lang="nl-NL" dirty="0">
                <a:solidFill>
                  <a:srgbClr val="FF0000"/>
                </a:solidFill>
              </a:rPr>
              <a:t>ADP EN </a:t>
            </a:r>
            <a:r>
              <a:rPr lang="nl-NL" dirty="0" err="1">
                <a:solidFill>
                  <a:srgbClr val="FF0000"/>
                </a:solidFill>
              </a:rPr>
              <a:t>VOORkomt</a:t>
            </a:r>
            <a:r>
              <a:rPr lang="nl-NL" dirty="0">
                <a:solidFill>
                  <a:srgbClr val="FF0000"/>
                </a:solidFill>
              </a:rPr>
              <a:t> hechting van </a:t>
            </a:r>
            <a:r>
              <a:rPr lang="nl-NL" dirty="0" err="1">
                <a:solidFill>
                  <a:srgbClr val="FF0000"/>
                </a:solidFill>
              </a:rPr>
              <a:t>fibrina</a:t>
            </a:r>
            <a:r>
              <a:rPr lang="nl-NL" dirty="0">
                <a:solidFill>
                  <a:srgbClr val="FF0000"/>
                </a:solidFill>
              </a:rPr>
              <a:t> aan GPD </a:t>
            </a:r>
          </a:p>
          <a:p>
            <a:endParaRPr lang="nl-NL" dirty="0">
              <a:solidFill>
                <a:srgbClr val="FF0000"/>
              </a:solidFill>
            </a:endParaRPr>
          </a:p>
          <a:p>
            <a:r>
              <a:rPr lang="nl-NL" dirty="0">
                <a:solidFill>
                  <a:srgbClr val="FF0000"/>
                </a:solidFill>
              </a:rPr>
              <a:t>Dus </a:t>
            </a:r>
            <a:r>
              <a:rPr lang="nl-NL" dirty="0" err="1">
                <a:solidFill>
                  <a:srgbClr val="FF0000"/>
                </a:solidFill>
              </a:rPr>
              <a:t>ascal</a:t>
            </a:r>
            <a:r>
              <a:rPr lang="nl-NL" dirty="0">
                <a:solidFill>
                  <a:srgbClr val="FF0000"/>
                </a:solidFill>
              </a:rPr>
              <a:t> en </a:t>
            </a:r>
            <a:r>
              <a:rPr lang="nl-NL" dirty="0" err="1">
                <a:solidFill>
                  <a:srgbClr val="FF0000"/>
                </a:solidFill>
              </a:rPr>
              <a:t>plavix</a:t>
            </a:r>
            <a:r>
              <a:rPr lang="nl-NL" dirty="0">
                <a:solidFill>
                  <a:srgbClr val="FF0000"/>
                </a:solidFill>
              </a:rPr>
              <a:t> remmen vasoconstrictie en trombocyten aggregatie.</a:t>
            </a:r>
          </a:p>
          <a:p>
            <a:endParaRPr lang="nl-NL" dirty="0"/>
          </a:p>
          <a:p>
            <a:r>
              <a:rPr lang="nl-NL" dirty="0"/>
              <a:t>Eindproduct van stollingscascade is een fibrine netwerk fibrinogeen-&gt; fibrine. Dit komt op het stolsel te liggen.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1B624FA5-923A-49B5-9391-B2034FB7BC9D}" type="slidenum">
              <a:rPr lang="nl-NL" smtClean="0"/>
              <a:t>7</a:t>
            </a:fld>
            <a:endParaRPr lang="nl-NL"/>
          </a:p>
        </p:txBody>
      </p:sp>
    </p:spTree>
    <p:extLst>
      <p:ext uri="{BB962C8B-B14F-4D97-AF65-F5344CB8AC3E}">
        <p14:creationId xmlns:p14="http://schemas.microsoft.com/office/powerpoint/2010/main" val="19043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Aspirine is </a:t>
            </a:r>
            <a:r>
              <a:rPr lang="nl-NL" dirty="0" err="1"/>
              <a:t>salicylaat</a:t>
            </a:r>
            <a:r>
              <a:rPr lang="nl-NL" dirty="0"/>
              <a:t>;</a:t>
            </a:r>
          </a:p>
          <a:p>
            <a:r>
              <a:rPr lang="nl-NL" dirty="0"/>
              <a:t>Clopidogrel is P2Y12 antagonist</a:t>
            </a:r>
          </a:p>
          <a:p>
            <a:r>
              <a:rPr lang="nl-NL" dirty="0"/>
              <a:t>Clopidogrel en </a:t>
            </a:r>
            <a:r>
              <a:rPr lang="nl-NL" dirty="0" err="1"/>
              <a:t>prasugrel</a:t>
            </a:r>
            <a:r>
              <a:rPr lang="nl-NL" dirty="0"/>
              <a:t> remmen </a:t>
            </a:r>
            <a:r>
              <a:rPr lang="nl-NL" dirty="0">
                <a:solidFill>
                  <a:srgbClr val="FF0000"/>
                </a:solidFill>
              </a:rPr>
              <a:t>ADP receptor</a:t>
            </a:r>
            <a:r>
              <a:rPr lang="nl-NL" dirty="0"/>
              <a:t>; dit verhindert aggregatie van trombocyten. </a:t>
            </a:r>
          </a:p>
          <a:p>
            <a:endParaRPr lang="nl-NL" dirty="0"/>
          </a:p>
          <a:p>
            <a:r>
              <a:rPr lang="nl-NL" dirty="0" err="1"/>
              <a:t>Produrg</a:t>
            </a:r>
            <a:r>
              <a:rPr lang="nl-NL" dirty="0"/>
              <a:t>:</a:t>
            </a:r>
          </a:p>
          <a:p>
            <a:endParaRPr lang="nl-NL" dirty="0"/>
          </a:p>
          <a:p>
            <a:pPr lvl="1"/>
            <a:r>
              <a:rPr lang="nl-NL" dirty="0"/>
              <a:t>Clopidogrel       –CYP2C19</a:t>
            </a:r>
            <a:r>
              <a:rPr lang="nl-NL" dirty="0">
                <a:sym typeface="Wingdings" panose="05000000000000000000" pitchFamily="2" charset="2"/>
              </a:rPr>
              <a:t>      actieve metaboliet</a:t>
            </a:r>
          </a:p>
          <a:p>
            <a:pPr lvl="1"/>
            <a:endParaRPr lang="nl-NL" dirty="0">
              <a:sym typeface="Wingdings" panose="05000000000000000000" pitchFamily="2" charset="2"/>
            </a:endParaRPr>
          </a:p>
          <a:p>
            <a:r>
              <a:rPr lang="nl-NL" dirty="0"/>
              <a:t>remt </a:t>
            </a:r>
            <a:r>
              <a:rPr lang="nl-NL" dirty="0">
                <a:solidFill>
                  <a:srgbClr val="FF0000"/>
                </a:solidFill>
              </a:rPr>
              <a:t>selectief </a:t>
            </a:r>
            <a:r>
              <a:rPr lang="nl-NL" dirty="0"/>
              <a:t>en </a:t>
            </a:r>
            <a:r>
              <a:rPr lang="nl-NL" dirty="0">
                <a:solidFill>
                  <a:srgbClr val="FF0000"/>
                </a:solidFill>
              </a:rPr>
              <a:t>irreversibel</a:t>
            </a:r>
            <a:r>
              <a:rPr lang="nl-NL" dirty="0"/>
              <a:t> de binding van ADP aan het P2Y</a:t>
            </a:r>
            <a:r>
              <a:rPr lang="nl-NL" baseline="-25000" dirty="0"/>
              <a:t>12</a:t>
            </a:r>
            <a:r>
              <a:rPr lang="nl-NL" dirty="0"/>
              <a:t>-complex. </a:t>
            </a:r>
            <a:r>
              <a:rPr lang="nl-NL" dirty="0">
                <a:sym typeface="Wingdings" panose="05000000000000000000" pitchFamily="2" charset="2"/>
              </a:rPr>
              <a:t> voorkomt zo </a:t>
            </a:r>
            <a:r>
              <a:rPr lang="nl-NL" dirty="0"/>
              <a:t>activering van de trombocyt en uiteindelijk trombocytenaggregatie.</a:t>
            </a:r>
          </a:p>
          <a:p>
            <a:r>
              <a:rPr lang="nl-NL" dirty="0"/>
              <a:t>Ook voorkomt </a:t>
            </a:r>
            <a:r>
              <a:rPr lang="nl-NL" dirty="0" err="1"/>
              <a:t>plavix</a:t>
            </a:r>
            <a:r>
              <a:rPr lang="nl-NL" dirty="0"/>
              <a:t> dat fibrine hecht aan GDP </a:t>
            </a:r>
            <a:r>
              <a:rPr lang="nl-NL" dirty="0" err="1"/>
              <a:t>Iib</a:t>
            </a:r>
            <a:r>
              <a:rPr lang="nl-NL" dirty="0"/>
              <a:t>/IIIA receptor</a:t>
            </a:r>
          </a:p>
          <a:p>
            <a:endParaRPr lang="nl-NL" dirty="0"/>
          </a:p>
          <a:p>
            <a:r>
              <a:rPr lang="nl-NL" dirty="0"/>
              <a:t>Ascal en </a:t>
            </a:r>
            <a:r>
              <a:rPr lang="nl-NL" dirty="0" err="1"/>
              <a:t>plavix</a:t>
            </a:r>
            <a:r>
              <a:rPr lang="nl-NL" dirty="0"/>
              <a:t> remmen trombocyten aggregatie en vasoconstrictie. </a:t>
            </a:r>
          </a:p>
          <a:p>
            <a:endParaRPr lang="nl-NL" dirty="0"/>
          </a:p>
        </p:txBody>
      </p:sp>
      <p:sp>
        <p:nvSpPr>
          <p:cNvPr id="4" name="Tijdelijke aanduiding voor dianummer 3"/>
          <p:cNvSpPr>
            <a:spLocks noGrp="1"/>
          </p:cNvSpPr>
          <p:nvPr>
            <p:ph type="sldNum" sz="quarter" idx="5"/>
          </p:nvPr>
        </p:nvSpPr>
        <p:spPr/>
        <p:txBody>
          <a:bodyPr/>
          <a:lstStyle/>
          <a:p>
            <a:fld id="{1B624FA5-923A-49B5-9391-B2034FB7BC9D}" type="slidenum">
              <a:rPr lang="nl-NL" smtClean="0"/>
              <a:t>8</a:t>
            </a:fld>
            <a:endParaRPr lang="nl-NL"/>
          </a:p>
        </p:txBody>
      </p:sp>
    </p:spTree>
    <p:extLst>
      <p:ext uri="{BB962C8B-B14F-4D97-AF65-F5344CB8AC3E}">
        <p14:creationId xmlns:p14="http://schemas.microsoft.com/office/powerpoint/2010/main" val="1667406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Stolling;</a:t>
            </a:r>
          </a:p>
          <a:p>
            <a:r>
              <a:rPr lang="nl-NL" dirty="0"/>
              <a:t> bloedplaatjes gemaakt in beenmerg</a:t>
            </a:r>
          </a:p>
          <a:p>
            <a:r>
              <a:rPr lang="nl-NL" dirty="0"/>
              <a:t>Stollingsfactoren (eiwitten) gemaakt in lever.  Ze circuleren inactief door de bloedbaan. </a:t>
            </a:r>
          </a:p>
          <a:p>
            <a:endParaRPr lang="nl-NL" dirty="0"/>
          </a:p>
          <a:p>
            <a:r>
              <a:rPr lang="nl-NL" dirty="0"/>
              <a:t>Na beschadiging endotheel komt </a:t>
            </a:r>
            <a:r>
              <a:rPr lang="nl-NL" dirty="0">
                <a:solidFill>
                  <a:srgbClr val="FF0000"/>
                </a:solidFill>
              </a:rPr>
              <a:t>collageen</a:t>
            </a:r>
            <a:r>
              <a:rPr lang="nl-NL" dirty="0"/>
              <a:t> in contact met bloed;  collageen hecht aan bloedplaatjes; bloedplaatjes worden </a:t>
            </a:r>
            <a:r>
              <a:rPr lang="nl-NL" dirty="0">
                <a:solidFill>
                  <a:srgbClr val="FF0000"/>
                </a:solidFill>
              </a:rPr>
              <a:t>geactiveerd</a:t>
            </a:r>
            <a:r>
              <a:rPr lang="nl-NL" dirty="0"/>
              <a:t> en krijgen </a:t>
            </a:r>
            <a:r>
              <a:rPr lang="nl-NL" dirty="0">
                <a:solidFill>
                  <a:srgbClr val="FF0000"/>
                </a:solidFill>
              </a:rPr>
              <a:t>andere vorm </a:t>
            </a:r>
            <a:r>
              <a:rPr lang="nl-NL" dirty="0"/>
              <a:t>en hierdoor wordt andere </a:t>
            </a:r>
            <a:r>
              <a:rPr lang="nl-NL" dirty="0">
                <a:solidFill>
                  <a:srgbClr val="FF0000"/>
                </a:solidFill>
              </a:rPr>
              <a:t>receptor</a:t>
            </a:r>
            <a:r>
              <a:rPr lang="nl-NL" dirty="0"/>
              <a:t> op trombocyten zichtbaar-&gt; </a:t>
            </a:r>
            <a:r>
              <a:rPr lang="nl-NL" dirty="0" err="1">
                <a:solidFill>
                  <a:srgbClr val="FF0000"/>
                </a:solidFill>
              </a:rPr>
              <a:t>glycoproteine</a:t>
            </a:r>
            <a:r>
              <a:rPr lang="nl-NL" dirty="0">
                <a:solidFill>
                  <a:srgbClr val="FF0000"/>
                </a:solidFill>
              </a:rPr>
              <a:t> </a:t>
            </a:r>
            <a:r>
              <a:rPr lang="nl-NL" dirty="0" err="1">
                <a:solidFill>
                  <a:srgbClr val="FF0000"/>
                </a:solidFill>
              </a:rPr>
              <a:t>IIb-IIIa</a:t>
            </a:r>
            <a:r>
              <a:rPr lang="nl-NL" dirty="0"/>
              <a:t>. Deze maakt </a:t>
            </a:r>
            <a:r>
              <a:rPr lang="nl-NL" dirty="0">
                <a:solidFill>
                  <a:srgbClr val="FF0000"/>
                </a:solidFill>
              </a:rPr>
              <a:t>verbindingen met ander bloedplaatjes. </a:t>
            </a:r>
          </a:p>
          <a:p>
            <a:r>
              <a:rPr lang="nl-NL" dirty="0"/>
              <a:t>Ook stoten zij stofjes uit; zoals </a:t>
            </a:r>
            <a:r>
              <a:rPr lang="nl-NL" dirty="0">
                <a:solidFill>
                  <a:srgbClr val="FF0000"/>
                </a:solidFill>
              </a:rPr>
              <a:t>adenosine </a:t>
            </a:r>
            <a:r>
              <a:rPr lang="nl-NL" dirty="0" err="1">
                <a:solidFill>
                  <a:srgbClr val="FF0000"/>
                </a:solidFill>
              </a:rPr>
              <a:t>difosfaat</a:t>
            </a:r>
            <a:r>
              <a:rPr lang="nl-NL" dirty="0">
                <a:solidFill>
                  <a:srgbClr val="FF0000"/>
                </a:solidFill>
              </a:rPr>
              <a:t> (ADP)</a:t>
            </a:r>
            <a:r>
              <a:rPr lang="nl-NL" dirty="0"/>
              <a:t> en </a:t>
            </a:r>
            <a:r>
              <a:rPr lang="nl-NL" dirty="0" err="1">
                <a:solidFill>
                  <a:srgbClr val="FF0000"/>
                </a:solidFill>
              </a:rPr>
              <a:t>tromboxaan</a:t>
            </a:r>
            <a:r>
              <a:rPr lang="nl-NL" dirty="0">
                <a:solidFill>
                  <a:srgbClr val="FF0000"/>
                </a:solidFill>
              </a:rPr>
              <a:t> A2 </a:t>
            </a:r>
            <a:r>
              <a:rPr lang="nl-NL" dirty="0"/>
              <a:t>‘; dit activeert weer andere bloedplaatjes en </a:t>
            </a:r>
            <a:r>
              <a:rPr lang="nl-NL" dirty="0" err="1">
                <a:solidFill>
                  <a:srgbClr val="FF0000"/>
                </a:solidFill>
              </a:rPr>
              <a:t>tromboxaan</a:t>
            </a:r>
            <a:r>
              <a:rPr lang="nl-NL" dirty="0"/>
              <a:t> leidt tot </a:t>
            </a:r>
            <a:r>
              <a:rPr lang="nl-NL" dirty="0">
                <a:solidFill>
                  <a:srgbClr val="FF0000"/>
                </a:solidFill>
              </a:rPr>
              <a:t>vasoconstrictie</a:t>
            </a:r>
            <a:r>
              <a:rPr lang="nl-NL" dirty="0"/>
              <a:t>.</a:t>
            </a:r>
          </a:p>
          <a:p>
            <a:endParaRPr lang="nl-NL" dirty="0"/>
          </a:p>
          <a:p>
            <a:r>
              <a:rPr lang="nl-NL" dirty="0">
                <a:solidFill>
                  <a:srgbClr val="FF0000"/>
                </a:solidFill>
              </a:rPr>
              <a:t>Ascal </a:t>
            </a:r>
            <a:r>
              <a:rPr lang="nl-NL" dirty="0"/>
              <a:t>remt de vorming van arachidonzuur naar </a:t>
            </a:r>
            <a:r>
              <a:rPr lang="nl-NL" dirty="0" err="1">
                <a:solidFill>
                  <a:srgbClr val="FF0000"/>
                </a:solidFill>
              </a:rPr>
              <a:t>tromboxaan</a:t>
            </a:r>
            <a:r>
              <a:rPr lang="nl-NL" dirty="0">
                <a:solidFill>
                  <a:srgbClr val="FF0000"/>
                </a:solidFill>
              </a:rPr>
              <a:t> A2 </a:t>
            </a:r>
            <a:r>
              <a:rPr lang="nl-NL" dirty="0"/>
              <a:t>(door enzym </a:t>
            </a:r>
            <a:r>
              <a:rPr lang="nl-NL" dirty="0" err="1">
                <a:solidFill>
                  <a:srgbClr val="FF0000"/>
                </a:solidFill>
              </a:rPr>
              <a:t>cyclo-oxygenase</a:t>
            </a:r>
            <a:r>
              <a:rPr lang="nl-NL" dirty="0"/>
              <a:t> te remmen.) </a:t>
            </a:r>
          </a:p>
          <a:p>
            <a:r>
              <a:rPr lang="nl-NL" dirty="0"/>
              <a:t>Clopidogrel remt </a:t>
            </a:r>
            <a:r>
              <a:rPr lang="nl-NL" dirty="0">
                <a:solidFill>
                  <a:srgbClr val="FF0000"/>
                </a:solidFill>
              </a:rPr>
              <a:t>ADP</a:t>
            </a:r>
          </a:p>
          <a:p>
            <a:endParaRPr lang="nl-NL" dirty="0">
              <a:solidFill>
                <a:srgbClr val="FF0000"/>
              </a:solidFill>
            </a:endParaRPr>
          </a:p>
          <a:p>
            <a:r>
              <a:rPr lang="nl-NL" dirty="0">
                <a:solidFill>
                  <a:srgbClr val="FF0000"/>
                </a:solidFill>
              </a:rPr>
              <a:t>Dus </a:t>
            </a:r>
            <a:r>
              <a:rPr lang="nl-NL" dirty="0" err="1">
                <a:solidFill>
                  <a:srgbClr val="FF0000"/>
                </a:solidFill>
              </a:rPr>
              <a:t>ascal</a:t>
            </a:r>
            <a:r>
              <a:rPr lang="nl-NL" dirty="0">
                <a:solidFill>
                  <a:srgbClr val="FF0000"/>
                </a:solidFill>
              </a:rPr>
              <a:t> en </a:t>
            </a:r>
            <a:r>
              <a:rPr lang="nl-NL" dirty="0" err="1">
                <a:solidFill>
                  <a:srgbClr val="FF0000"/>
                </a:solidFill>
              </a:rPr>
              <a:t>plavix</a:t>
            </a:r>
            <a:r>
              <a:rPr lang="nl-NL" dirty="0">
                <a:solidFill>
                  <a:srgbClr val="FF0000"/>
                </a:solidFill>
              </a:rPr>
              <a:t> remmen vasoconstrictie en trombocyten aggregatie.</a:t>
            </a:r>
          </a:p>
          <a:p>
            <a:endParaRPr lang="nl-NL" dirty="0"/>
          </a:p>
          <a:p>
            <a:r>
              <a:rPr lang="nl-NL" dirty="0"/>
              <a:t>Eindproduct van stollingscascade is een fibrine netwerk fibrinogeen-&gt; fibrine. Dit komt op het stolsel te liggen.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1B624FA5-923A-49B5-9391-B2034FB7BC9D}" type="slidenum">
              <a:rPr lang="nl-NL" smtClean="0"/>
              <a:t>10</a:t>
            </a:fld>
            <a:endParaRPr lang="nl-NL"/>
          </a:p>
        </p:txBody>
      </p:sp>
    </p:spTree>
    <p:extLst>
      <p:ext uri="{BB962C8B-B14F-4D97-AF65-F5344CB8AC3E}">
        <p14:creationId xmlns:p14="http://schemas.microsoft.com/office/powerpoint/2010/main" val="1600828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Trombine</a:t>
            </a:r>
            <a:r>
              <a:rPr lang="nl-NL" dirty="0"/>
              <a:t> is stollingsfactor </a:t>
            </a:r>
            <a:r>
              <a:rPr lang="nl-NL" dirty="0" err="1"/>
              <a:t>IIa</a:t>
            </a:r>
            <a:r>
              <a:rPr lang="nl-NL" dirty="0"/>
              <a:t>; </a:t>
            </a:r>
            <a:r>
              <a:rPr lang="nl-NL" dirty="0" err="1"/>
              <a:t>dabigatran</a:t>
            </a:r>
            <a:r>
              <a:rPr lang="nl-NL" dirty="0"/>
              <a:t> remt </a:t>
            </a:r>
            <a:r>
              <a:rPr lang="nl-NL" dirty="0" err="1"/>
              <a:t>trombine</a:t>
            </a:r>
            <a:r>
              <a:rPr lang="nl-NL" dirty="0"/>
              <a:t> af. Hierdoor wordt fibrinogeen niet in fibrine omgezet; .</a:t>
            </a:r>
          </a:p>
        </p:txBody>
      </p:sp>
      <p:sp>
        <p:nvSpPr>
          <p:cNvPr id="4" name="Tijdelijke aanduiding voor dianummer 3"/>
          <p:cNvSpPr>
            <a:spLocks noGrp="1"/>
          </p:cNvSpPr>
          <p:nvPr>
            <p:ph type="sldNum" sz="quarter" idx="5"/>
          </p:nvPr>
        </p:nvSpPr>
        <p:spPr/>
        <p:txBody>
          <a:bodyPr/>
          <a:lstStyle/>
          <a:p>
            <a:fld id="{1B624FA5-923A-49B5-9391-B2034FB7BC9D}" type="slidenum">
              <a:rPr lang="nl-NL" smtClean="0"/>
              <a:t>11</a:t>
            </a:fld>
            <a:endParaRPr lang="nl-NL"/>
          </a:p>
        </p:txBody>
      </p:sp>
    </p:spTree>
    <p:extLst>
      <p:ext uri="{BB962C8B-B14F-4D97-AF65-F5344CB8AC3E}">
        <p14:creationId xmlns:p14="http://schemas.microsoft.com/office/powerpoint/2010/main" val="247517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F0C2C5-135E-4B4D-9B9C-6F3C7B7092A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109CDF0-D4CE-4D90-8BD8-31918F8CE5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FBF24EB-C55B-4A71-8148-0B8CF30516E3}"/>
              </a:ext>
            </a:extLst>
          </p:cNvPr>
          <p:cNvSpPr>
            <a:spLocks noGrp="1"/>
          </p:cNvSpPr>
          <p:nvPr>
            <p:ph type="dt" sz="half" idx="10"/>
          </p:nvPr>
        </p:nvSpPr>
        <p:spPr/>
        <p:txBody>
          <a:bodyPr/>
          <a:lstStyle/>
          <a:p>
            <a:fld id="{C8C2391E-45ED-4610-B4EB-D66534AB0E46}" type="datetimeFigureOut">
              <a:rPr lang="nl-NL" smtClean="0"/>
              <a:t>15-7-2021</a:t>
            </a:fld>
            <a:endParaRPr lang="nl-NL"/>
          </a:p>
        </p:txBody>
      </p:sp>
      <p:sp>
        <p:nvSpPr>
          <p:cNvPr id="5" name="Tijdelijke aanduiding voor voettekst 4">
            <a:extLst>
              <a:ext uri="{FF2B5EF4-FFF2-40B4-BE49-F238E27FC236}">
                <a16:creationId xmlns:a16="http://schemas.microsoft.com/office/drawing/2014/main" id="{5562F085-6F2B-4555-AEA6-8A46F72AC72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7E478A9-0A4A-4FBD-A501-91406213B326}"/>
              </a:ext>
            </a:extLst>
          </p:cNvPr>
          <p:cNvSpPr>
            <a:spLocks noGrp="1"/>
          </p:cNvSpPr>
          <p:nvPr>
            <p:ph type="sldNum" sz="quarter" idx="12"/>
          </p:nvPr>
        </p:nvSpPr>
        <p:spPr/>
        <p:txBody>
          <a:bodyPr/>
          <a:lstStyle/>
          <a:p>
            <a:fld id="{58F420B3-3F7A-4D75-BAB8-010249C99CE4}" type="slidenum">
              <a:rPr lang="nl-NL" smtClean="0"/>
              <a:t>‹nr.›</a:t>
            </a:fld>
            <a:endParaRPr lang="nl-NL"/>
          </a:p>
        </p:txBody>
      </p:sp>
    </p:spTree>
    <p:extLst>
      <p:ext uri="{BB962C8B-B14F-4D97-AF65-F5344CB8AC3E}">
        <p14:creationId xmlns:p14="http://schemas.microsoft.com/office/powerpoint/2010/main" val="163271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8B3A3-4EB0-497C-9F63-9A89EB5B134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6AFD6B5-9D94-4B73-A1B4-C8A8FBB491F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E8CECB0-6008-47C4-A23C-78927D05CD7D}"/>
              </a:ext>
            </a:extLst>
          </p:cNvPr>
          <p:cNvSpPr>
            <a:spLocks noGrp="1"/>
          </p:cNvSpPr>
          <p:nvPr>
            <p:ph type="dt" sz="half" idx="10"/>
          </p:nvPr>
        </p:nvSpPr>
        <p:spPr/>
        <p:txBody>
          <a:bodyPr/>
          <a:lstStyle/>
          <a:p>
            <a:fld id="{C8C2391E-45ED-4610-B4EB-D66534AB0E46}" type="datetimeFigureOut">
              <a:rPr lang="nl-NL" smtClean="0"/>
              <a:t>15-7-2021</a:t>
            </a:fld>
            <a:endParaRPr lang="nl-NL"/>
          </a:p>
        </p:txBody>
      </p:sp>
      <p:sp>
        <p:nvSpPr>
          <p:cNvPr id="5" name="Tijdelijke aanduiding voor voettekst 4">
            <a:extLst>
              <a:ext uri="{FF2B5EF4-FFF2-40B4-BE49-F238E27FC236}">
                <a16:creationId xmlns:a16="http://schemas.microsoft.com/office/drawing/2014/main" id="{E947F7D6-D813-4759-B76F-11F4C8F562A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585FB7E-32E2-43C3-853C-6A685CD4C3BE}"/>
              </a:ext>
            </a:extLst>
          </p:cNvPr>
          <p:cNvSpPr>
            <a:spLocks noGrp="1"/>
          </p:cNvSpPr>
          <p:nvPr>
            <p:ph type="sldNum" sz="quarter" idx="12"/>
          </p:nvPr>
        </p:nvSpPr>
        <p:spPr/>
        <p:txBody>
          <a:bodyPr/>
          <a:lstStyle/>
          <a:p>
            <a:fld id="{58F420B3-3F7A-4D75-BAB8-010249C99CE4}" type="slidenum">
              <a:rPr lang="nl-NL" smtClean="0"/>
              <a:t>‹nr.›</a:t>
            </a:fld>
            <a:endParaRPr lang="nl-NL"/>
          </a:p>
        </p:txBody>
      </p:sp>
    </p:spTree>
    <p:extLst>
      <p:ext uri="{BB962C8B-B14F-4D97-AF65-F5344CB8AC3E}">
        <p14:creationId xmlns:p14="http://schemas.microsoft.com/office/powerpoint/2010/main" val="191195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000FCEB-3F24-4BFF-BA3B-5A5AE2C612E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E03B9B5-0C8E-41F5-B674-CCD6CC0177E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421BE47-A1C7-4637-8A1A-65195B3B7460}"/>
              </a:ext>
            </a:extLst>
          </p:cNvPr>
          <p:cNvSpPr>
            <a:spLocks noGrp="1"/>
          </p:cNvSpPr>
          <p:nvPr>
            <p:ph type="dt" sz="half" idx="10"/>
          </p:nvPr>
        </p:nvSpPr>
        <p:spPr/>
        <p:txBody>
          <a:bodyPr/>
          <a:lstStyle/>
          <a:p>
            <a:fld id="{C8C2391E-45ED-4610-B4EB-D66534AB0E46}" type="datetimeFigureOut">
              <a:rPr lang="nl-NL" smtClean="0"/>
              <a:t>15-7-2021</a:t>
            </a:fld>
            <a:endParaRPr lang="nl-NL"/>
          </a:p>
        </p:txBody>
      </p:sp>
      <p:sp>
        <p:nvSpPr>
          <p:cNvPr id="5" name="Tijdelijke aanduiding voor voettekst 4">
            <a:extLst>
              <a:ext uri="{FF2B5EF4-FFF2-40B4-BE49-F238E27FC236}">
                <a16:creationId xmlns:a16="http://schemas.microsoft.com/office/drawing/2014/main" id="{EA4FD2E4-37BB-412F-9B44-61E09E89384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F55D3DA-DB98-4EAC-88BA-CBC2E9962FEF}"/>
              </a:ext>
            </a:extLst>
          </p:cNvPr>
          <p:cNvSpPr>
            <a:spLocks noGrp="1"/>
          </p:cNvSpPr>
          <p:nvPr>
            <p:ph type="sldNum" sz="quarter" idx="12"/>
          </p:nvPr>
        </p:nvSpPr>
        <p:spPr/>
        <p:txBody>
          <a:bodyPr/>
          <a:lstStyle/>
          <a:p>
            <a:fld id="{58F420B3-3F7A-4D75-BAB8-010249C99CE4}" type="slidenum">
              <a:rPr lang="nl-NL" smtClean="0"/>
              <a:t>‹nr.›</a:t>
            </a:fld>
            <a:endParaRPr lang="nl-NL"/>
          </a:p>
        </p:txBody>
      </p:sp>
    </p:spTree>
    <p:extLst>
      <p:ext uri="{BB962C8B-B14F-4D97-AF65-F5344CB8AC3E}">
        <p14:creationId xmlns:p14="http://schemas.microsoft.com/office/powerpoint/2010/main" val="235081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C34D3D-D1EC-4681-AE4B-1C985A0EEA2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7E24566-A66B-42FD-8F2E-3F0D2A69C1C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CB9E871-8822-4B64-A2BB-EA008718AC84}"/>
              </a:ext>
            </a:extLst>
          </p:cNvPr>
          <p:cNvSpPr>
            <a:spLocks noGrp="1"/>
          </p:cNvSpPr>
          <p:nvPr>
            <p:ph type="dt" sz="half" idx="10"/>
          </p:nvPr>
        </p:nvSpPr>
        <p:spPr/>
        <p:txBody>
          <a:bodyPr/>
          <a:lstStyle/>
          <a:p>
            <a:fld id="{C8C2391E-45ED-4610-B4EB-D66534AB0E46}" type="datetimeFigureOut">
              <a:rPr lang="nl-NL" smtClean="0"/>
              <a:t>15-7-2021</a:t>
            </a:fld>
            <a:endParaRPr lang="nl-NL"/>
          </a:p>
        </p:txBody>
      </p:sp>
      <p:sp>
        <p:nvSpPr>
          <p:cNvPr id="5" name="Tijdelijke aanduiding voor voettekst 4">
            <a:extLst>
              <a:ext uri="{FF2B5EF4-FFF2-40B4-BE49-F238E27FC236}">
                <a16:creationId xmlns:a16="http://schemas.microsoft.com/office/drawing/2014/main" id="{1F6D04DD-2384-4F3D-A299-CDD07EF4D7A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9E5472A-93F5-4053-AB96-940F8906F4F8}"/>
              </a:ext>
            </a:extLst>
          </p:cNvPr>
          <p:cNvSpPr>
            <a:spLocks noGrp="1"/>
          </p:cNvSpPr>
          <p:nvPr>
            <p:ph type="sldNum" sz="quarter" idx="12"/>
          </p:nvPr>
        </p:nvSpPr>
        <p:spPr/>
        <p:txBody>
          <a:bodyPr/>
          <a:lstStyle/>
          <a:p>
            <a:fld id="{58F420B3-3F7A-4D75-BAB8-010249C99CE4}" type="slidenum">
              <a:rPr lang="nl-NL" smtClean="0"/>
              <a:t>‹nr.›</a:t>
            </a:fld>
            <a:endParaRPr lang="nl-NL"/>
          </a:p>
        </p:txBody>
      </p:sp>
    </p:spTree>
    <p:extLst>
      <p:ext uri="{BB962C8B-B14F-4D97-AF65-F5344CB8AC3E}">
        <p14:creationId xmlns:p14="http://schemas.microsoft.com/office/powerpoint/2010/main" val="164290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032FDE-9994-402C-8B97-74AB587BB8A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333C577-70A8-4348-883A-220BBCAA1E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C7E097A-A485-48B3-B1B9-30FE8E6E7449}"/>
              </a:ext>
            </a:extLst>
          </p:cNvPr>
          <p:cNvSpPr>
            <a:spLocks noGrp="1"/>
          </p:cNvSpPr>
          <p:nvPr>
            <p:ph type="dt" sz="half" idx="10"/>
          </p:nvPr>
        </p:nvSpPr>
        <p:spPr/>
        <p:txBody>
          <a:bodyPr/>
          <a:lstStyle/>
          <a:p>
            <a:fld id="{C8C2391E-45ED-4610-B4EB-D66534AB0E46}" type="datetimeFigureOut">
              <a:rPr lang="nl-NL" smtClean="0"/>
              <a:t>15-7-2021</a:t>
            </a:fld>
            <a:endParaRPr lang="nl-NL"/>
          </a:p>
        </p:txBody>
      </p:sp>
      <p:sp>
        <p:nvSpPr>
          <p:cNvPr id="5" name="Tijdelijke aanduiding voor voettekst 4">
            <a:extLst>
              <a:ext uri="{FF2B5EF4-FFF2-40B4-BE49-F238E27FC236}">
                <a16:creationId xmlns:a16="http://schemas.microsoft.com/office/drawing/2014/main" id="{86B35D42-FE70-423B-AF86-9E6F8AFB4CF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5B981D6-9617-4F67-91E1-4C2E626DE9A4}"/>
              </a:ext>
            </a:extLst>
          </p:cNvPr>
          <p:cNvSpPr>
            <a:spLocks noGrp="1"/>
          </p:cNvSpPr>
          <p:nvPr>
            <p:ph type="sldNum" sz="quarter" idx="12"/>
          </p:nvPr>
        </p:nvSpPr>
        <p:spPr/>
        <p:txBody>
          <a:bodyPr/>
          <a:lstStyle/>
          <a:p>
            <a:fld id="{58F420B3-3F7A-4D75-BAB8-010249C99CE4}" type="slidenum">
              <a:rPr lang="nl-NL" smtClean="0"/>
              <a:t>‹nr.›</a:t>
            </a:fld>
            <a:endParaRPr lang="nl-NL"/>
          </a:p>
        </p:txBody>
      </p:sp>
    </p:spTree>
    <p:extLst>
      <p:ext uri="{BB962C8B-B14F-4D97-AF65-F5344CB8AC3E}">
        <p14:creationId xmlns:p14="http://schemas.microsoft.com/office/powerpoint/2010/main" val="1637470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911D6A-E8ED-4424-B072-0CAAC652E70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EACC696-2263-4CEA-AC40-998D5234ACE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CB04390-7EDB-4FE9-A6DE-72991975BB5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8BC017B-85B5-498A-97A6-543EBB7D9ACE}"/>
              </a:ext>
            </a:extLst>
          </p:cNvPr>
          <p:cNvSpPr>
            <a:spLocks noGrp="1"/>
          </p:cNvSpPr>
          <p:nvPr>
            <p:ph type="dt" sz="half" idx="10"/>
          </p:nvPr>
        </p:nvSpPr>
        <p:spPr/>
        <p:txBody>
          <a:bodyPr/>
          <a:lstStyle/>
          <a:p>
            <a:fld id="{C8C2391E-45ED-4610-B4EB-D66534AB0E46}" type="datetimeFigureOut">
              <a:rPr lang="nl-NL" smtClean="0"/>
              <a:t>15-7-2021</a:t>
            </a:fld>
            <a:endParaRPr lang="nl-NL"/>
          </a:p>
        </p:txBody>
      </p:sp>
      <p:sp>
        <p:nvSpPr>
          <p:cNvPr id="6" name="Tijdelijke aanduiding voor voettekst 5">
            <a:extLst>
              <a:ext uri="{FF2B5EF4-FFF2-40B4-BE49-F238E27FC236}">
                <a16:creationId xmlns:a16="http://schemas.microsoft.com/office/drawing/2014/main" id="{2A0577F5-2FF7-4F79-B538-E4EAA47D3AB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6521FBF-848E-4E38-8D76-9FC14A0BB038}"/>
              </a:ext>
            </a:extLst>
          </p:cNvPr>
          <p:cNvSpPr>
            <a:spLocks noGrp="1"/>
          </p:cNvSpPr>
          <p:nvPr>
            <p:ph type="sldNum" sz="quarter" idx="12"/>
          </p:nvPr>
        </p:nvSpPr>
        <p:spPr/>
        <p:txBody>
          <a:bodyPr/>
          <a:lstStyle/>
          <a:p>
            <a:fld id="{58F420B3-3F7A-4D75-BAB8-010249C99CE4}" type="slidenum">
              <a:rPr lang="nl-NL" smtClean="0"/>
              <a:t>‹nr.›</a:t>
            </a:fld>
            <a:endParaRPr lang="nl-NL"/>
          </a:p>
        </p:txBody>
      </p:sp>
    </p:spTree>
    <p:extLst>
      <p:ext uri="{BB962C8B-B14F-4D97-AF65-F5344CB8AC3E}">
        <p14:creationId xmlns:p14="http://schemas.microsoft.com/office/powerpoint/2010/main" val="1732927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B54CB7-4587-456C-8167-DA6646C1325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5F1A9E4-97DF-4FD0-A47B-1B8BCFBAB5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D880E6C-2D68-4EE1-A07D-8561BB50ED6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C005360-299F-4A46-9CC7-CC7B6A1EB1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45A3346-2F07-4FD9-AC30-EA33F06F3AA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92A8B49-C753-4B51-AA05-2753FC1E7722}"/>
              </a:ext>
            </a:extLst>
          </p:cNvPr>
          <p:cNvSpPr>
            <a:spLocks noGrp="1"/>
          </p:cNvSpPr>
          <p:nvPr>
            <p:ph type="dt" sz="half" idx="10"/>
          </p:nvPr>
        </p:nvSpPr>
        <p:spPr/>
        <p:txBody>
          <a:bodyPr/>
          <a:lstStyle/>
          <a:p>
            <a:fld id="{C8C2391E-45ED-4610-B4EB-D66534AB0E46}" type="datetimeFigureOut">
              <a:rPr lang="nl-NL" smtClean="0"/>
              <a:t>15-7-2021</a:t>
            </a:fld>
            <a:endParaRPr lang="nl-NL"/>
          </a:p>
        </p:txBody>
      </p:sp>
      <p:sp>
        <p:nvSpPr>
          <p:cNvPr id="8" name="Tijdelijke aanduiding voor voettekst 7">
            <a:extLst>
              <a:ext uri="{FF2B5EF4-FFF2-40B4-BE49-F238E27FC236}">
                <a16:creationId xmlns:a16="http://schemas.microsoft.com/office/drawing/2014/main" id="{E56B49D7-E8F7-46A8-84EE-0D43463F160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81204EA-239B-483E-943C-359DF9EF5E30}"/>
              </a:ext>
            </a:extLst>
          </p:cNvPr>
          <p:cNvSpPr>
            <a:spLocks noGrp="1"/>
          </p:cNvSpPr>
          <p:nvPr>
            <p:ph type="sldNum" sz="quarter" idx="12"/>
          </p:nvPr>
        </p:nvSpPr>
        <p:spPr/>
        <p:txBody>
          <a:bodyPr/>
          <a:lstStyle/>
          <a:p>
            <a:fld id="{58F420B3-3F7A-4D75-BAB8-010249C99CE4}" type="slidenum">
              <a:rPr lang="nl-NL" smtClean="0"/>
              <a:t>‹nr.›</a:t>
            </a:fld>
            <a:endParaRPr lang="nl-NL"/>
          </a:p>
        </p:txBody>
      </p:sp>
    </p:spTree>
    <p:extLst>
      <p:ext uri="{BB962C8B-B14F-4D97-AF65-F5344CB8AC3E}">
        <p14:creationId xmlns:p14="http://schemas.microsoft.com/office/powerpoint/2010/main" val="4210724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CA68DF-D924-40B2-83AF-2172918B7AA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3570D74-139C-4426-BC99-EF2815BD86DF}"/>
              </a:ext>
            </a:extLst>
          </p:cNvPr>
          <p:cNvSpPr>
            <a:spLocks noGrp="1"/>
          </p:cNvSpPr>
          <p:nvPr>
            <p:ph type="dt" sz="half" idx="10"/>
          </p:nvPr>
        </p:nvSpPr>
        <p:spPr/>
        <p:txBody>
          <a:bodyPr/>
          <a:lstStyle/>
          <a:p>
            <a:fld id="{C8C2391E-45ED-4610-B4EB-D66534AB0E46}" type="datetimeFigureOut">
              <a:rPr lang="nl-NL" smtClean="0"/>
              <a:t>15-7-2021</a:t>
            </a:fld>
            <a:endParaRPr lang="nl-NL"/>
          </a:p>
        </p:txBody>
      </p:sp>
      <p:sp>
        <p:nvSpPr>
          <p:cNvPr id="4" name="Tijdelijke aanduiding voor voettekst 3">
            <a:extLst>
              <a:ext uri="{FF2B5EF4-FFF2-40B4-BE49-F238E27FC236}">
                <a16:creationId xmlns:a16="http://schemas.microsoft.com/office/drawing/2014/main" id="{287CBB79-E9AD-4484-8137-C82EFB3369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945875C-4B7E-434F-BEE7-46A9CF2AF18A}"/>
              </a:ext>
            </a:extLst>
          </p:cNvPr>
          <p:cNvSpPr>
            <a:spLocks noGrp="1"/>
          </p:cNvSpPr>
          <p:nvPr>
            <p:ph type="sldNum" sz="quarter" idx="12"/>
          </p:nvPr>
        </p:nvSpPr>
        <p:spPr/>
        <p:txBody>
          <a:bodyPr/>
          <a:lstStyle/>
          <a:p>
            <a:fld id="{58F420B3-3F7A-4D75-BAB8-010249C99CE4}" type="slidenum">
              <a:rPr lang="nl-NL" smtClean="0"/>
              <a:t>‹nr.›</a:t>
            </a:fld>
            <a:endParaRPr lang="nl-NL"/>
          </a:p>
        </p:txBody>
      </p:sp>
    </p:spTree>
    <p:extLst>
      <p:ext uri="{BB962C8B-B14F-4D97-AF65-F5344CB8AC3E}">
        <p14:creationId xmlns:p14="http://schemas.microsoft.com/office/powerpoint/2010/main" val="3359927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E7EE3B1-35FD-40C2-BEC1-9415465E50DA}"/>
              </a:ext>
            </a:extLst>
          </p:cNvPr>
          <p:cNvSpPr>
            <a:spLocks noGrp="1"/>
          </p:cNvSpPr>
          <p:nvPr>
            <p:ph type="dt" sz="half" idx="10"/>
          </p:nvPr>
        </p:nvSpPr>
        <p:spPr/>
        <p:txBody>
          <a:bodyPr/>
          <a:lstStyle/>
          <a:p>
            <a:fld id="{C8C2391E-45ED-4610-B4EB-D66534AB0E46}" type="datetimeFigureOut">
              <a:rPr lang="nl-NL" smtClean="0"/>
              <a:t>15-7-2021</a:t>
            </a:fld>
            <a:endParaRPr lang="nl-NL"/>
          </a:p>
        </p:txBody>
      </p:sp>
      <p:sp>
        <p:nvSpPr>
          <p:cNvPr id="3" name="Tijdelijke aanduiding voor voettekst 2">
            <a:extLst>
              <a:ext uri="{FF2B5EF4-FFF2-40B4-BE49-F238E27FC236}">
                <a16:creationId xmlns:a16="http://schemas.microsoft.com/office/drawing/2014/main" id="{215A37CE-AA05-49EC-BB2C-393B4BAD254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05EC8D2-241F-41ED-B5D1-DC10FBB81ECD}"/>
              </a:ext>
            </a:extLst>
          </p:cNvPr>
          <p:cNvSpPr>
            <a:spLocks noGrp="1"/>
          </p:cNvSpPr>
          <p:nvPr>
            <p:ph type="sldNum" sz="quarter" idx="12"/>
          </p:nvPr>
        </p:nvSpPr>
        <p:spPr/>
        <p:txBody>
          <a:bodyPr/>
          <a:lstStyle/>
          <a:p>
            <a:fld id="{58F420B3-3F7A-4D75-BAB8-010249C99CE4}" type="slidenum">
              <a:rPr lang="nl-NL" smtClean="0"/>
              <a:t>‹nr.›</a:t>
            </a:fld>
            <a:endParaRPr lang="nl-NL"/>
          </a:p>
        </p:txBody>
      </p:sp>
    </p:spTree>
    <p:extLst>
      <p:ext uri="{BB962C8B-B14F-4D97-AF65-F5344CB8AC3E}">
        <p14:creationId xmlns:p14="http://schemas.microsoft.com/office/powerpoint/2010/main" val="211730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1B21FC-95B0-410E-A339-A3DFBDB1CB6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6E650F4-E5B6-4A4E-B803-C7FA407FEE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E29654A-6931-4CB2-94C4-B44B9AADA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6222A13-C875-4B52-A774-1FEB65D9E823}"/>
              </a:ext>
            </a:extLst>
          </p:cNvPr>
          <p:cNvSpPr>
            <a:spLocks noGrp="1"/>
          </p:cNvSpPr>
          <p:nvPr>
            <p:ph type="dt" sz="half" idx="10"/>
          </p:nvPr>
        </p:nvSpPr>
        <p:spPr/>
        <p:txBody>
          <a:bodyPr/>
          <a:lstStyle/>
          <a:p>
            <a:fld id="{C8C2391E-45ED-4610-B4EB-D66534AB0E46}" type="datetimeFigureOut">
              <a:rPr lang="nl-NL" smtClean="0"/>
              <a:t>15-7-2021</a:t>
            </a:fld>
            <a:endParaRPr lang="nl-NL"/>
          </a:p>
        </p:txBody>
      </p:sp>
      <p:sp>
        <p:nvSpPr>
          <p:cNvPr id="6" name="Tijdelijke aanduiding voor voettekst 5">
            <a:extLst>
              <a:ext uri="{FF2B5EF4-FFF2-40B4-BE49-F238E27FC236}">
                <a16:creationId xmlns:a16="http://schemas.microsoft.com/office/drawing/2014/main" id="{30495444-43BB-4C4B-85CB-52DAB0E545C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49C4A17-D0F2-4350-B3CC-CE0BFBF473FF}"/>
              </a:ext>
            </a:extLst>
          </p:cNvPr>
          <p:cNvSpPr>
            <a:spLocks noGrp="1"/>
          </p:cNvSpPr>
          <p:nvPr>
            <p:ph type="sldNum" sz="quarter" idx="12"/>
          </p:nvPr>
        </p:nvSpPr>
        <p:spPr/>
        <p:txBody>
          <a:bodyPr/>
          <a:lstStyle/>
          <a:p>
            <a:fld id="{58F420B3-3F7A-4D75-BAB8-010249C99CE4}" type="slidenum">
              <a:rPr lang="nl-NL" smtClean="0"/>
              <a:t>‹nr.›</a:t>
            </a:fld>
            <a:endParaRPr lang="nl-NL"/>
          </a:p>
        </p:txBody>
      </p:sp>
    </p:spTree>
    <p:extLst>
      <p:ext uri="{BB962C8B-B14F-4D97-AF65-F5344CB8AC3E}">
        <p14:creationId xmlns:p14="http://schemas.microsoft.com/office/powerpoint/2010/main" val="2612225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F23C7-0753-4A68-9473-F3D2638A305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F239E63-7314-4AFD-89D1-B82554D7B6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a:extLst>
              <a:ext uri="{FF2B5EF4-FFF2-40B4-BE49-F238E27FC236}">
                <a16:creationId xmlns:a16="http://schemas.microsoft.com/office/drawing/2014/main" id="{2B5BB21C-290B-487D-8D8A-204B7494C3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B47F87A-728E-49FC-9683-C5801DC62A1D}"/>
              </a:ext>
            </a:extLst>
          </p:cNvPr>
          <p:cNvSpPr>
            <a:spLocks noGrp="1"/>
          </p:cNvSpPr>
          <p:nvPr>
            <p:ph type="dt" sz="half" idx="10"/>
          </p:nvPr>
        </p:nvSpPr>
        <p:spPr/>
        <p:txBody>
          <a:bodyPr/>
          <a:lstStyle/>
          <a:p>
            <a:fld id="{C8C2391E-45ED-4610-B4EB-D66534AB0E46}" type="datetimeFigureOut">
              <a:rPr lang="nl-NL" smtClean="0"/>
              <a:t>15-7-2021</a:t>
            </a:fld>
            <a:endParaRPr lang="nl-NL"/>
          </a:p>
        </p:txBody>
      </p:sp>
      <p:sp>
        <p:nvSpPr>
          <p:cNvPr id="6" name="Tijdelijke aanduiding voor voettekst 5">
            <a:extLst>
              <a:ext uri="{FF2B5EF4-FFF2-40B4-BE49-F238E27FC236}">
                <a16:creationId xmlns:a16="http://schemas.microsoft.com/office/drawing/2014/main" id="{FD866D6B-54DA-4680-A9CB-DC47AE4092C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0BDA555-DEA3-4CF8-89E0-D619C2BE5A68}"/>
              </a:ext>
            </a:extLst>
          </p:cNvPr>
          <p:cNvSpPr>
            <a:spLocks noGrp="1"/>
          </p:cNvSpPr>
          <p:nvPr>
            <p:ph type="sldNum" sz="quarter" idx="12"/>
          </p:nvPr>
        </p:nvSpPr>
        <p:spPr/>
        <p:txBody>
          <a:bodyPr/>
          <a:lstStyle/>
          <a:p>
            <a:fld id="{58F420B3-3F7A-4D75-BAB8-010249C99CE4}" type="slidenum">
              <a:rPr lang="nl-NL" smtClean="0"/>
              <a:t>‹nr.›</a:t>
            </a:fld>
            <a:endParaRPr lang="nl-NL"/>
          </a:p>
        </p:txBody>
      </p:sp>
    </p:spTree>
    <p:extLst>
      <p:ext uri="{BB962C8B-B14F-4D97-AF65-F5344CB8AC3E}">
        <p14:creationId xmlns:p14="http://schemas.microsoft.com/office/powerpoint/2010/main" val="124028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78A9B0B-0546-4CE6-9482-511D812FF6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EFCBCDC-B8E1-4CFF-A6A0-C75E51CC3D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6B82790-CC28-459D-A43B-9F736636AE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C2391E-45ED-4610-B4EB-D66534AB0E46}" type="datetimeFigureOut">
              <a:rPr lang="nl-NL" smtClean="0"/>
              <a:t>15-7-2021</a:t>
            </a:fld>
            <a:endParaRPr lang="nl-NL"/>
          </a:p>
        </p:txBody>
      </p:sp>
      <p:sp>
        <p:nvSpPr>
          <p:cNvPr id="5" name="Tijdelijke aanduiding voor voettekst 4">
            <a:extLst>
              <a:ext uri="{FF2B5EF4-FFF2-40B4-BE49-F238E27FC236}">
                <a16:creationId xmlns:a16="http://schemas.microsoft.com/office/drawing/2014/main" id="{57B28281-9795-4980-8DCF-88E9646964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746CBDC-C2A5-44C4-BF72-B22304E6A0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F420B3-3F7A-4D75-BAB8-010249C99CE4}" type="slidenum">
              <a:rPr lang="nl-NL" smtClean="0"/>
              <a:t>‹nr.›</a:t>
            </a:fld>
            <a:endParaRPr lang="nl-NL"/>
          </a:p>
        </p:txBody>
      </p:sp>
    </p:spTree>
    <p:extLst>
      <p:ext uri="{BB962C8B-B14F-4D97-AF65-F5344CB8AC3E}">
        <p14:creationId xmlns:p14="http://schemas.microsoft.com/office/powerpoint/2010/main" val="1981292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9.gif"/><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customXml" Target="../ink/ink6.xml"/><Relationship Id="rId5" Type="http://schemas.openxmlformats.org/officeDocument/2006/relationships/image" Target="../media/image10.png"/><Relationship Id="rId10" Type="http://schemas.openxmlformats.org/officeDocument/2006/relationships/customXml" Target="../ink/ink5.xml"/><Relationship Id="rId4" Type="http://schemas.openxmlformats.org/officeDocument/2006/relationships/customXml" Target="../ink/ink1.xml"/><Relationship Id="rId9" Type="http://schemas.openxmlformats.org/officeDocument/2006/relationships/customXml" Target="../ink/ink4.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customXml" Target="../ink/ink9.xml"/><Relationship Id="rId13" Type="http://schemas.openxmlformats.org/officeDocument/2006/relationships/customXml" Target="../ink/ink14.xml"/><Relationship Id="rId3" Type="http://schemas.openxmlformats.org/officeDocument/2006/relationships/image" Target="../media/image9.gif"/><Relationship Id="rId7" Type="http://schemas.openxmlformats.org/officeDocument/2006/relationships/image" Target="../media/image9.png"/><Relationship Id="rId12" Type="http://schemas.openxmlformats.org/officeDocument/2006/relationships/customXml" Target="../ink/ink1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ustomXml" Target="../ink/ink8.xml"/><Relationship Id="rId11" Type="http://schemas.openxmlformats.org/officeDocument/2006/relationships/customXml" Target="../ink/ink12.xml"/><Relationship Id="rId5" Type="http://schemas.openxmlformats.org/officeDocument/2006/relationships/image" Target="../media/image100.png"/><Relationship Id="rId10" Type="http://schemas.openxmlformats.org/officeDocument/2006/relationships/customXml" Target="../ink/ink11.xml"/><Relationship Id="rId4" Type="http://schemas.openxmlformats.org/officeDocument/2006/relationships/customXml" Target="../ink/ink7.xml"/><Relationship Id="rId9" Type="http://schemas.openxmlformats.org/officeDocument/2006/relationships/customXml" Target="../ink/ink10.xml"/><Relationship Id="rId14" Type="http://schemas.openxmlformats.org/officeDocument/2006/relationships/customXml" Target="../ink/ink1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customXml" Target="../ink/ink19.xml"/><Relationship Id="rId13" Type="http://schemas.openxmlformats.org/officeDocument/2006/relationships/image" Target="../media/image12.png"/><Relationship Id="rId3" Type="http://schemas.openxmlformats.org/officeDocument/2006/relationships/image" Target="../media/image9.gif"/><Relationship Id="rId7" Type="http://schemas.openxmlformats.org/officeDocument/2006/relationships/customXml" Target="../ink/ink18.xml"/><Relationship Id="rId12" Type="http://schemas.openxmlformats.org/officeDocument/2006/relationships/customXml" Target="../ink/ink2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ustomXml" Target="../ink/ink17.xml"/><Relationship Id="rId11" Type="http://schemas.openxmlformats.org/officeDocument/2006/relationships/image" Target="../media/image11.png"/><Relationship Id="rId5" Type="http://schemas.openxmlformats.org/officeDocument/2006/relationships/image" Target="../media/image9.png"/><Relationship Id="rId15" Type="http://schemas.openxmlformats.org/officeDocument/2006/relationships/image" Target="../media/image13.png"/><Relationship Id="rId10" Type="http://schemas.openxmlformats.org/officeDocument/2006/relationships/customXml" Target="../ink/ink21.xml"/><Relationship Id="rId4" Type="http://schemas.openxmlformats.org/officeDocument/2006/relationships/customXml" Target="../ink/ink16.xml"/><Relationship Id="rId9" Type="http://schemas.openxmlformats.org/officeDocument/2006/relationships/customXml" Target="../ink/ink20.xml"/><Relationship Id="rId14" Type="http://schemas.openxmlformats.org/officeDocument/2006/relationships/customXml" Target="../ink/ink23.xml"/></Relationships>
</file>

<file path=ppt/slides/_rels/slide17.xml.rels><?xml version="1.0" encoding="UTF-8" standalone="yes"?>
<Relationships xmlns="http://schemas.openxmlformats.org/package/2006/relationships"><Relationship Id="rId13" Type="http://schemas.openxmlformats.org/officeDocument/2006/relationships/customXml" Target="../ink/ink31.xml"/><Relationship Id="rId18" Type="http://schemas.openxmlformats.org/officeDocument/2006/relationships/customXml" Target="../ink/ink35.xml"/><Relationship Id="rId26" Type="http://schemas.openxmlformats.org/officeDocument/2006/relationships/image" Target="../media/image17.png"/><Relationship Id="rId39" Type="http://schemas.openxmlformats.org/officeDocument/2006/relationships/image" Target="../media/image21.png"/><Relationship Id="rId21" Type="http://schemas.openxmlformats.org/officeDocument/2006/relationships/image" Target="../media/image15.png"/><Relationship Id="rId34" Type="http://schemas.openxmlformats.org/officeDocument/2006/relationships/customXml" Target="../ink/ink46.xml"/><Relationship Id="rId42" Type="http://schemas.openxmlformats.org/officeDocument/2006/relationships/customXml" Target="../ink/ink52.xml"/><Relationship Id="rId47" Type="http://schemas.openxmlformats.org/officeDocument/2006/relationships/customXml" Target="../ink/ink56.xml"/><Relationship Id="rId7" Type="http://schemas.openxmlformats.org/officeDocument/2006/relationships/customXml" Target="../ink/ink26.xml"/><Relationship Id="rId2" Type="http://schemas.openxmlformats.org/officeDocument/2006/relationships/notesSlide" Target="../notesSlides/notesSlide15.xml"/><Relationship Id="rId16" Type="http://schemas.openxmlformats.org/officeDocument/2006/relationships/customXml" Target="../ink/ink33.xml"/><Relationship Id="rId29" Type="http://schemas.openxmlformats.org/officeDocument/2006/relationships/customXml" Target="../ink/ink43.xml"/><Relationship Id="rId1" Type="http://schemas.openxmlformats.org/officeDocument/2006/relationships/slideLayout" Target="../slideLayouts/slideLayout2.xml"/><Relationship Id="rId6" Type="http://schemas.openxmlformats.org/officeDocument/2006/relationships/customXml" Target="../ink/ink25.xml"/><Relationship Id="rId11" Type="http://schemas.openxmlformats.org/officeDocument/2006/relationships/image" Target="../media/image13.png"/><Relationship Id="rId24" Type="http://schemas.openxmlformats.org/officeDocument/2006/relationships/image" Target="../media/image16.png"/><Relationship Id="rId32" Type="http://schemas.openxmlformats.org/officeDocument/2006/relationships/customXml" Target="../ink/ink45.xml"/><Relationship Id="rId37" Type="http://schemas.openxmlformats.org/officeDocument/2006/relationships/image" Target="../media/image20.png"/><Relationship Id="rId40" Type="http://schemas.openxmlformats.org/officeDocument/2006/relationships/customXml" Target="../ink/ink50.xml"/><Relationship Id="rId45" Type="http://schemas.openxmlformats.org/officeDocument/2006/relationships/image" Target="../media/image22.png"/><Relationship Id="rId5" Type="http://schemas.openxmlformats.org/officeDocument/2006/relationships/image" Target="../media/image9.png"/><Relationship Id="rId15" Type="http://schemas.openxmlformats.org/officeDocument/2006/relationships/customXml" Target="../ink/ink32.xml"/><Relationship Id="rId23" Type="http://schemas.openxmlformats.org/officeDocument/2006/relationships/customXml" Target="../ink/ink39.xml"/><Relationship Id="rId28" Type="http://schemas.openxmlformats.org/officeDocument/2006/relationships/customXml" Target="../ink/ink42.xml"/><Relationship Id="rId36" Type="http://schemas.openxmlformats.org/officeDocument/2006/relationships/customXml" Target="../ink/ink48.xml"/><Relationship Id="rId10" Type="http://schemas.openxmlformats.org/officeDocument/2006/relationships/customXml" Target="../ink/ink29.xml"/><Relationship Id="rId19" Type="http://schemas.openxmlformats.org/officeDocument/2006/relationships/customXml" Target="../ink/ink36.xml"/><Relationship Id="rId31" Type="http://schemas.openxmlformats.org/officeDocument/2006/relationships/image" Target="../media/image18.png"/><Relationship Id="rId44" Type="http://schemas.openxmlformats.org/officeDocument/2006/relationships/customXml" Target="../ink/ink54.xml"/><Relationship Id="rId4" Type="http://schemas.openxmlformats.org/officeDocument/2006/relationships/customXml" Target="../ink/ink24.xml"/><Relationship Id="rId9" Type="http://schemas.openxmlformats.org/officeDocument/2006/relationships/customXml" Target="../ink/ink28.xml"/><Relationship Id="rId14" Type="http://schemas.openxmlformats.org/officeDocument/2006/relationships/image" Target="../media/image14.png"/><Relationship Id="rId22" Type="http://schemas.openxmlformats.org/officeDocument/2006/relationships/customXml" Target="../ink/ink38.xml"/><Relationship Id="rId27" Type="http://schemas.openxmlformats.org/officeDocument/2006/relationships/customXml" Target="../ink/ink41.xml"/><Relationship Id="rId30" Type="http://schemas.openxmlformats.org/officeDocument/2006/relationships/customXml" Target="../ink/ink44.xml"/><Relationship Id="rId35" Type="http://schemas.openxmlformats.org/officeDocument/2006/relationships/customXml" Target="../ink/ink47.xml"/><Relationship Id="rId43" Type="http://schemas.openxmlformats.org/officeDocument/2006/relationships/customXml" Target="../ink/ink53.xml"/><Relationship Id="rId48" Type="http://schemas.openxmlformats.org/officeDocument/2006/relationships/customXml" Target="../ink/ink57.xml"/><Relationship Id="rId8" Type="http://schemas.openxmlformats.org/officeDocument/2006/relationships/customXml" Target="../ink/ink27.xml"/><Relationship Id="rId3" Type="http://schemas.openxmlformats.org/officeDocument/2006/relationships/image" Target="../media/image9.gif"/><Relationship Id="rId12" Type="http://schemas.openxmlformats.org/officeDocument/2006/relationships/customXml" Target="../ink/ink30.xml"/><Relationship Id="rId17" Type="http://schemas.openxmlformats.org/officeDocument/2006/relationships/customXml" Target="../ink/ink34.xml"/><Relationship Id="rId25" Type="http://schemas.openxmlformats.org/officeDocument/2006/relationships/customXml" Target="../ink/ink40.xml"/><Relationship Id="rId33" Type="http://schemas.openxmlformats.org/officeDocument/2006/relationships/image" Target="../media/image19.png"/><Relationship Id="rId38" Type="http://schemas.openxmlformats.org/officeDocument/2006/relationships/customXml" Target="../ink/ink49.xml"/><Relationship Id="rId46" Type="http://schemas.openxmlformats.org/officeDocument/2006/relationships/customXml" Target="../ink/ink55.xml"/><Relationship Id="rId20" Type="http://schemas.openxmlformats.org/officeDocument/2006/relationships/customXml" Target="../ink/ink37.xml"/><Relationship Id="rId41" Type="http://schemas.openxmlformats.org/officeDocument/2006/relationships/customXml" Target="../ink/ink51.xml"/></Relationships>
</file>

<file path=ppt/slides/_rels/slide18.xml.rels><?xml version="1.0" encoding="UTF-8" standalone="yes"?>
<Relationships xmlns="http://schemas.openxmlformats.org/package/2006/relationships"><Relationship Id="rId8" Type="http://schemas.openxmlformats.org/officeDocument/2006/relationships/customXml" Target="../ink/ink61.xml"/><Relationship Id="rId3" Type="http://schemas.openxmlformats.org/officeDocument/2006/relationships/image" Target="../media/image9.gif"/><Relationship Id="rId7" Type="http://schemas.openxmlformats.org/officeDocument/2006/relationships/customXml" Target="../ink/ink60.xml"/><Relationship Id="rId12" Type="http://schemas.openxmlformats.org/officeDocument/2006/relationships/customXml" Target="../ink/ink6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ustomXml" Target="../ink/ink59.xml"/><Relationship Id="rId11" Type="http://schemas.openxmlformats.org/officeDocument/2006/relationships/image" Target="../media/image201.png"/><Relationship Id="rId5" Type="http://schemas.openxmlformats.org/officeDocument/2006/relationships/image" Target="../media/image9.png"/><Relationship Id="rId10" Type="http://schemas.openxmlformats.org/officeDocument/2006/relationships/customXml" Target="../ink/ink63.xml"/><Relationship Id="rId4" Type="http://schemas.openxmlformats.org/officeDocument/2006/relationships/customXml" Target="../ink/ink58.xml"/><Relationship Id="rId9" Type="http://schemas.openxmlformats.org/officeDocument/2006/relationships/customXml" Target="../ink/ink6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5F570F-6798-4ABC-A7AC-DFA8A1C1521D}"/>
              </a:ext>
            </a:extLst>
          </p:cNvPr>
          <p:cNvSpPr>
            <a:spLocks noGrp="1"/>
          </p:cNvSpPr>
          <p:nvPr>
            <p:ph type="ctrTitle"/>
          </p:nvPr>
        </p:nvSpPr>
        <p:spPr>
          <a:xfrm>
            <a:off x="922790" y="-302411"/>
            <a:ext cx="9144000" cy="2387600"/>
          </a:xfrm>
        </p:spPr>
        <p:txBody>
          <a:bodyPr/>
          <a:lstStyle/>
          <a:p>
            <a:r>
              <a:rPr lang="nl-NL"/>
              <a:t>FTO (anti)stolling </a:t>
            </a:r>
            <a:br>
              <a:rPr lang="nl-NL" dirty="0"/>
            </a:br>
            <a:endParaRPr lang="nl-NL" dirty="0"/>
          </a:p>
        </p:txBody>
      </p:sp>
      <p:sp>
        <p:nvSpPr>
          <p:cNvPr id="3" name="Ondertitel 2">
            <a:extLst>
              <a:ext uri="{FF2B5EF4-FFF2-40B4-BE49-F238E27FC236}">
                <a16:creationId xmlns:a16="http://schemas.microsoft.com/office/drawing/2014/main" id="{EFC7F667-C725-4620-91A3-78C5D8F55296}"/>
              </a:ext>
            </a:extLst>
          </p:cNvPr>
          <p:cNvSpPr>
            <a:spLocks noGrp="1"/>
          </p:cNvSpPr>
          <p:nvPr>
            <p:ph type="subTitle" idx="1"/>
          </p:nvPr>
        </p:nvSpPr>
        <p:spPr>
          <a:xfrm>
            <a:off x="995493" y="5202238"/>
            <a:ext cx="9144000" cy="1655762"/>
          </a:xfrm>
        </p:spPr>
        <p:txBody>
          <a:bodyPr>
            <a:normAutofit lnSpcReduction="10000"/>
          </a:bodyPr>
          <a:lstStyle/>
          <a:p>
            <a:r>
              <a:rPr lang="nl-NL" dirty="0"/>
              <a:t>19 april 2021</a:t>
            </a:r>
          </a:p>
          <a:p>
            <a:endParaRPr lang="nl-NL" dirty="0"/>
          </a:p>
          <a:p>
            <a:r>
              <a:rPr lang="nl-NL" dirty="0"/>
              <a:t>Gemaakt door Liesbeth Roosendaal, kaderhuisarts HVZ 			</a:t>
            </a:r>
          </a:p>
        </p:txBody>
      </p:sp>
      <p:pic>
        <p:nvPicPr>
          <p:cNvPr id="5" name="Picture 2" descr="Afbeeldingsresultaten voor thrombus">
            <a:extLst>
              <a:ext uri="{FF2B5EF4-FFF2-40B4-BE49-F238E27FC236}">
                <a16:creationId xmlns:a16="http://schemas.microsoft.com/office/drawing/2014/main" id="{FB5F18FE-B9EE-4D68-BA6B-B2C658584E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5210" y="1625247"/>
            <a:ext cx="6703325" cy="41180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1976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2D50E6-0889-4673-BD3F-7CB9D80460C3}"/>
              </a:ext>
            </a:extLst>
          </p:cNvPr>
          <p:cNvSpPr>
            <a:spLocks noGrp="1"/>
          </p:cNvSpPr>
          <p:nvPr>
            <p:ph type="title"/>
          </p:nvPr>
        </p:nvSpPr>
        <p:spPr/>
        <p:txBody>
          <a:bodyPr/>
          <a:lstStyle/>
          <a:p>
            <a:r>
              <a:rPr lang="nl-NL" dirty="0"/>
              <a:t>Secundaire hemostase.</a:t>
            </a:r>
          </a:p>
        </p:txBody>
      </p:sp>
      <p:pic>
        <p:nvPicPr>
          <p:cNvPr id="6" name="Tijdelijke aanduiding voor inhoud 5">
            <a:extLst>
              <a:ext uri="{FF2B5EF4-FFF2-40B4-BE49-F238E27FC236}">
                <a16:creationId xmlns:a16="http://schemas.microsoft.com/office/drawing/2014/main" id="{25D51263-A28A-4FE2-976F-685CF999950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34016" y="2052128"/>
            <a:ext cx="7763616" cy="4351338"/>
          </a:xfrm>
        </p:spPr>
      </p:pic>
      <p:sp>
        <p:nvSpPr>
          <p:cNvPr id="3" name="Tekstvak 2">
            <a:extLst>
              <a:ext uri="{FF2B5EF4-FFF2-40B4-BE49-F238E27FC236}">
                <a16:creationId xmlns:a16="http://schemas.microsoft.com/office/drawing/2014/main" id="{BE8CF68A-B557-4E4B-9F2F-B8D14803DF88}"/>
              </a:ext>
            </a:extLst>
          </p:cNvPr>
          <p:cNvSpPr txBox="1"/>
          <p:nvPr/>
        </p:nvSpPr>
        <p:spPr>
          <a:xfrm>
            <a:off x="2406600" y="1370180"/>
            <a:ext cx="1242648" cy="523220"/>
          </a:xfrm>
          <a:prstGeom prst="rect">
            <a:avLst/>
          </a:prstGeom>
          <a:noFill/>
        </p:spPr>
        <p:txBody>
          <a:bodyPr wrap="none" rtlCol="0">
            <a:spAutoFit/>
          </a:bodyPr>
          <a:lstStyle/>
          <a:p>
            <a:r>
              <a:rPr lang="nl-NL" sz="2800" dirty="0">
                <a:solidFill>
                  <a:srgbClr val="FF0000"/>
                </a:solidFill>
              </a:rPr>
              <a:t>Primair</a:t>
            </a:r>
          </a:p>
        </p:txBody>
      </p:sp>
      <p:sp>
        <p:nvSpPr>
          <p:cNvPr id="5" name="Tekstvak 4">
            <a:extLst>
              <a:ext uri="{FF2B5EF4-FFF2-40B4-BE49-F238E27FC236}">
                <a16:creationId xmlns:a16="http://schemas.microsoft.com/office/drawing/2014/main" id="{E9C14FB7-9589-4545-8169-737817248A3C}"/>
              </a:ext>
            </a:extLst>
          </p:cNvPr>
          <p:cNvSpPr txBox="1"/>
          <p:nvPr/>
        </p:nvSpPr>
        <p:spPr>
          <a:xfrm>
            <a:off x="9412037" y="1108570"/>
            <a:ext cx="1625766" cy="523220"/>
          </a:xfrm>
          <a:prstGeom prst="rect">
            <a:avLst/>
          </a:prstGeom>
          <a:noFill/>
        </p:spPr>
        <p:txBody>
          <a:bodyPr wrap="none" rtlCol="0">
            <a:spAutoFit/>
          </a:bodyPr>
          <a:lstStyle/>
          <a:p>
            <a:r>
              <a:rPr lang="nl-NL" sz="2800" dirty="0">
                <a:solidFill>
                  <a:srgbClr val="FF0000"/>
                </a:solidFill>
              </a:rPr>
              <a:t>Secundair</a:t>
            </a:r>
          </a:p>
        </p:txBody>
      </p:sp>
      <p:sp>
        <p:nvSpPr>
          <p:cNvPr id="4" name="Pijl: omlaag 3">
            <a:extLst>
              <a:ext uri="{FF2B5EF4-FFF2-40B4-BE49-F238E27FC236}">
                <a16:creationId xmlns:a16="http://schemas.microsoft.com/office/drawing/2014/main" id="{3059D87F-7ED2-44C2-9465-6708E02CA7F6}"/>
              </a:ext>
            </a:extLst>
          </p:cNvPr>
          <p:cNvSpPr/>
          <p:nvPr/>
        </p:nvSpPr>
        <p:spPr>
          <a:xfrm>
            <a:off x="2864589" y="1868528"/>
            <a:ext cx="259557" cy="2632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Pijl: omlaag 6">
            <a:extLst>
              <a:ext uri="{FF2B5EF4-FFF2-40B4-BE49-F238E27FC236}">
                <a16:creationId xmlns:a16="http://schemas.microsoft.com/office/drawing/2014/main" id="{E5A076A3-D836-44CA-9959-DB8B6D699F3D}"/>
              </a:ext>
            </a:extLst>
          </p:cNvPr>
          <p:cNvSpPr/>
          <p:nvPr/>
        </p:nvSpPr>
        <p:spPr>
          <a:xfrm rot="2803983">
            <a:off x="8938077" y="1441534"/>
            <a:ext cx="259557" cy="7010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06207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2D50E6-0889-4673-BD3F-7CB9D80460C3}"/>
              </a:ext>
            </a:extLst>
          </p:cNvPr>
          <p:cNvSpPr>
            <a:spLocks noGrp="1"/>
          </p:cNvSpPr>
          <p:nvPr>
            <p:ph type="title"/>
          </p:nvPr>
        </p:nvSpPr>
        <p:spPr/>
        <p:txBody>
          <a:bodyPr/>
          <a:lstStyle/>
          <a:p>
            <a:r>
              <a:rPr lang="nl-NL" dirty="0"/>
              <a:t>Visnet ontstaat; </a:t>
            </a:r>
            <a:r>
              <a:rPr lang="nl-NL" dirty="0" err="1"/>
              <a:t>ery’s</a:t>
            </a:r>
            <a:r>
              <a:rPr lang="nl-NL" dirty="0"/>
              <a:t> worden gevangen</a:t>
            </a:r>
          </a:p>
        </p:txBody>
      </p:sp>
      <p:pic>
        <p:nvPicPr>
          <p:cNvPr id="11" name="Tijdelijke aanduiding voor inhoud 10">
            <a:extLst>
              <a:ext uri="{FF2B5EF4-FFF2-40B4-BE49-F238E27FC236}">
                <a16:creationId xmlns:a16="http://schemas.microsoft.com/office/drawing/2014/main" id="{3DBF8875-C4C0-4F84-9333-D68A121F78C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34534" y="1808847"/>
            <a:ext cx="7647806" cy="4351338"/>
          </a:xfrm>
        </p:spPr>
      </p:pic>
      <p:sp>
        <p:nvSpPr>
          <p:cNvPr id="4" name="Rechthoek 3">
            <a:extLst>
              <a:ext uri="{FF2B5EF4-FFF2-40B4-BE49-F238E27FC236}">
                <a16:creationId xmlns:a16="http://schemas.microsoft.com/office/drawing/2014/main" id="{0F0188DF-38D8-4428-B52C-12A0339DAE03}"/>
              </a:ext>
            </a:extLst>
          </p:cNvPr>
          <p:cNvSpPr/>
          <p:nvPr/>
        </p:nvSpPr>
        <p:spPr>
          <a:xfrm>
            <a:off x="1542477" y="4750129"/>
            <a:ext cx="2308070" cy="1410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14851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2D50E6-0889-4673-BD3F-7CB9D80460C3}"/>
              </a:ext>
            </a:extLst>
          </p:cNvPr>
          <p:cNvSpPr>
            <a:spLocks noGrp="1"/>
          </p:cNvSpPr>
          <p:nvPr>
            <p:ph type="title"/>
          </p:nvPr>
        </p:nvSpPr>
        <p:spPr>
          <a:xfrm>
            <a:off x="960539" y="-943"/>
            <a:ext cx="10515600" cy="1325563"/>
          </a:xfrm>
        </p:spPr>
        <p:txBody>
          <a:bodyPr/>
          <a:lstStyle/>
          <a:p>
            <a:r>
              <a:rPr lang="nl-NL" dirty="0"/>
              <a:t>Secundaire hemostase; stollingscascade.</a:t>
            </a:r>
          </a:p>
        </p:txBody>
      </p:sp>
      <p:sp>
        <p:nvSpPr>
          <p:cNvPr id="4" name="Pijl: omlaag 3">
            <a:extLst>
              <a:ext uri="{FF2B5EF4-FFF2-40B4-BE49-F238E27FC236}">
                <a16:creationId xmlns:a16="http://schemas.microsoft.com/office/drawing/2014/main" id="{3059D87F-7ED2-44C2-9465-6708E02CA7F6}"/>
              </a:ext>
            </a:extLst>
          </p:cNvPr>
          <p:cNvSpPr/>
          <p:nvPr/>
        </p:nvSpPr>
        <p:spPr>
          <a:xfrm>
            <a:off x="2864589" y="1868528"/>
            <a:ext cx="259557" cy="2632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074" name="Picture 2" descr="De bronafbeelding bekijken">
            <a:extLst>
              <a:ext uri="{FF2B5EF4-FFF2-40B4-BE49-F238E27FC236}">
                <a16:creationId xmlns:a16="http://schemas.microsoft.com/office/drawing/2014/main" id="{A29C4526-11E5-48C9-96C0-10B19E5D5D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539" y="999010"/>
            <a:ext cx="8933784" cy="5681887"/>
          </a:xfrm>
          <a:prstGeom prst="rect">
            <a:avLst/>
          </a:prstGeom>
          <a:noFill/>
          <a:extLst>
            <a:ext uri="{909E8E84-426E-40dd-AFC4-6F175D3DCCD1}">
              <a14:hiddenFill xmlns:a14="http://schemas.microsoft.com/office/drawing/2010/main" xmlns="">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10" name="Inkt 9">
                <a:extLst>
                  <a:ext uri="{FF2B5EF4-FFF2-40B4-BE49-F238E27FC236}">
                    <a16:creationId xmlns:a16="http://schemas.microsoft.com/office/drawing/2014/main" id="{84BD9026-CDCB-49CA-91A4-046903B91BB5}"/>
                  </a:ext>
                </a:extLst>
              </p14:cNvPr>
              <p14:cNvContentPartPr/>
              <p14:nvPr/>
            </p14:nvContentPartPr>
            <p14:xfrm>
              <a:off x="6396790" y="4118701"/>
              <a:ext cx="1127520" cy="889920"/>
            </p14:xfrm>
          </p:contentPart>
        </mc:Choice>
        <mc:Fallback xmlns="">
          <p:pic>
            <p:nvPicPr>
              <p:cNvPr id="10" name="Inkt 9">
                <a:extLst>
                  <a:ext uri="{FF2B5EF4-FFF2-40B4-BE49-F238E27FC236}">
                    <a16:creationId xmlns:a16="http://schemas.microsoft.com/office/drawing/2014/main" id="{84BD9026-CDCB-49CA-91A4-046903B91BB5}"/>
                  </a:ext>
                </a:extLst>
              </p:cNvPr>
              <p:cNvPicPr/>
              <p:nvPr/>
            </p:nvPicPr>
            <p:blipFill>
              <a:blip r:embed="rId5"/>
              <a:stretch>
                <a:fillRect/>
              </a:stretch>
            </p:blipFill>
            <p:spPr>
              <a:xfrm>
                <a:off x="6387790" y="4109705"/>
                <a:ext cx="1145160" cy="90755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t 11">
                <a:extLst>
                  <a:ext uri="{FF2B5EF4-FFF2-40B4-BE49-F238E27FC236}">
                    <a16:creationId xmlns:a16="http://schemas.microsoft.com/office/drawing/2014/main" id="{19F7A140-1744-4C27-AE5A-056EAD5714F3}"/>
                  </a:ext>
                </a:extLst>
              </p14:cNvPr>
              <p14:cNvContentPartPr/>
              <p14:nvPr/>
            </p14:nvContentPartPr>
            <p14:xfrm>
              <a:off x="8396950" y="1425907"/>
              <a:ext cx="360" cy="360"/>
            </p14:xfrm>
          </p:contentPart>
        </mc:Choice>
        <mc:Fallback xmlns="">
          <p:pic>
            <p:nvPicPr>
              <p:cNvPr id="12" name="Inkt 11">
                <a:extLst>
                  <a:ext uri="{FF2B5EF4-FFF2-40B4-BE49-F238E27FC236}">
                    <a16:creationId xmlns:a16="http://schemas.microsoft.com/office/drawing/2014/main" id="{19F7A140-1744-4C27-AE5A-056EAD5714F3}"/>
                  </a:ext>
                </a:extLst>
              </p:cNvPr>
              <p:cNvPicPr/>
              <p:nvPr/>
            </p:nvPicPr>
            <p:blipFill>
              <a:blip r:embed="rId7"/>
              <a:stretch>
                <a:fillRect/>
              </a:stretch>
            </p:blipFill>
            <p:spPr>
              <a:xfrm>
                <a:off x="8388310" y="14169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t 12">
                <a:extLst>
                  <a:ext uri="{FF2B5EF4-FFF2-40B4-BE49-F238E27FC236}">
                    <a16:creationId xmlns:a16="http://schemas.microsoft.com/office/drawing/2014/main" id="{359B24E6-DF13-4D11-AB29-51C4CAD6F326}"/>
                  </a:ext>
                </a:extLst>
              </p14:cNvPr>
              <p14:cNvContentPartPr/>
              <p14:nvPr/>
            </p14:nvContentPartPr>
            <p14:xfrm>
              <a:off x="6702790" y="1727947"/>
              <a:ext cx="360" cy="360"/>
            </p14:xfrm>
          </p:contentPart>
        </mc:Choice>
        <mc:Fallback xmlns="">
          <p:pic>
            <p:nvPicPr>
              <p:cNvPr id="13" name="Inkt 12">
                <a:extLst>
                  <a:ext uri="{FF2B5EF4-FFF2-40B4-BE49-F238E27FC236}">
                    <a16:creationId xmlns:a16="http://schemas.microsoft.com/office/drawing/2014/main" id="{359B24E6-DF13-4D11-AB29-51C4CAD6F326}"/>
                  </a:ext>
                </a:extLst>
              </p:cNvPr>
              <p:cNvPicPr/>
              <p:nvPr/>
            </p:nvPicPr>
            <p:blipFill>
              <a:blip r:embed="rId7"/>
              <a:stretch>
                <a:fillRect/>
              </a:stretch>
            </p:blipFill>
            <p:spPr>
              <a:xfrm>
                <a:off x="6693790" y="17193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Inkt 13">
                <a:extLst>
                  <a:ext uri="{FF2B5EF4-FFF2-40B4-BE49-F238E27FC236}">
                    <a16:creationId xmlns:a16="http://schemas.microsoft.com/office/drawing/2014/main" id="{FE4AEBCF-8E76-4879-A08C-58495CF1D09C}"/>
                  </a:ext>
                </a:extLst>
              </p14:cNvPr>
              <p14:cNvContentPartPr/>
              <p14:nvPr/>
            </p14:nvContentPartPr>
            <p14:xfrm>
              <a:off x="7524310" y="905707"/>
              <a:ext cx="360" cy="360"/>
            </p14:xfrm>
          </p:contentPart>
        </mc:Choice>
        <mc:Fallback xmlns="">
          <p:pic>
            <p:nvPicPr>
              <p:cNvPr id="14" name="Inkt 13">
                <a:extLst>
                  <a:ext uri="{FF2B5EF4-FFF2-40B4-BE49-F238E27FC236}">
                    <a16:creationId xmlns:a16="http://schemas.microsoft.com/office/drawing/2014/main" id="{FE4AEBCF-8E76-4879-A08C-58495CF1D09C}"/>
                  </a:ext>
                </a:extLst>
              </p:cNvPr>
              <p:cNvPicPr/>
              <p:nvPr/>
            </p:nvPicPr>
            <p:blipFill>
              <a:blip r:embed="rId7"/>
              <a:stretch>
                <a:fillRect/>
              </a:stretch>
            </p:blipFill>
            <p:spPr>
              <a:xfrm>
                <a:off x="7515670" y="8970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t 15">
                <a:extLst>
                  <a:ext uri="{FF2B5EF4-FFF2-40B4-BE49-F238E27FC236}">
                    <a16:creationId xmlns:a16="http://schemas.microsoft.com/office/drawing/2014/main" id="{89971CD5-E93A-4F20-A1D4-24D0D32D10C8}"/>
                  </a:ext>
                </a:extLst>
              </p14:cNvPr>
              <p14:cNvContentPartPr/>
              <p14:nvPr/>
            </p14:nvContentPartPr>
            <p14:xfrm>
              <a:off x="10435270" y="1107307"/>
              <a:ext cx="360" cy="360"/>
            </p14:xfrm>
          </p:contentPart>
        </mc:Choice>
        <mc:Fallback xmlns="">
          <p:pic>
            <p:nvPicPr>
              <p:cNvPr id="16" name="Inkt 15">
                <a:extLst>
                  <a:ext uri="{FF2B5EF4-FFF2-40B4-BE49-F238E27FC236}">
                    <a16:creationId xmlns:a16="http://schemas.microsoft.com/office/drawing/2014/main" id="{89971CD5-E93A-4F20-A1D4-24D0D32D10C8}"/>
                  </a:ext>
                </a:extLst>
              </p:cNvPr>
              <p:cNvPicPr/>
              <p:nvPr/>
            </p:nvPicPr>
            <p:blipFill>
              <a:blip r:embed="rId7"/>
              <a:stretch>
                <a:fillRect/>
              </a:stretch>
            </p:blipFill>
            <p:spPr>
              <a:xfrm>
                <a:off x="10426630" y="10983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Inkt 16">
                <a:extLst>
                  <a:ext uri="{FF2B5EF4-FFF2-40B4-BE49-F238E27FC236}">
                    <a16:creationId xmlns:a16="http://schemas.microsoft.com/office/drawing/2014/main" id="{9EA3CFF9-0351-489D-9281-50E234D8795E}"/>
                  </a:ext>
                </a:extLst>
              </p14:cNvPr>
              <p14:cNvContentPartPr/>
              <p14:nvPr/>
            </p14:nvContentPartPr>
            <p14:xfrm>
              <a:off x="368590" y="2566747"/>
              <a:ext cx="360" cy="360"/>
            </p14:xfrm>
          </p:contentPart>
        </mc:Choice>
        <mc:Fallback xmlns="">
          <p:pic>
            <p:nvPicPr>
              <p:cNvPr id="17" name="Inkt 16">
                <a:extLst>
                  <a:ext uri="{FF2B5EF4-FFF2-40B4-BE49-F238E27FC236}">
                    <a16:creationId xmlns:a16="http://schemas.microsoft.com/office/drawing/2014/main" id="{9EA3CFF9-0351-489D-9281-50E234D8795E}"/>
                  </a:ext>
                </a:extLst>
              </p:cNvPr>
              <p:cNvPicPr/>
              <p:nvPr/>
            </p:nvPicPr>
            <p:blipFill>
              <a:blip r:embed="rId7"/>
              <a:stretch>
                <a:fillRect/>
              </a:stretch>
            </p:blipFill>
            <p:spPr>
              <a:xfrm>
                <a:off x="359950" y="2557747"/>
                <a:ext cx="18000" cy="18000"/>
              </a:xfrm>
              <a:prstGeom prst="rect">
                <a:avLst/>
              </a:prstGeom>
            </p:spPr>
          </p:pic>
        </mc:Fallback>
      </mc:AlternateContent>
      <p:sp>
        <p:nvSpPr>
          <p:cNvPr id="3" name="Tekstvak 2">
            <a:extLst>
              <a:ext uri="{FF2B5EF4-FFF2-40B4-BE49-F238E27FC236}">
                <a16:creationId xmlns:a16="http://schemas.microsoft.com/office/drawing/2014/main" id="{760B1962-DF52-4DB5-93E6-1FDFCA329AB1}"/>
              </a:ext>
            </a:extLst>
          </p:cNvPr>
          <p:cNvSpPr txBox="1"/>
          <p:nvPr/>
        </p:nvSpPr>
        <p:spPr>
          <a:xfrm>
            <a:off x="0" y="6127234"/>
            <a:ext cx="1921079" cy="369332"/>
          </a:xfrm>
          <a:prstGeom prst="rect">
            <a:avLst/>
          </a:prstGeom>
          <a:noFill/>
        </p:spPr>
        <p:txBody>
          <a:bodyPr wrap="square" rtlCol="0">
            <a:spAutoFit/>
          </a:bodyPr>
          <a:lstStyle/>
          <a:p>
            <a:r>
              <a:rPr lang="nl-NL" dirty="0"/>
              <a:t>tissuefactor</a:t>
            </a:r>
          </a:p>
        </p:txBody>
      </p:sp>
      <p:sp>
        <p:nvSpPr>
          <p:cNvPr id="5" name="Pijl: rechts 4">
            <a:extLst>
              <a:ext uri="{FF2B5EF4-FFF2-40B4-BE49-F238E27FC236}">
                <a16:creationId xmlns:a16="http://schemas.microsoft.com/office/drawing/2014/main" id="{B8105C74-3A0E-4E1E-9655-FB8C186E63CF}"/>
              </a:ext>
            </a:extLst>
          </p:cNvPr>
          <p:cNvSpPr/>
          <p:nvPr/>
        </p:nvSpPr>
        <p:spPr>
          <a:xfrm rot="18607120">
            <a:off x="-96490" y="5202550"/>
            <a:ext cx="1592709" cy="608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16535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2D50E6-0889-4673-BD3F-7CB9D80460C3}"/>
              </a:ext>
            </a:extLst>
          </p:cNvPr>
          <p:cNvSpPr>
            <a:spLocks noGrp="1"/>
          </p:cNvSpPr>
          <p:nvPr>
            <p:ph type="title"/>
          </p:nvPr>
        </p:nvSpPr>
        <p:spPr/>
        <p:txBody>
          <a:bodyPr/>
          <a:lstStyle/>
          <a:p>
            <a:r>
              <a:rPr lang="nl-NL" dirty="0"/>
              <a:t>Visnet ontstaat; </a:t>
            </a:r>
            <a:r>
              <a:rPr lang="nl-NL" dirty="0" err="1"/>
              <a:t>ery’s</a:t>
            </a:r>
            <a:r>
              <a:rPr lang="nl-NL" dirty="0"/>
              <a:t> worden gevangen</a:t>
            </a:r>
          </a:p>
        </p:txBody>
      </p:sp>
      <p:sp>
        <p:nvSpPr>
          <p:cNvPr id="4" name="Rechthoek 3">
            <a:extLst>
              <a:ext uri="{FF2B5EF4-FFF2-40B4-BE49-F238E27FC236}">
                <a16:creationId xmlns:a16="http://schemas.microsoft.com/office/drawing/2014/main" id="{0F0188DF-38D8-4428-B52C-12A0339DAE03}"/>
              </a:ext>
            </a:extLst>
          </p:cNvPr>
          <p:cNvSpPr/>
          <p:nvPr/>
        </p:nvSpPr>
        <p:spPr>
          <a:xfrm>
            <a:off x="1542477" y="4750129"/>
            <a:ext cx="2308070" cy="1410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122" name="Picture 2" descr="Afbeeldingsresultaten voor thrombus">
            <a:extLst>
              <a:ext uri="{FF2B5EF4-FFF2-40B4-BE49-F238E27FC236}">
                <a16:creationId xmlns:a16="http://schemas.microsoft.com/office/drawing/2014/main" id="{255F94F8-A1B6-4925-8F10-F1EB05598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3025" y="1758512"/>
            <a:ext cx="6937740" cy="42620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99746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2D50E6-0889-4673-BD3F-7CB9D80460C3}"/>
              </a:ext>
            </a:extLst>
          </p:cNvPr>
          <p:cNvSpPr>
            <a:spLocks noGrp="1"/>
          </p:cNvSpPr>
          <p:nvPr>
            <p:ph type="title"/>
          </p:nvPr>
        </p:nvSpPr>
        <p:spPr/>
        <p:txBody>
          <a:bodyPr/>
          <a:lstStyle/>
          <a:p>
            <a:r>
              <a:rPr lang="nl-NL" dirty="0"/>
              <a:t>Vitamine K Antagonisten en </a:t>
            </a:r>
            <a:r>
              <a:rPr lang="nl-NL" dirty="0" err="1"/>
              <a:t>DOACs</a:t>
            </a:r>
            <a:endParaRPr lang="nl-NL" dirty="0"/>
          </a:p>
        </p:txBody>
      </p:sp>
      <p:sp>
        <p:nvSpPr>
          <p:cNvPr id="4" name="Pijl: omlaag 3">
            <a:extLst>
              <a:ext uri="{FF2B5EF4-FFF2-40B4-BE49-F238E27FC236}">
                <a16:creationId xmlns:a16="http://schemas.microsoft.com/office/drawing/2014/main" id="{3059D87F-7ED2-44C2-9465-6708E02CA7F6}"/>
              </a:ext>
            </a:extLst>
          </p:cNvPr>
          <p:cNvSpPr/>
          <p:nvPr/>
        </p:nvSpPr>
        <p:spPr>
          <a:xfrm>
            <a:off x="2864589" y="1868528"/>
            <a:ext cx="259557" cy="2632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074" name="Picture 2" descr="De bronafbeelding bekijken">
            <a:extLst>
              <a:ext uri="{FF2B5EF4-FFF2-40B4-BE49-F238E27FC236}">
                <a16:creationId xmlns:a16="http://schemas.microsoft.com/office/drawing/2014/main" id="{A29C4526-11E5-48C9-96C0-10B19E5D5D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96862"/>
            <a:ext cx="7279618" cy="4629837"/>
          </a:xfrm>
          <a:prstGeom prst="rect">
            <a:avLst/>
          </a:prstGeom>
          <a:noFill/>
          <a:extLst>
            <a:ext uri="{909E8E84-426E-40dd-AFC4-6F175D3DCCD1}">
              <a14:hiddenFill xmlns:a14="http://schemas.microsoft.com/office/drawing/2010/main" xmlns="">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10" name="Inkt 9">
                <a:extLst>
                  <a:ext uri="{FF2B5EF4-FFF2-40B4-BE49-F238E27FC236}">
                    <a16:creationId xmlns:a16="http://schemas.microsoft.com/office/drawing/2014/main" id="{84BD9026-CDCB-49CA-91A4-046903B91BB5}"/>
                  </a:ext>
                </a:extLst>
              </p14:cNvPr>
              <p14:cNvContentPartPr/>
              <p14:nvPr/>
            </p14:nvContentPartPr>
            <p14:xfrm>
              <a:off x="5188726" y="3957842"/>
              <a:ext cx="1127520" cy="889920"/>
            </p14:xfrm>
          </p:contentPart>
        </mc:Choice>
        <mc:Fallback xmlns="">
          <p:pic>
            <p:nvPicPr>
              <p:cNvPr id="10" name="Inkt 9">
                <a:extLst>
                  <a:ext uri="{FF2B5EF4-FFF2-40B4-BE49-F238E27FC236}">
                    <a16:creationId xmlns:a16="http://schemas.microsoft.com/office/drawing/2014/main" id="{84BD9026-CDCB-49CA-91A4-046903B91BB5}"/>
                  </a:ext>
                </a:extLst>
              </p:cNvPr>
              <p:cNvPicPr/>
              <p:nvPr/>
            </p:nvPicPr>
            <p:blipFill>
              <a:blip r:embed="rId5"/>
              <a:stretch>
                <a:fillRect/>
              </a:stretch>
            </p:blipFill>
            <p:spPr>
              <a:xfrm>
                <a:off x="5179726" y="3948846"/>
                <a:ext cx="1145160" cy="90755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t 11">
                <a:extLst>
                  <a:ext uri="{FF2B5EF4-FFF2-40B4-BE49-F238E27FC236}">
                    <a16:creationId xmlns:a16="http://schemas.microsoft.com/office/drawing/2014/main" id="{19F7A140-1744-4C27-AE5A-056EAD5714F3}"/>
                  </a:ext>
                </a:extLst>
              </p14:cNvPr>
              <p14:cNvContentPartPr/>
              <p14:nvPr/>
            </p14:nvContentPartPr>
            <p14:xfrm>
              <a:off x="8396950" y="1425907"/>
              <a:ext cx="360" cy="360"/>
            </p14:xfrm>
          </p:contentPart>
        </mc:Choice>
        <mc:Fallback xmlns="">
          <p:pic>
            <p:nvPicPr>
              <p:cNvPr id="12" name="Inkt 11">
                <a:extLst>
                  <a:ext uri="{FF2B5EF4-FFF2-40B4-BE49-F238E27FC236}">
                    <a16:creationId xmlns:a16="http://schemas.microsoft.com/office/drawing/2014/main" id="{19F7A140-1744-4C27-AE5A-056EAD5714F3}"/>
                  </a:ext>
                </a:extLst>
              </p:cNvPr>
              <p:cNvPicPr/>
              <p:nvPr/>
            </p:nvPicPr>
            <p:blipFill>
              <a:blip r:embed="rId7"/>
              <a:stretch>
                <a:fillRect/>
              </a:stretch>
            </p:blipFill>
            <p:spPr>
              <a:xfrm>
                <a:off x="8387950" y="14169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t 12">
                <a:extLst>
                  <a:ext uri="{FF2B5EF4-FFF2-40B4-BE49-F238E27FC236}">
                    <a16:creationId xmlns:a16="http://schemas.microsoft.com/office/drawing/2014/main" id="{359B24E6-DF13-4D11-AB29-51C4CAD6F326}"/>
                  </a:ext>
                </a:extLst>
              </p14:cNvPr>
              <p14:cNvContentPartPr/>
              <p14:nvPr/>
            </p14:nvContentPartPr>
            <p14:xfrm>
              <a:off x="6702790" y="1727947"/>
              <a:ext cx="360" cy="360"/>
            </p14:xfrm>
          </p:contentPart>
        </mc:Choice>
        <mc:Fallback xmlns="">
          <p:pic>
            <p:nvPicPr>
              <p:cNvPr id="13" name="Inkt 12">
                <a:extLst>
                  <a:ext uri="{FF2B5EF4-FFF2-40B4-BE49-F238E27FC236}">
                    <a16:creationId xmlns:a16="http://schemas.microsoft.com/office/drawing/2014/main" id="{359B24E6-DF13-4D11-AB29-51C4CAD6F326}"/>
                  </a:ext>
                </a:extLst>
              </p:cNvPr>
              <p:cNvPicPr/>
              <p:nvPr/>
            </p:nvPicPr>
            <p:blipFill>
              <a:blip r:embed="rId7"/>
              <a:stretch>
                <a:fillRect/>
              </a:stretch>
            </p:blipFill>
            <p:spPr>
              <a:xfrm>
                <a:off x="6693790" y="17189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Inkt 13">
                <a:extLst>
                  <a:ext uri="{FF2B5EF4-FFF2-40B4-BE49-F238E27FC236}">
                    <a16:creationId xmlns:a16="http://schemas.microsoft.com/office/drawing/2014/main" id="{FE4AEBCF-8E76-4879-A08C-58495CF1D09C}"/>
                  </a:ext>
                </a:extLst>
              </p14:cNvPr>
              <p14:cNvContentPartPr/>
              <p14:nvPr/>
            </p14:nvContentPartPr>
            <p14:xfrm>
              <a:off x="7524310" y="905707"/>
              <a:ext cx="360" cy="360"/>
            </p14:xfrm>
          </p:contentPart>
        </mc:Choice>
        <mc:Fallback xmlns="">
          <p:pic>
            <p:nvPicPr>
              <p:cNvPr id="14" name="Inkt 13">
                <a:extLst>
                  <a:ext uri="{FF2B5EF4-FFF2-40B4-BE49-F238E27FC236}">
                    <a16:creationId xmlns:a16="http://schemas.microsoft.com/office/drawing/2014/main" id="{FE4AEBCF-8E76-4879-A08C-58495CF1D09C}"/>
                  </a:ext>
                </a:extLst>
              </p:cNvPr>
              <p:cNvPicPr/>
              <p:nvPr/>
            </p:nvPicPr>
            <p:blipFill>
              <a:blip r:embed="rId7"/>
              <a:stretch>
                <a:fillRect/>
              </a:stretch>
            </p:blipFill>
            <p:spPr>
              <a:xfrm>
                <a:off x="7515310" y="8967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t 15">
                <a:extLst>
                  <a:ext uri="{FF2B5EF4-FFF2-40B4-BE49-F238E27FC236}">
                    <a16:creationId xmlns:a16="http://schemas.microsoft.com/office/drawing/2014/main" id="{89971CD5-E93A-4F20-A1D4-24D0D32D10C8}"/>
                  </a:ext>
                </a:extLst>
              </p14:cNvPr>
              <p14:cNvContentPartPr/>
              <p14:nvPr/>
            </p14:nvContentPartPr>
            <p14:xfrm>
              <a:off x="10435270" y="1107307"/>
              <a:ext cx="360" cy="360"/>
            </p14:xfrm>
          </p:contentPart>
        </mc:Choice>
        <mc:Fallback xmlns="">
          <p:pic>
            <p:nvPicPr>
              <p:cNvPr id="16" name="Inkt 15">
                <a:extLst>
                  <a:ext uri="{FF2B5EF4-FFF2-40B4-BE49-F238E27FC236}">
                    <a16:creationId xmlns:a16="http://schemas.microsoft.com/office/drawing/2014/main" id="{89971CD5-E93A-4F20-A1D4-24D0D32D10C8}"/>
                  </a:ext>
                </a:extLst>
              </p:cNvPr>
              <p:cNvPicPr/>
              <p:nvPr/>
            </p:nvPicPr>
            <p:blipFill>
              <a:blip r:embed="rId7"/>
              <a:stretch>
                <a:fillRect/>
              </a:stretch>
            </p:blipFill>
            <p:spPr>
              <a:xfrm>
                <a:off x="10426270" y="10983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Inkt 16">
                <a:extLst>
                  <a:ext uri="{FF2B5EF4-FFF2-40B4-BE49-F238E27FC236}">
                    <a16:creationId xmlns:a16="http://schemas.microsoft.com/office/drawing/2014/main" id="{9EA3CFF9-0351-489D-9281-50E234D8795E}"/>
                  </a:ext>
                </a:extLst>
              </p14:cNvPr>
              <p14:cNvContentPartPr/>
              <p14:nvPr/>
            </p14:nvContentPartPr>
            <p14:xfrm>
              <a:off x="368590" y="2566747"/>
              <a:ext cx="360" cy="360"/>
            </p14:xfrm>
          </p:contentPart>
        </mc:Choice>
        <mc:Fallback xmlns="">
          <p:pic>
            <p:nvPicPr>
              <p:cNvPr id="17" name="Inkt 16">
                <a:extLst>
                  <a:ext uri="{FF2B5EF4-FFF2-40B4-BE49-F238E27FC236}">
                    <a16:creationId xmlns:a16="http://schemas.microsoft.com/office/drawing/2014/main" id="{9EA3CFF9-0351-489D-9281-50E234D8795E}"/>
                  </a:ext>
                </a:extLst>
              </p:cNvPr>
              <p:cNvPicPr/>
              <p:nvPr/>
            </p:nvPicPr>
            <p:blipFill>
              <a:blip r:embed="rId7"/>
              <a:stretch>
                <a:fillRect/>
              </a:stretch>
            </p:blipFill>
            <p:spPr>
              <a:xfrm>
                <a:off x="359590" y="2557747"/>
                <a:ext cx="18000" cy="18000"/>
              </a:xfrm>
              <a:prstGeom prst="rect">
                <a:avLst/>
              </a:prstGeom>
            </p:spPr>
          </p:pic>
        </mc:Fallback>
      </mc:AlternateContent>
      <p:sp>
        <p:nvSpPr>
          <p:cNvPr id="21" name="Pijl: omlaag 20">
            <a:extLst>
              <a:ext uri="{FF2B5EF4-FFF2-40B4-BE49-F238E27FC236}">
                <a16:creationId xmlns:a16="http://schemas.microsoft.com/office/drawing/2014/main" id="{EA64F84C-586C-4EEE-BE53-94376FF3ADB8}"/>
              </a:ext>
            </a:extLst>
          </p:cNvPr>
          <p:cNvSpPr/>
          <p:nvPr/>
        </p:nvSpPr>
        <p:spPr>
          <a:xfrm rot="20595438">
            <a:off x="721546" y="2820449"/>
            <a:ext cx="605450" cy="1217103"/>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Pijl: links 22">
            <a:extLst>
              <a:ext uri="{FF2B5EF4-FFF2-40B4-BE49-F238E27FC236}">
                <a16:creationId xmlns:a16="http://schemas.microsoft.com/office/drawing/2014/main" id="{84C77D5F-4508-447A-8B97-3587C4C977B2}"/>
              </a:ext>
            </a:extLst>
          </p:cNvPr>
          <p:cNvSpPr/>
          <p:nvPr/>
        </p:nvSpPr>
        <p:spPr>
          <a:xfrm rot="1751823">
            <a:off x="4551092" y="4710187"/>
            <a:ext cx="1527353" cy="46978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Minteken 23">
            <a:extLst>
              <a:ext uri="{FF2B5EF4-FFF2-40B4-BE49-F238E27FC236}">
                <a16:creationId xmlns:a16="http://schemas.microsoft.com/office/drawing/2014/main" id="{2841B4AB-90CB-49C0-BEF9-ED940F4D8DDF}"/>
              </a:ext>
            </a:extLst>
          </p:cNvPr>
          <p:cNvSpPr/>
          <p:nvPr/>
        </p:nvSpPr>
        <p:spPr>
          <a:xfrm rot="18255875">
            <a:off x="2985875" y="4841566"/>
            <a:ext cx="1402822" cy="591224"/>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Tekstvak 24">
            <a:extLst>
              <a:ext uri="{FF2B5EF4-FFF2-40B4-BE49-F238E27FC236}">
                <a16:creationId xmlns:a16="http://schemas.microsoft.com/office/drawing/2014/main" id="{F51D3515-D41D-44F2-8135-3362FED8D2F1}"/>
              </a:ext>
            </a:extLst>
          </p:cNvPr>
          <p:cNvSpPr txBox="1"/>
          <p:nvPr/>
        </p:nvSpPr>
        <p:spPr>
          <a:xfrm>
            <a:off x="6177398" y="5563448"/>
            <a:ext cx="1829369" cy="646331"/>
          </a:xfrm>
          <a:prstGeom prst="rect">
            <a:avLst/>
          </a:prstGeom>
          <a:noFill/>
        </p:spPr>
        <p:txBody>
          <a:bodyPr wrap="square">
            <a:spAutoFit/>
          </a:bodyPr>
          <a:lstStyle/>
          <a:p>
            <a:r>
              <a:rPr lang="nl-NL" dirty="0" err="1"/>
              <a:t>Da</a:t>
            </a:r>
            <a:r>
              <a:rPr lang="nl-NL" dirty="0" err="1">
                <a:solidFill>
                  <a:srgbClr val="FF0000"/>
                </a:solidFill>
              </a:rPr>
              <a:t>bi</a:t>
            </a:r>
            <a:r>
              <a:rPr lang="nl-NL" dirty="0" err="1"/>
              <a:t>ga</a:t>
            </a:r>
            <a:r>
              <a:rPr lang="nl-NL" dirty="0" err="1">
                <a:solidFill>
                  <a:srgbClr val="FF0000"/>
                </a:solidFill>
              </a:rPr>
              <a:t>tr</a:t>
            </a:r>
            <a:r>
              <a:rPr lang="nl-NL" dirty="0" err="1"/>
              <a:t>an</a:t>
            </a:r>
            <a:r>
              <a:rPr lang="nl-NL" dirty="0"/>
              <a:t> (</a:t>
            </a:r>
            <a:r>
              <a:rPr lang="nl-NL" dirty="0" err="1"/>
              <a:t>pradaxa</a:t>
            </a:r>
            <a:r>
              <a:rPr lang="nl-NL" dirty="0"/>
              <a:t>)</a:t>
            </a:r>
          </a:p>
        </p:txBody>
      </p:sp>
      <p:sp>
        <p:nvSpPr>
          <p:cNvPr id="27" name="Pijl: links 26">
            <a:extLst>
              <a:ext uri="{FF2B5EF4-FFF2-40B4-BE49-F238E27FC236}">
                <a16:creationId xmlns:a16="http://schemas.microsoft.com/office/drawing/2014/main" id="{41C76362-78FA-4164-9458-50595281F109}"/>
              </a:ext>
            </a:extLst>
          </p:cNvPr>
          <p:cNvSpPr/>
          <p:nvPr/>
        </p:nvSpPr>
        <p:spPr>
          <a:xfrm rot="3077420">
            <a:off x="2972593" y="4920204"/>
            <a:ext cx="1476559" cy="47937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Minteken 27">
            <a:extLst>
              <a:ext uri="{FF2B5EF4-FFF2-40B4-BE49-F238E27FC236}">
                <a16:creationId xmlns:a16="http://schemas.microsoft.com/office/drawing/2014/main" id="{A9A768B6-6CCB-488F-BDD8-9088F7F30353}"/>
              </a:ext>
            </a:extLst>
          </p:cNvPr>
          <p:cNvSpPr/>
          <p:nvPr/>
        </p:nvSpPr>
        <p:spPr>
          <a:xfrm rot="18255875">
            <a:off x="4533982" y="4742807"/>
            <a:ext cx="1402822" cy="591224"/>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Tekstvak 28">
            <a:extLst>
              <a:ext uri="{FF2B5EF4-FFF2-40B4-BE49-F238E27FC236}">
                <a16:creationId xmlns:a16="http://schemas.microsoft.com/office/drawing/2014/main" id="{ECB61C90-0D3C-44E7-845C-1E487A63BF01}"/>
              </a:ext>
            </a:extLst>
          </p:cNvPr>
          <p:cNvSpPr txBox="1"/>
          <p:nvPr/>
        </p:nvSpPr>
        <p:spPr>
          <a:xfrm>
            <a:off x="4291076" y="5899196"/>
            <a:ext cx="1829369" cy="923330"/>
          </a:xfrm>
          <a:prstGeom prst="rect">
            <a:avLst/>
          </a:prstGeom>
          <a:noFill/>
        </p:spPr>
        <p:txBody>
          <a:bodyPr wrap="square">
            <a:spAutoFit/>
          </a:bodyPr>
          <a:lstStyle/>
          <a:p>
            <a:r>
              <a:rPr lang="nl-NL" dirty="0" err="1"/>
              <a:t>Api</a:t>
            </a:r>
            <a:r>
              <a:rPr lang="nl-NL" dirty="0" err="1">
                <a:solidFill>
                  <a:srgbClr val="FF0000"/>
                </a:solidFill>
              </a:rPr>
              <a:t>xa</a:t>
            </a:r>
            <a:r>
              <a:rPr lang="nl-NL" dirty="0" err="1"/>
              <a:t>ban</a:t>
            </a:r>
            <a:r>
              <a:rPr lang="nl-NL" dirty="0"/>
              <a:t>, </a:t>
            </a:r>
            <a:r>
              <a:rPr lang="nl-NL" dirty="0" err="1"/>
              <a:t>edo</a:t>
            </a:r>
            <a:r>
              <a:rPr lang="nl-NL" dirty="0" err="1">
                <a:solidFill>
                  <a:srgbClr val="FF0000"/>
                </a:solidFill>
              </a:rPr>
              <a:t>xa</a:t>
            </a:r>
            <a:r>
              <a:rPr lang="nl-NL" dirty="0" err="1"/>
              <a:t>ban</a:t>
            </a:r>
            <a:r>
              <a:rPr lang="nl-NL" dirty="0"/>
              <a:t>, </a:t>
            </a:r>
            <a:r>
              <a:rPr lang="nl-NL" dirty="0" err="1"/>
              <a:t>rivaro</a:t>
            </a:r>
            <a:r>
              <a:rPr lang="nl-NL" dirty="0" err="1">
                <a:solidFill>
                  <a:srgbClr val="FF0000"/>
                </a:solidFill>
              </a:rPr>
              <a:t>xa</a:t>
            </a:r>
            <a:r>
              <a:rPr lang="nl-NL" dirty="0" err="1"/>
              <a:t>ban</a:t>
            </a:r>
            <a:endParaRPr lang="nl-NL" dirty="0"/>
          </a:p>
        </p:txBody>
      </p:sp>
      <p:sp>
        <p:nvSpPr>
          <p:cNvPr id="19" name="Pijl: omlaag 18">
            <a:extLst>
              <a:ext uri="{FF2B5EF4-FFF2-40B4-BE49-F238E27FC236}">
                <a16:creationId xmlns:a16="http://schemas.microsoft.com/office/drawing/2014/main" id="{2360F6BA-C406-4019-9EDC-5737BF1EA45F}"/>
              </a:ext>
            </a:extLst>
          </p:cNvPr>
          <p:cNvSpPr/>
          <p:nvPr/>
        </p:nvSpPr>
        <p:spPr>
          <a:xfrm rot="20595438">
            <a:off x="1915853" y="1664167"/>
            <a:ext cx="605450" cy="1217103"/>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Pijl: omlaag 19">
            <a:extLst>
              <a:ext uri="{FF2B5EF4-FFF2-40B4-BE49-F238E27FC236}">
                <a16:creationId xmlns:a16="http://schemas.microsoft.com/office/drawing/2014/main" id="{0E240834-B3E3-45D0-9D3C-74AE4E929966}"/>
              </a:ext>
            </a:extLst>
          </p:cNvPr>
          <p:cNvSpPr/>
          <p:nvPr/>
        </p:nvSpPr>
        <p:spPr>
          <a:xfrm rot="720677">
            <a:off x="4421575" y="2980879"/>
            <a:ext cx="605450" cy="1217103"/>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Pijl: omlaag 21">
            <a:extLst>
              <a:ext uri="{FF2B5EF4-FFF2-40B4-BE49-F238E27FC236}">
                <a16:creationId xmlns:a16="http://schemas.microsoft.com/office/drawing/2014/main" id="{192493E2-6DA3-4B8E-8E49-C66729F72777}"/>
              </a:ext>
            </a:extLst>
          </p:cNvPr>
          <p:cNvSpPr/>
          <p:nvPr/>
        </p:nvSpPr>
        <p:spPr>
          <a:xfrm rot="20595438">
            <a:off x="2644960" y="2886691"/>
            <a:ext cx="605450" cy="1217103"/>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Minteken 25">
            <a:extLst>
              <a:ext uri="{FF2B5EF4-FFF2-40B4-BE49-F238E27FC236}">
                <a16:creationId xmlns:a16="http://schemas.microsoft.com/office/drawing/2014/main" id="{38CD93E3-538A-473D-8C7C-1AAA262B3262}"/>
              </a:ext>
            </a:extLst>
          </p:cNvPr>
          <p:cNvSpPr/>
          <p:nvPr/>
        </p:nvSpPr>
        <p:spPr>
          <a:xfrm rot="18255875">
            <a:off x="306392" y="3039749"/>
            <a:ext cx="1402822" cy="591224"/>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Minteken 29">
            <a:extLst>
              <a:ext uri="{FF2B5EF4-FFF2-40B4-BE49-F238E27FC236}">
                <a16:creationId xmlns:a16="http://schemas.microsoft.com/office/drawing/2014/main" id="{6C44E96E-4156-4E23-AA80-372830516A94}"/>
              </a:ext>
            </a:extLst>
          </p:cNvPr>
          <p:cNvSpPr/>
          <p:nvPr/>
        </p:nvSpPr>
        <p:spPr>
          <a:xfrm rot="18255875">
            <a:off x="1416521" y="1911826"/>
            <a:ext cx="1402822" cy="591224"/>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Minteken 30">
            <a:extLst>
              <a:ext uri="{FF2B5EF4-FFF2-40B4-BE49-F238E27FC236}">
                <a16:creationId xmlns:a16="http://schemas.microsoft.com/office/drawing/2014/main" id="{195B755E-9186-4C3B-9E16-49AC66A7E138}"/>
              </a:ext>
            </a:extLst>
          </p:cNvPr>
          <p:cNvSpPr/>
          <p:nvPr/>
        </p:nvSpPr>
        <p:spPr>
          <a:xfrm rot="18255875">
            <a:off x="2296050" y="2939850"/>
            <a:ext cx="1297533" cy="782865"/>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Minteken 31">
            <a:extLst>
              <a:ext uri="{FF2B5EF4-FFF2-40B4-BE49-F238E27FC236}">
                <a16:creationId xmlns:a16="http://schemas.microsoft.com/office/drawing/2014/main" id="{AA757476-8C4B-4CE3-9987-2FF11070B210}"/>
              </a:ext>
            </a:extLst>
          </p:cNvPr>
          <p:cNvSpPr/>
          <p:nvPr/>
        </p:nvSpPr>
        <p:spPr>
          <a:xfrm rot="20037592">
            <a:off x="4051942" y="3419273"/>
            <a:ext cx="1297119" cy="420773"/>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Tekstvak 32">
            <a:extLst>
              <a:ext uri="{FF2B5EF4-FFF2-40B4-BE49-F238E27FC236}">
                <a16:creationId xmlns:a16="http://schemas.microsoft.com/office/drawing/2014/main" id="{120C7894-48C8-4F63-B89E-43E73BE410D0}"/>
              </a:ext>
            </a:extLst>
          </p:cNvPr>
          <p:cNvSpPr txBox="1"/>
          <p:nvPr/>
        </p:nvSpPr>
        <p:spPr>
          <a:xfrm>
            <a:off x="0" y="1913199"/>
            <a:ext cx="6094602" cy="369332"/>
          </a:xfrm>
          <a:prstGeom prst="rect">
            <a:avLst/>
          </a:prstGeom>
          <a:noFill/>
        </p:spPr>
        <p:txBody>
          <a:bodyPr wrap="square">
            <a:spAutoFit/>
          </a:bodyPr>
          <a:lstStyle/>
          <a:p>
            <a:r>
              <a:rPr lang="nl-NL" dirty="0"/>
              <a:t>Vit K antagonisten </a:t>
            </a:r>
          </a:p>
        </p:txBody>
      </p:sp>
      <mc:AlternateContent xmlns:mc="http://schemas.openxmlformats.org/markup-compatibility/2006" xmlns:p14="http://schemas.microsoft.com/office/powerpoint/2010/main">
        <mc:Choice Requires="p14">
          <p:contentPart p14:bwMode="auto" r:id="rId12">
            <p14:nvContentPartPr>
              <p14:cNvPr id="5" name="Inkt 4">
                <a:extLst>
                  <a:ext uri="{FF2B5EF4-FFF2-40B4-BE49-F238E27FC236}">
                    <a16:creationId xmlns:a16="http://schemas.microsoft.com/office/drawing/2014/main" id="{B687F882-B6EE-47B3-88E0-832125C7D8A6}"/>
                  </a:ext>
                </a:extLst>
              </p14:cNvPr>
              <p14:cNvContentPartPr/>
              <p14:nvPr/>
            </p14:nvContentPartPr>
            <p14:xfrm>
              <a:off x="3506350" y="4764514"/>
              <a:ext cx="360" cy="360"/>
            </p14:xfrm>
          </p:contentPart>
        </mc:Choice>
        <mc:Fallback xmlns="">
          <p:pic>
            <p:nvPicPr>
              <p:cNvPr id="5" name="Inkt 4">
                <a:extLst>
                  <a:ext uri="{FF2B5EF4-FFF2-40B4-BE49-F238E27FC236}">
                    <a16:creationId xmlns:a16="http://schemas.microsoft.com/office/drawing/2014/main" id="{B687F882-B6EE-47B3-88E0-832125C7D8A6}"/>
                  </a:ext>
                </a:extLst>
              </p:cNvPr>
              <p:cNvPicPr/>
              <p:nvPr/>
            </p:nvPicPr>
            <p:blipFill>
              <a:blip r:embed="rId7"/>
              <a:stretch>
                <a:fillRect/>
              </a:stretch>
            </p:blipFill>
            <p:spPr>
              <a:xfrm>
                <a:off x="3497350" y="4755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 name="Inkt 5">
                <a:extLst>
                  <a:ext uri="{FF2B5EF4-FFF2-40B4-BE49-F238E27FC236}">
                    <a16:creationId xmlns:a16="http://schemas.microsoft.com/office/drawing/2014/main" id="{58127EFC-62CA-498B-8DFF-3535E4C41A55}"/>
                  </a:ext>
                </a:extLst>
              </p14:cNvPr>
              <p14:cNvContentPartPr/>
              <p14:nvPr/>
            </p14:nvContentPartPr>
            <p14:xfrm>
              <a:off x="3481150" y="4857034"/>
              <a:ext cx="360" cy="360"/>
            </p14:xfrm>
          </p:contentPart>
        </mc:Choice>
        <mc:Fallback xmlns="">
          <p:pic>
            <p:nvPicPr>
              <p:cNvPr id="6" name="Inkt 5">
                <a:extLst>
                  <a:ext uri="{FF2B5EF4-FFF2-40B4-BE49-F238E27FC236}">
                    <a16:creationId xmlns:a16="http://schemas.microsoft.com/office/drawing/2014/main" id="{58127EFC-62CA-498B-8DFF-3535E4C41A55}"/>
                  </a:ext>
                </a:extLst>
              </p:cNvPr>
              <p:cNvPicPr/>
              <p:nvPr/>
            </p:nvPicPr>
            <p:blipFill>
              <a:blip r:embed="rId7"/>
              <a:stretch>
                <a:fillRect/>
              </a:stretch>
            </p:blipFill>
            <p:spPr>
              <a:xfrm>
                <a:off x="3472510" y="48480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 name="Inkt 6">
                <a:extLst>
                  <a:ext uri="{FF2B5EF4-FFF2-40B4-BE49-F238E27FC236}">
                    <a16:creationId xmlns:a16="http://schemas.microsoft.com/office/drawing/2014/main" id="{8AD9CFEC-6F00-47C5-A6BE-ED8F1439A57C}"/>
                  </a:ext>
                </a:extLst>
              </p14:cNvPr>
              <p14:cNvContentPartPr/>
              <p14:nvPr/>
            </p14:nvContentPartPr>
            <p14:xfrm>
              <a:off x="184270" y="3246034"/>
              <a:ext cx="360" cy="360"/>
            </p14:xfrm>
          </p:contentPart>
        </mc:Choice>
        <mc:Fallback xmlns="">
          <p:pic>
            <p:nvPicPr>
              <p:cNvPr id="7" name="Inkt 6">
                <a:extLst>
                  <a:ext uri="{FF2B5EF4-FFF2-40B4-BE49-F238E27FC236}">
                    <a16:creationId xmlns:a16="http://schemas.microsoft.com/office/drawing/2014/main" id="{8AD9CFEC-6F00-47C5-A6BE-ED8F1439A57C}"/>
                  </a:ext>
                </a:extLst>
              </p:cNvPr>
              <p:cNvPicPr/>
              <p:nvPr/>
            </p:nvPicPr>
            <p:blipFill>
              <a:blip r:embed="rId7"/>
              <a:stretch>
                <a:fillRect/>
              </a:stretch>
            </p:blipFill>
            <p:spPr>
              <a:xfrm>
                <a:off x="175270" y="3237394"/>
                <a:ext cx="18000" cy="18000"/>
              </a:xfrm>
              <a:prstGeom prst="rect">
                <a:avLst/>
              </a:prstGeom>
            </p:spPr>
          </p:pic>
        </mc:Fallback>
      </mc:AlternateContent>
      <p:cxnSp>
        <p:nvCxnSpPr>
          <p:cNvPr id="8" name="Rechte verbindingslijn 7">
            <a:extLst>
              <a:ext uri="{FF2B5EF4-FFF2-40B4-BE49-F238E27FC236}">
                <a16:creationId xmlns:a16="http://schemas.microsoft.com/office/drawing/2014/main" id="{24C1B397-4C96-47EF-BCD9-C378E3F1286B}"/>
              </a:ext>
            </a:extLst>
          </p:cNvPr>
          <p:cNvCxnSpPr/>
          <p:nvPr/>
        </p:nvCxnSpPr>
        <p:spPr>
          <a:xfrm>
            <a:off x="4983061" y="4165204"/>
            <a:ext cx="205665" cy="3312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598A9E19-7681-42DB-A97A-D096760B6115}"/>
              </a:ext>
            </a:extLst>
          </p:cNvPr>
          <p:cNvCxnSpPr/>
          <p:nvPr/>
        </p:nvCxnSpPr>
        <p:spPr>
          <a:xfrm flipV="1">
            <a:off x="5033726" y="4185629"/>
            <a:ext cx="104334" cy="24907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499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99D9EE-3F75-4500-BCB8-5880532F7008}"/>
              </a:ext>
            </a:extLst>
          </p:cNvPr>
          <p:cNvSpPr>
            <a:spLocks noGrp="1"/>
          </p:cNvSpPr>
          <p:nvPr>
            <p:ph type="title"/>
          </p:nvPr>
        </p:nvSpPr>
        <p:spPr/>
        <p:txBody>
          <a:bodyPr/>
          <a:lstStyle/>
          <a:p>
            <a:r>
              <a:rPr lang="nl-NL" i="0" dirty="0" err="1">
                <a:solidFill>
                  <a:srgbClr val="0F0F0F"/>
                </a:solidFill>
                <a:effectLst/>
                <a:latin typeface="Calibri Light" panose="020F0302020204030204" pitchFamily="34" charset="0"/>
                <a:cs typeface="Calibri Light" panose="020F0302020204030204" pitchFamily="34" charset="0"/>
              </a:rPr>
              <a:t>DOAC’s</a:t>
            </a:r>
            <a:br>
              <a:rPr lang="nl-NL" b="1" i="0" dirty="0">
                <a:solidFill>
                  <a:srgbClr val="0F0F0F"/>
                </a:solidFill>
                <a:effectLst/>
                <a:latin typeface="Open Sans"/>
              </a:rPr>
            </a:br>
            <a:endParaRPr lang="nl-NL" dirty="0"/>
          </a:p>
        </p:txBody>
      </p:sp>
      <p:sp>
        <p:nvSpPr>
          <p:cNvPr id="3" name="Tijdelijke aanduiding voor inhoud 2">
            <a:extLst>
              <a:ext uri="{FF2B5EF4-FFF2-40B4-BE49-F238E27FC236}">
                <a16:creationId xmlns:a16="http://schemas.microsoft.com/office/drawing/2014/main" id="{4834F4B0-6C25-4F93-856A-CE40DD126A99}"/>
              </a:ext>
            </a:extLst>
          </p:cNvPr>
          <p:cNvSpPr>
            <a:spLocks noGrp="1"/>
          </p:cNvSpPr>
          <p:nvPr>
            <p:ph idx="1"/>
          </p:nvPr>
        </p:nvSpPr>
        <p:spPr/>
        <p:txBody>
          <a:bodyPr/>
          <a:lstStyle/>
          <a:p>
            <a:r>
              <a:rPr lang="nl-NL" b="0" i="0" dirty="0" err="1">
                <a:solidFill>
                  <a:srgbClr val="0F0F0F"/>
                </a:solidFill>
                <a:effectLst/>
                <a:latin typeface="Calibri Light" panose="020F0302020204030204" pitchFamily="34" charset="0"/>
                <a:cs typeface="Calibri Light" panose="020F0302020204030204" pitchFamily="34" charset="0"/>
              </a:rPr>
              <a:t>DOAC’s</a:t>
            </a:r>
            <a:r>
              <a:rPr lang="nl-NL" b="0" i="0" dirty="0">
                <a:solidFill>
                  <a:srgbClr val="0F0F0F"/>
                </a:solidFill>
                <a:effectLst/>
                <a:latin typeface="Calibri Light" panose="020F0302020204030204" pitchFamily="34" charset="0"/>
                <a:cs typeface="Calibri Light" panose="020F0302020204030204" pitchFamily="34" charset="0"/>
              </a:rPr>
              <a:t> remmen direct en dosisafhankelijk de stollingsfactoren </a:t>
            </a:r>
            <a:r>
              <a:rPr lang="nl-NL" b="1" i="0" dirty="0">
                <a:solidFill>
                  <a:srgbClr val="0F0F0F"/>
                </a:solidFill>
                <a:effectLst/>
                <a:latin typeface="Calibri Light" panose="020F0302020204030204" pitchFamily="34" charset="0"/>
                <a:cs typeface="Calibri Light" panose="020F0302020204030204" pitchFamily="34" charset="0"/>
              </a:rPr>
              <a:t>II</a:t>
            </a:r>
            <a:r>
              <a:rPr lang="nl-NL" b="0" i="0" dirty="0">
                <a:solidFill>
                  <a:srgbClr val="0F0F0F"/>
                </a:solidFill>
                <a:effectLst/>
                <a:latin typeface="Calibri Light" panose="020F0302020204030204" pitchFamily="34" charset="0"/>
                <a:cs typeface="Calibri Light" panose="020F0302020204030204" pitchFamily="34" charset="0"/>
              </a:rPr>
              <a:t> (</a:t>
            </a:r>
            <a:r>
              <a:rPr lang="nl-NL" b="0" i="0" dirty="0" err="1">
                <a:solidFill>
                  <a:srgbClr val="0F0F0F"/>
                </a:solidFill>
                <a:effectLst/>
                <a:latin typeface="Calibri Light" panose="020F0302020204030204" pitchFamily="34" charset="0"/>
                <a:cs typeface="Calibri Light" panose="020F0302020204030204" pitchFamily="34" charset="0"/>
              </a:rPr>
              <a:t>trombine</a:t>
            </a:r>
            <a:r>
              <a:rPr lang="nl-NL" b="0" i="0" dirty="0">
                <a:solidFill>
                  <a:srgbClr val="0F0F0F"/>
                </a:solidFill>
                <a:effectLst/>
                <a:latin typeface="Calibri Light" panose="020F0302020204030204" pitchFamily="34" charset="0"/>
                <a:cs typeface="Calibri Light" panose="020F0302020204030204" pitchFamily="34" charset="0"/>
              </a:rPr>
              <a:t>) of </a:t>
            </a:r>
            <a:r>
              <a:rPr lang="nl-NL" b="1" i="0" dirty="0" err="1">
                <a:solidFill>
                  <a:srgbClr val="0F0F0F"/>
                </a:solidFill>
                <a:effectLst/>
                <a:latin typeface="Calibri Light" panose="020F0302020204030204" pitchFamily="34" charset="0"/>
                <a:cs typeface="Calibri Light" panose="020F0302020204030204" pitchFamily="34" charset="0"/>
              </a:rPr>
              <a:t>Xa</a:t>
            </a:r>
            <a:r>
              <a:rPr lang="nl-NL" b="0" i="0" dirty="0">
                <a:solidFill>
                  <a:srgbClr val="0F0F0F"/>
                </a:solidFill>
                <a:effectLst/>
                <a:latin typeface="Calibri Light" panose="020F0302020204030204" pitchFamily="34" charset="0"/>
                <a:cs typeface="Calibri Light" panose="020F0302020204030204" pitchFamily="34" charset="0"/>
              </a:rPr>
              <a:t>.</a:t>
            </a:r>
          </a:p>
          <a:p>
            <a:endParaRPr lang="nl-NL" dirty="0">
              <a:solidFill>
                <a:srgbClr val="0F0F0F"/>
              </a:solidFill>
              <a:latin typeface="Calibri Light" panose="020F0302020204030204" pitchFamily="34" charset="0"/>
              <a:cs typeface="Calibri Light" panose="020F0302020204030204" pitchFamily="34" charset="0"/>
            </a:endParaRPr>
          </a:p>
          <a:p>
            <a:pPr algn="l">
              <a:buFont typeface="Arial" panose="020B0604020202020204" pitchFamily="34" charset="0"/>
              <a:buChar char="•"/>
            </a:pPr>
            <a:r>
              <a:rPr lang="nl-NL" b="0" i="0" dirty="0" err="1">
                <a:solidFill>
                  <a:srgbClr val="0F0F0F"/>
                </a:solidFill>
                <a:effectLst/>
                <a:latin typeface="Calibri Light" panose="020F0302020204030204" pitchFamily="34" charset="0"/>
                <a:cs typeface="Calibri Light" panose="020F0302020204030204" pitchFamily="34" charset="0"/>
              </a:rPr>
              <a:t>IIa</a:t>
            </a:r>
            <a:r>
              <a:rPr lang="nl-NL" b="0" i="0" dirty="0">
                <a:solidFill>
                  <a:srgbClr val="0F0F0F"/>
                </a:solidFill>
                <a:effectLst/>
                <a:latin typeface="Calibri Light" panose="020F0302020204030204" pitchFamily="34" charset="0"/>
                <a:cs typeface="Calibri Light" panose="020F0302020204030204" pitchFamily="34" charset="0"/>
              </a:rPr>
              <a:t>-remmers</a:t>
            </a:r>
          </a:p>
          <a:p>
            <a:pPr marL="742950" lvl="1" indent="-285750" algn="l">
              <a:buFont typeface="Arial" panose="020B0604020202020204" pitchFamily="34" charset="0"/>
              <a:buChar char="•"/>
            </a:pPr>
            <a:r>
              <a:rPr lang="nl-NL" sz="2800" b="0" i="0" dirty="0" err="1">
                <a:solidFill>
                  <a:srgbClr val="0F0F0F"/>
                </a:solidFill>
                <a:effectLst/>
                <a:latin typeface="Calibri Light" panose="020F0302020204030204" pitchFamily="34" charset="0"/>
                <a:cs typeface="Calibri Light" panose="020F0302020204030204" pitchFamily="34" charset="0"/>
              </a:rPr>
              <a:t>da</a:t>
            </a:r>
            <a:r>
              <a:rPr lang="nl-NL" sz="2800" b="0" i="0" dirty="0" err="1">
                <a:solidFill>
                  <a:srgbClr val="FF0000"/>
                </a:solidFill>
                <a:effectLst/>
                <a:latin typeface="Calibri Light" panose="020F0302020204030204" pitchFamily="34" charset="0"/>
                <a:cs typeface="Calibri Light" panose="020F0302020204030204" pitchFamily="34" charset="0"/>
              </a:rPr>
              <a:t>bi</a:t>
            </a:r>
            <a:r>
              <a:rPr lang="nl-NL" sz="2800" b="0" i="0" dirty="0" err="1">
                <a:solidFill>
                  <a:srgbClr val="0F0F0F"/>
                </a:solidFill>
                <a:effectLst/>
                <a:latin typeface="Calibri Light" panose="020F0302020204030204" pitchFamily="34" charset="0"/>
                <a:cs typeface="Calibri Light" panose="020F0302020204030204" pitchFamily="34" charset="0"/>
              </a:rPr>
              <a:t>ga</a:t>
            </a:r>
            <a:r>
              <a:rPr lang="nl-NL" sz="2800" b="0" i="0" dirty="0" err="1">
                <a:solidFill>
                  <a:srgbClr val="FF0000"/>
                </a:solidFill>
                <a:effectLst/>
                <a:latin typeface="Calibri Light" panose="020F0302020204030204" pitchFamily="34" charset="0"/>
                <a:cs typeface="Calibri Light" panose="020F0302020204030204" pitchFamily="34" charset="0"/>
              </a:rPr>
              <a:t>tr</a:t>
            </a:r>
            <a:r>
              <a:rPr lang="nl-NL" sz="2800" b="0" i="0" dirty="0" err="1">
                <a:solidFill>
                  <a:srgbClr val="0F0F0F"/>
                </a:solidFill>
                <a:effectLst/>
                <a:latin typeface="Calibri Light" panose="020F0302020204030204" pitchFamily="34" charset="0"/>
                <a:cs typeface="Calibri Light" panose="020F0302020204030204" pitchFamily="34" charset="0"/>
              </a:rPr>
              <a:t>an</a:t>
            </a:r>
            <a:r>
              <a:rPr lang="nl-NL" sz="2800" b="0" i="0" dirty="0">
                <a:solidFill>
                  <a:srgbClr val="0F0F0F"/>
                </a:solidFill>
                <a:effectLst/>
                <a:latin typeface="Calibri Light" panose="020F0302020204030204" pitchFamily="34" charset="0"/>
                <a:cs typeface="Calibri Light" panose="020F0302020204030204" pitchFamily="34" charset="0"/>
              </a:rPr>
              <a:t> (</a:t>
            </a:r>
            <a:r>
              <a:rPr lang="nl-NL" sz="2800" b="0" i="0" dirty="0" err="1">
                <a:solidFill>
                  <a:srgbClr val="0F0F0F"/>
                </a:solidFill>
                <a:effectLst/>
                <a:latin typeface="Calibri Light" panose="020F0302020204030204" pitchFamily="34" charset="0"/>
                <a:cs typeface="Calibri Light" panose="020F0302020204030204" pitchFamily="34" charset="0"/>
              </a:rPr>
              <a:t>Pradaxa</a:t>
            </a:r>
            <a:r>
              <a:rPr lang="nl-NL" sz="2800" b="0" i="0" baseline="30000" dirty="0">
                <a:solidFill>
                  <a:srgbClr val="0F0F0F"/>
                </a:solidFill>
                <a:effectLst/>
                <a:latin typeface="Calibri Light" panose="020F0302020204030204" pitchFamily="34" charset="0"/>
                <a:cs typeface="Calibri Light" panose="020F0302020204030204" pitchFamily="34" charset="0"/>
              </a:rPr>
              <a:t>®</a:t>
            </a:r>
            <a:r>
              <a:rPr lang="nl-NL" sz="2800" b="0" i="0" dirty="0">
                <a:solidFill>
                  <a:srgbClr val="0F0F0F"/>
                </a:solidFill>
                <a:effectLst/>
                <a:latin typeface="Calibri Light" panose="020F0302020204030204" pitchFamily="34" charset="0"/>
                <a:cs typeface="Calibri Light" panose="020F0302020204030204" pitchFamily="34" charset="0"/>
              </a:rPr>
              <a:t>)</a:t>
            </a:r>
          </a:p>
          <a:p>
            <a:pPr algn="l">
              <a:buFont typeface="Arial" panose="020B0604020202020204" pitchFamily="34" charset="0"/>
              <a:buChar char="•"/>
            </a:pPr>
            <a:r>
              <a:rPr lang="nl-NL" b="0" i="0" dirty="0" err="1">
                <a:solidFill>
                  <a:srgbClr val="0F0F0F"/>
                </a:solidFill>
                <a:effectLst/>
                <a:latin typeface="Calibri Light" panose="020F0302020204030204" pitchFamily="34" charset="0"/>
                <a:cs typeface="Calibri Light" panose="020F0302020204030204" pitchFamily="34" charset="0"/>
              </a:rPr>
              <a:t>Xa</a:t>
            </a:r>
            <a:r>
              <a:rPr lang="nl-NL" b="0" i="0" dirty="0">
                <a:solidFill>
                  <a:srgbClr val="0F0F0F"/>
                </a:solidFill>
                <a:effectLst/>
                <a:latin typeface="Calibri Light" panose="020F0302020204030204" pitchFamily="34" charset="0"/>
                <a:cs typeface="Calibri Light" panose="020F0302020204030204" pitchFamily="34" charset="0"/>
              </a:rPr>
              <a:t>-remmers</a:t>
            </a:r>
          </a:p>
          <a:p>
            <a:pPr marL="742950" lvl="1" indent="-285750" algn="l">
              <a:buFont typeface="Arial" panose="020B0604020202020204" pitchFamily="34" charset="0"/>
              <a:buChar char="•"/>
            </a:pPr>
            <a:r>
              <a:rPr lang="nl-NL" sz="2800" b="0" i="0" dirty="0" err="1">
                <a:solidFill>
                  <a:srgbClr val="0F0F0F"/>
                </a:solidFill>
                <a:effectLst/>
                <a:latin typeface="Calibri Light" panose="020F0302020204030204" pitchFamily="34" charset="0"/>
                <a:cs typeface="Calibri Light" panose="020F0302020204030204" pitchFamily="34" charset="0"/>
              </a:rPr>
              <a:t>api</a:t>
            </a:r>
            <a:r>
              <a:rPr lang="nl-NL" sz="2800" b="0" i="0" dirty="0" err="1">
                <a:solidFill>
                  <a:srgbClr val="FF0000"/>
                </a:solidFill>
                <a:effectLst/>
                <a:latin typeface="Calibri Light" panose="020F0302020204030204" pitchFamily="34" charset="0"/>
                <a:cs typeface="Calibri Light" panose="020F0302020204030204" pitchFamily="34" charset="0"/>
              </a:rPr>
              <a:t>xa</a:t>
            </a:r>
            <a:r>
              <a:rPr lang="nl-NL" sz="2800" b="0" i="0" dirty="0" err="1">
                <a:solidFill>
                  <a:srgbClr val="0F0F0F"/>
                </a:solidFill>
                <a:effectLst/>
                <a:latin typeface="Calibri Light" panose="020F0302020204030204" pitchFamily="34" charset="0"/>
                <a:cs typeface="Calibri Light" panose="020F0302020204030204" pitchFamily="34" charset="0"/>
              </a:rPr>
              <a:t>ban</a:t>
            </a:r>
            <a:r>
              <a:rPr lang="nl-NL" sz="2800" b="0" i="0" dirty="0">
                <a:solidFill>
                  <a:srgbClr val="0F0F0F"/>
                </a:solidFill>
                <a:effectLst/>
                <a:latin typeface="Calibri Light" panose="020F0302020204030204" pitchFamily="34" charset="0"/>
                <a:cs typeface="Calibri Light" panose="020F0302020204030204" pitchFamily="34" charset="0"/>
              </a:rPr>
              <a:t> (</a:t>
            </a:r>
            <a:r>
              <a:rPr lang="nl-NL" sz="2800" b="0" i="0" dirty="0" err="1">
                <a:solidFill>
                  <a:srgbClr val="0F0F0F"/>
                </a:solidFill>
                <a:effectLst/>
                <a:latin typeface="Calibri Light" panose="020F0302020204030204" pitchFamily="34" charset="0"/>
                <a:cs typeface="Calibri Light" panose="020F0302020204030204" pitchFamily="34" charset="0"/>
              </a:rPr>
              <a:t>Eliquis</a:t>
            </a:r>
            <a:r>
              <a:rPr lang="nl-NL" sz="2800" b="0" i="0" baseline="30000" dirty="0">
                <a:solidFill>
                  <a:srgbClr val="0F0F0F"/>
                </a:solidFill>
                <a:effectLst/>
                <a:latin typeface="Calibri Light" panose="020F0302020204030204" pitchFamily="34" charset="0"/>
                <a:cs typeface="Calibri Light" panose="020F0302020204030204" pitchFamily="34" charset="0"/>
              </a:rPr>
              <a:t>®</a:t>
            </a:r>
            <a:r>
              <a:rPr lang="nl-NL" sz="2800" b="0" i="0" dirty="0">
                <a:solidFill>
                  <a:srgbClr val="0F0F0F"/>
                </a:solidFill>
                <a:effectLst/>
                <a:latin typeface="Calibri Light" panose="020F0302020204030204" pitchFamily="34" charset="0"/>
                <a:cs typeface="Calibri Light" panose="020F0302020204030204" pitchFamily="34" charset="0"/>
              </a:rPr>
              <a:t>)</a:t>
            </a:r>
          </a:p>
          <a:p>
            <a:pPr marL="742950" lvl="1" indent="-285750" algn="l">
              <a:buFont typeface="Arial" panose="020B0604020202020204" pitchFamily="34" charset="0"/>
              <a:buChar char="•"/>
            </a:pPr>
            <a:r>
              <a:rPr lang="nl-NL" sz="2800" b="0" i="0" dirty="0" err="1">
                <a:solidFill>
                  <a:srgbClr val="0F0F0F"/>
                </a:solidFill>
                <a:effectLst/>
                <a:latin typeface="Calibri Light" panose="020F0302020204030204" pitchFamily="34" charset="0"/>
                <a:cs typeface="Calibri Light" panose="020F0302020204030204" pitchFamily="34" charset="0"/>
              </a:rPr>
              <a:t>edo</a:t>
            </a:r>
            <a:r>
              <a:rPr lang="nl-NL" sz="2800" b="0" i="0" dirty="0" err="1">
                <a:solidFill>
                  <a:srgbClr val="FF0000"/>
                </a:solidFill>
                <a:effectLst/>
                <a:latin typeface="Calibri Light" panose="020F0302020204030204" pitchFamily="34" charset="0"/>
                <a:cs typeface="Calibri Light" panose="020F0302020204030204" pitchFamily="34" charset="0"/>
              </a:rPr>
              <a:t>xa</a:t>
            </a:r>
            <a:r>
              <a:rPr lang="nl-NL" sz="2800" b="0" i="0" dirty="0" err="1">
                <a:solidFill>
                  <a:srgbClr val="0F0F0F"/>
                </a:solidFill>
                <a:effectLst/>
                <a:latin typeface="Calibri Light" panose="020F0302020204030204" pitchFamily="34" charset="0"/>
                <a:cs typeface="Calibri Light" panose="020F0302020204030204" pitchFamily="34" charset="0"/>
              </a:rPr>
              <a:t>ban</a:t>
            </a:r>
            <a:r>
              <a:rPr lang="nl-NL" sz="2800" b="0" i="0" dirty="0">
                <a:solidFill>
                  <a:srgbClr val="0F0F0F"/>
                </a:solidFill>
                <a:effectLst/>
                <a:latin typeface="Calibri Light" panose="020F0302020204030204" pitchFamily="34" charset="0"/>
                <a:cs typeface="Calibri Light" panose="020F0302020204030204" pitchFamily="34" charset="0"/>
              </a:rPr>
              <a:t> (</a:t>
            </a:r>
            <a:r>
              <a:rPr lang="nl-NL" sz="2800" b="0" i="0" dirty="0" err="1">
                <a:solidFill>
                  <a:srgbClr val="0F0F0F"/>
                </a:solidFill>
                <a:effectLst/>
                <a:latin typeface="Calibri Light" panose="020F0302020204030204" pitchFamily="34" charset="0"/>
                <a:cs typeface="Calibri Light" panose="020F0302020204030204" pitchFamily="34" charset="0"/>
              </a:rPr>
              <a:t>Lixiana</a:t>
            </a:r>
            <a:r>
              <a:rPr lang="nl-NL" sz="2800" b="0" i="0" baseline="30000" dirty="0">
                <a:solidFill>
                  <a:srgbClr val="0F0F0F"/>
                </a:solidFill>
                <a:effectLst/>
                <a:latin typeface="Calibri Light" panose="020F0302020204030204" pitchFamily="34" charset="0"/>
                <a:cs typeface="Calibri Light" panose="020F0302020204030204" pitchFamily="34" charset="0"/>
              </a:rPr>
              <a:t>®</a:t>
            </a:r>
            <a:r>
              <a:rPr lang="nl-NL" sz="2800" b="0" i="0" dirty="0">
                <a:solidFill>
                  <a:srgbClr val="0F0F0F"/>
                </a:solidFill>
                <a:effectLst/>
                <a:latin typeface="Calibri Light" panose="020F0302020204030204" pitchFamily="34" charset="0"/>
                <a:cs typeface="Calibri Light" panose="020F0302020204030204" pitchFamily="34" charset="0"/>
              </a:rPr>
              <a:t>)</a:t>
            </a:r>
          </a:p>
          <a:p>
            <a:pPr marL="742950" lvl="1" indent="-285750" algn="l">
              <a:buFont typeface="Arial" panose="020B0604020202020204" pitchFamily="34" charset="0"/>
              <a:buChar char="•"/>
            </a:pPr>
            <a:r>
              <a:rPr lang="nl-NL" sz="2800" b="0" i="0" dirty="0" err="1">
                <a:solidFill>
                  <a:srgbClr val="0F0F0F"/>
                </a:solidFill>
                <a:effectLst/>
                <a:latin typeface="Calibri Light" panose="020F0302020204030204" pitchFamily="34" charset="0"/>
                <a:cs typeface="Calibri Light" panose="020F0302020204030204" pitchFamily="34" charset="0"/>
              </a:rPr>
              <a:t>rivaro</a:t>
            </a:r>
            <a:r>
              <a:rPr lang="nl-NL" sz="2800" b="0" i="0" dirty="0" err="1">
                <a:solidFill>
                  <a:srgbClr val="FF0000"/>
                </a:solidFill>
                <a:effectLst/>
                <a:latin typeface="Calibri Light" panose="020F0302020204030204" pitchFamily="34" charset="0"/>
                <a:cs typeface="Calibri Light" panose="020F0302020204030204" pitchFamily="34" charset="0"/>
              </a:rPr>
              <a:t>xa</a:t>
            </a:r>
            <a:r>
              <a:rPr lang="nl-NL" sz="2800" b="0" i="0" dirty="0" err="1">
                <a:solidFill>
                  <a:srgbClr val="0F0F0F"/>
                </a:solidFill>
                <a:effectLst/>
                <a:latin typeface="Calibri Light" panose="020F0302020204030204" pitchFamily="34" charset="0"/>
                <a:cs typeface="Calibri Light" panose="020F0302020204030204" pitchFamily="34" charset="0"/>
              </a:rPr>
              <a:t>ban</a:t>
            </a:r>
            <a:r>
              <a:rPr lang="nl-NL" sz="2800" b="0" i="0" dirty="0">
                <a:solidFill>
                  <a:srgbClr val="0F0F0F"/>
                </a:solidFill>
                <a:effectLst/>
                <a:latin typeface="Calibri Light" panose="020F0302020204030204" pitchFamily="34" charset="0"/>
                <a:cs typeface="Calibri Light" panose="020F0302020204030204" pitchFamily="34" charset="0"/>
              </a:rPr>
              <a:t> (</a:t>
            </a:r>
            <a:r>
              <a:rPr lang="nl-NL" sz="2800" b="0" i="0" dirty="0" err="1">
                <a:solidFill>
                  <a:srgbClr val="0F0F0F"/>
                </a:solidFill>
                <a:effectLst/>
                <a:latin typeface="Calibri Light" panose="020F0302020204030204" pitchFamily="34" charset="0"/>
                <a:cs typeface="Calibri Light" panose="020F0302020204030204" pitchFamily="34" charset="0"/>
              </a:rPr>
              <a:t>Xarelto</a:t>
            </a:r>
            <a:r>
              <a:rPr lang="nl-NL" sz="2800" b="0" i="0" baseline="30000" dirty="0">
                <a:solidFill>
                  <a:srgbClr val="0F0F0F"/>
                </a:solidFill>
                <a:effectLst/>
                <a:latin typeface="Calibri Light" panose="020F0302020204030204" pitchFamily="34" charset="0"/>
                <a:cs typeface="Calibri Light" panose="020F0302020204030204" pitchFamily="34" charset="0"/>
              </a:rPr>
              <a:t>®</a:t>
            </a:r>
            <a:r>
              <a:rPr lang="nl-NL" sz="2800" b="0" i="0" dirty="0">
                <a:solidFill>
                  <a:srgbClr val="0F0F0F"/>
                </a:solidFill>
                <a:effectLst/>
                <a:latin typeface="Calibri Light" panose="020F0302020204030204" pitchFamily="34" charset="0"/>
                <a:cs typeface="Calibri Light" panose="020F0302020204030204" pitchFamily="34" charset="0"/>
              </a:rPr>
              <a:t>)</a:t>
            </a:r>
          </a:p>
          <a:p>
            <a:endParaRPr lang="nl-NL" dirty="0"/>
          </a:p>
        </p:txBody>
      </p:sp>
      <p:pic>
        <p:nvPicPr>
          <p:cNvPr id="4" name="Picture 2" descr="Clopidogrel (Plavix®) | Richard T. Silver MD Myeloproliferative Neoplasms  Center">
            <a:extLst>
              <a:ext uri="{FF2B5EF4-FFF2-40B4-BE49-F238E27FC236}">
                <a16:creationId xmlns:a16="http://schemas.microsoft.com/office/drawing/2014/main" id="{33975B4F-B247-42A1-84F0-A72631690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2733" y="5037040"/>
            <a:ext cx="4281343" cy="13670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08055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2D50E6-0889-4673-BD3F-7CB9D80460C3}"/>
              </a:ext>
            </a:extLst>
          </p:cNvPr>
          <p:cNvSpPr>
            <a:spLocks noGrp="1"/>
          </p:cNvSpPr>
          <p:nvPr>
            <p:ph type="title"/>
          </p:nvPr>
        </p:nvSpPr>
        <p:spPr/>
        <p:txBody>
          <a:bodyPr/>
          <a:lstStyle/>
          <a:p>
            <a:r>
              <a:rPr lang="nl-NL" dirty="0" err="1"/>
              <a:t>Inactivatie</a:t>
            </a:r>
            <a:r>
              <a:rPr lang="nl-NL" dirty="0"/>
              <a:t> stollingscascade </a:t>
            </a:r>
          </a:p>
        </p:txBody>
      </p:sp>
      <p:sp>
        <p:nvSpPr>
          <p:cNvPr id="4" name="Pijl: omlaag 3">
            <a:extLst>
              <a:ext uri="{FF2B5EF4-FFF2-40B4-BE49-F238E27FC236}">
                <a16:creationId xmlns:a16="http://schemas.microsoft.com/office/drawing/2014/main" id="{3059D87F-7ED2-44C2-9465-6708E02CA7F6}"/>
              </a:ext>
            </a:extLst>
          </p:cNvPr>
          <p:cNvSpPr/>
          <p:nvPr/>
        </p:nvSpPr>
        <p:spPr>
          <a:xfrm>
            <a:off x="2864589" y="1868528"/>
            <a:ext cx="259557" cy="2632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074" name="Picture 2" descr="De bronafbeelding bekijken">
            <a:extLst>
              <a:ext uri="{FF2B5EF4-FFF2-40B4-BE49-F238E27FC236}">
                <a16:creationId xmlns:a16="http://schemas.microsoft.com/office/drawing/2014/main" id="{A29C4526-11E5-48C9-96C0-10B19E5D5D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1381256"/>
            <a:ext cx="7279618" cy="4629837"/>
          </a:xfrm>
          <a:prstGeom prst="rect">
            <a:avLst/>
          </a:prstGeom>
          <a:noFill/>
          <a:extLst>
            <a:ext uri="{909E8E84-426E-40dd-AFC4-6F175D3DCCD1}">
              <a14:hiddenFill xmlns:a14="http://schemas.microsoft.com/office/drawing/2010/main" xmlns="">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12" name="Inkt 11">
                <a:extLst>
                  <a:ext uri="{FF2B5EF4-FFF2-40B4-BE49-F238E27FC236}">
                    <a16:creationId xmlns:a16="http://schemas.microsoft.com/office/drawing/2014/main" id="{19F7A140-1744-4C27-AE5A-056EAD5714F3}"/>
                  </a:ext>
                </a:extLst>
              </p14:cNvPr>
              <p14:cNvContentPartPr/>
              <p14:nvPr/>
            </p14:nvContentPartPr>
            <p14:xfrm>
              <a:off x="8396950" y="1425907"/>
              <a:ext cx="360" cy="360"/>
            </p14:xfrm>
          </p:contentPart>
        </mc:Choice>
        <mc:Fallback xmlns="">
          <p:pic>
            <p:nvPicPr>
              <p:cNvPr id="12" name="Inkt 11">
                <a:extLst>
                  <a:ext uri="{FF2B5EF4-FFF2-40B4-BE49-F238E27FC236}">
                    <a16:creationId xmlns:a16="http://schemas.microsoft.com/office/drawing/2014/main" id="{19F7A140-1744-4C27-AE5A-056EAD5714F3}"/>
                  </a:ext>
                </a:extLst>
              </p:cNvPr>
              <p:cNvPicPr/>
              <p:nvPr/>
            </p:nvPicPr>
            <p:blipFill>
              <a:blip r:embed="rId5"/>
              <a:stretch>
                <a:fillRect/>
              </a:stretch>
            </p:blipFill>
            <p:spPr>
              <a:xfrm>
                <a:off x="8388310" y="14169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t 12">
                <a:extLst>
                  <a:ext uri="{FF2B5EF4-FFF2-40B4-BE49-F238E27FC236}">
                    <a16:creationId xmlns:a16="http://schemas.microsoft.com/office/drawing/2014/main" id="{359B24E6-DF13-4D11-AB29-51C4CAD6F326}"/>
                  </a:ext>
                </a:extLst>
              </p14:cNvPr>
              <p14:cNvContentPartPr/>
              <p14:nvPr/>
            </p14:nvContentPartPr>
            <p14:xfrm>
              <a:off x="6702790" y="1727947"/>
              <a:ext cx="360" cy="360"/>
            </p14:xfrm>
          </p:contentPart>
        </mc:Choice>
        <mc:Fallback xmlns="">
          <p:pic>
            <p:nvPicPr>
              <p:cNvPr id="13" name="Inkt 12">
                <a:extLst>
                  <a:ext uri="{FF2B5EF4-FFF2-40B4-BE49-F238E27FC236}">
                    <a16:creationId xmlns:a16="http://schemas.microsoft.com/office/drawing/2014/main" id="{359B24E6-DF13-4D11-AB29-51C4CAD6F326}"/>
                  </a:ext>
                </a:extLst>
              </p:cNvPr>
              <p:cNvPicPr/>
              <p:nvPr/>
            </p:nvPicPr>
            <p:blipFill>
              <a:blip r:embed="rId5"/>
              <a:stretch>
                <a:fillRect/>
              </a:stretch>
            </p:blipFill>
            <p:spPr>
              <a:xfrm>
                <a:off x="6693790" y="17193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t 13">
                <a:extLst>
                  <a:ext uri="{FF2B5EF4-FFF2-40B4-BE49-F238E27FC236}">
                    <a16:creationId xmlns:a16="http://schemas.microsoft.com/office/drawing/2014/main" id="{FE4AEBCF-8E76-4879-A08C-58495CF1D09C}"/>
                  </a:ext>
                </a:extLst>
              </p14:cNvPr>
              <p14:cNvContentPartPr/>
              <p14:nvPr/>
            </p14:nvContentPartPr>
            <p14:xfrm>
              <a:off x="7524310" y="905707"/>
              <a:ext cx="360" cy="360"/>
            </p14:xfrm>
          </p:contentPart>
        </mc:Choice>
        <mc:Fallback xmlns="">
          <p:pic>
            <p:nvPicPr>
              <p:cNvPr id="14" name="Inkt 13">
                <a:extLst>
                  <a:ext uri="{FF2B5EF4-FFF2-40B4-BE49-F238E27FC236}">
                    <a16:creationId xmlns:a16="http://schemas.microsoft.com/office/drawing/2014/main" id="{FE4AEBCF-8E76-4879-A08C-58495CF1D09C}"/>
                  </a:ext>
                </a:extLst>
              </p:cNvPr>
              <p:cNvPicPr/>
              <p:nvPr/>
            </p:nvPicPr>
            <p:blipFill>
              <a:blip r:embed="rId5"/>
              <a:stretch>
                <a:fillRect/>
              </a:stretch>
            </p:blipFill>
            <p:spPr>
              <a:xfrm>
                <a:off x="7515670" y="8970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t 15">
                <a:extLst>
                  <a:ext uri="{FF2B5EF4-FFF2-40B4-BE49-F238E27FC236}">
                    <a16:creationId xmlns:a16="http://schemas.microsoft.com/office/drawing/2014/main" id="{89971CD5-E93A-4F20-A1D4-24D0D32D10C8}"/>
                  </a:ext>
                </a:extLst>
              </p14:cNvPr>
              <p14:cNvContentPartPr/>
              <p14:nvPr/>
            </p14:nvContentPartPr>
            <p14:xfrm>
              <a:off x="10435270" y="1107307"/>
              <a:ext cx="360" cy="360"/>
            </p14:xfrm>
          </p:contentPart>
        </mc:Choice>
        <mc:Fallback xmlns="">
          <p:pic>
            <p:nvPicPr>
              <p:cNvPr id="16" name="Inkt 15">
                <a:extLst>
                  <a:ext uri="{FF2B5EF4-FFF2-40B4-BE49-F238E27FC236}">
                    <a16:creationId xmlns:a16="http://schemas.microsoft.com/office/drawing/2014/main" id="{89971CD5-E93A-4F20-A1D4-24D0D32D10C8}"/>
                  </a:ext>
                </a:extLst>
              </p:cNvPr>
              <p:cNvPicPr/>
              <p:nvPr/>
            </p:nvPicPr>
            <p:blipFill>
              <a:blip r:embed="rId5"/>
              <a:stretch>
                <a:fillRect/>
              </a:stretch>
            </p:blipFill>
            <p:spPr>
              <a:xfrm>
                <a:off x="10426630" y="10983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t 16">
                <a:extLst>
                  <a:ext uri="{FF2B5EF4-FFF2-40B4-BE49-F238E27FC236}">
                    <a16:creationId xmlns:a16="http://schemas.microsoft.com/office/drawing/2014/main" id="{9EA3CFF9-0351-489D-9281-50E234D8795E}"/>
                  </a:ext>
                </a:extLst>
              </p14:cNvPr>
              <p14:cNvContentPartPr/>
              <p14:nvPr/>
            </p14:nvContentPartPr>
            <p14:xfrm>
              <a:off x="368590" y="2566747"/>
              <a:ext cx="360" cy="360"/>
            </p14:xfrm>
          </p:contentPart>
        </mc:Choice>
        <mc:Fallback xmlns="">
          <p:pic>
            <p:nvPicPr>
              <p:cNvPr id="17" name="Inkt 16">
                <a:extLst>
                  <a:ext uri="{FF2B5EF4-FFF2-40B4-BE49-F238E27FC236}">
                    <a16:creationId xmlns:a16="http://schemas.microsoft.com/office/drawing/2014/main" id="{9EA3CFF9-0351-489D-9281-50E234D8795E}"/>
                  </a:ext>
                </a:extLst>
              </p:cNvPr>
              <p:cNvPicPr/>
              <p:nvPr/>
            </p:nvPicPr>
            <p:blipFill>
              <a:blip r:embed="rId5"/>
              <a:stretch>
                <a:fillRect/>
              </a:stretch>
            </p:blipFill>
            <p:spPr>
              <a:xfrm>
                <a:off x="359950" y="25577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 name="Inkt 23">
                <a:extLst>
                  <a:ext uri="{FF2B5EF4-FFF2-40B4-BE49-F238E27FC236}">
                    <a16:creationId xmlns:a16="http://schemas.microsoft.com/office/drawing/2014/main" id="{DE1E6105-757B-4887-9479-16452AC5FD6F}"/>
                  </a:ext>
                </a:extLst>
              </p14:cNvPr>
              <p14:cNvContentPartPr/>
              <p14:nvPr/>
            </p14:nvContentPartPr>
            <p14:xfrm>
              <a:off x="3810190" y="4016827"/>
              <a:ext cx="1498320" cy="1841760"/>
            </p14:xfrm>
          </p:contentPart>
        </mc:Choice>
        <mc:Fallback xmlns="">
          <p:pic>
            <p:nvPicPr>
              <p:cNvPr id="24" name="Inkt 23">
                <a:extLst>
                  <a:ext uri="{FF2B5EF4-FFF2-40B4-BE49-F238E27FC236}">
                    <a16:creationId xmlns:a16="http://schemas.microsoft.com/office/drawing/2014/main" id="{DE1E6105-757B-4887-9479-16452AC5FD6F}"/>
                  </a:ext>
                </a:extLst>
              </p:cNvPr>
              <p:cNvPicPr/>
              <p:nvPr/>
            </p:nvPicPr>
            <p:blipFill>
              <a:blip r:embed="rId11"/>
              <a:stretch>
                <a:fillRect/>
              </a:stretch>
            </p:blipFill>
            <p:spPr>
              <a:xfrm>
                <a:off x="3801190" y="4007827"/>
                <a:ext cx="1515960" cy="1859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 name="Inkt 2">
                <a:extLst>
                  <a:ext uri="{FF2B5EF4-FFF2-40B4-BE49-F238E27FC236}">
                    <a16:creationId xmlns:a16="http://schemas.microsoft.com/office/drawing/2014/main" id="{21D5C24C-185F-4CCE-947D-D9E4C24DCF60}"/>
                  </a:ext>
                </a:extLst>
              </p14:cNvPr>
              <p14:cNvContentPartPr/>
              <p14:nvPr/>
            </p14:nvContentPartPr>
            <p14:xfrm>
              <a:off x="2138350" y="2608867"/>
              <a:ext cx="1981440" cy="948600"/>
            </p14:xfrm>
          </p:contentPart>
        </mc:Choice>
        <mc:Fallback xmlns="">
          <p:pic>
            <p:nvPicPr>
              <p:cNvPr id="3" name="Inkt 2">
                <a:extLst>
                  <a:ext uri="{FF2B5EF4-FFF2-40B4-BE49-F238E27FC236}">
                    <a16:creationId xmlns:a16="http://schemas.microsoft.com/office/drawing/2014/main" id="{21D5C24C-185F-4CCE-947D-D9E4C24DCF60}"/>
                  </a:ext>
                </a:extLst>
              </p:cNvPr>
              <p:cNvPicPr/>
              <p:nvPr/>
            </p:nvPicPr>
            <p:blipFill>
              <a:blip r:embed="rId13"/>
              <a:stretch>
                <a:fillRect/>
              </a:stretch>
            </p:blipFill>
            <p:spPr>
              <a:xfrm>
                <a:off x="2129350" y="2599867"/>
                <a:ext cx="1999080" cy="966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 name="Inkt 6">
                <a:extLst>
                  <a:ext uri="{FF2B5EF4-FFF2-40B4-BE49-F238E27FC236}">
                    <a16:creationId xmlns:a16="http://schemas.microsoft.com/office/drawing/2014/main" id="{4D911EEB-891E-4AFA-A333-988F3DC24CD7}"/>
                  </a:ext>
                </a:extLst>
              </p14:cNvPr>
              <p14:cNvContentPartPr/>
              <p14:nvPr/>
            </p14:nvContentPartPr>
            <p14:xfrm>
              <a:off x="586750" y="1660627"/>
              <a:ext cx="360" cy="360"/>
            </p14:xfrm>
          </p:contentPart>
        </mc:Choice>
        <mc:Fallback xmlns="">
          <p:pic>
            <p:nvPicPr>
              <p:cNvPr id="7" name="Inkt 6">
                <a:extLst>
                  <a:ext uri="{FF2B5EF4-FFF2-40B4-BE49-F238E27FC236}">
                    <a16:creationId xmlns:a16="http://schemas.microsoft.com/office/drawing/2014/main" id="{4D911EEB-891E-4AFA-A333-988F3DC24CD7}"/>
                  </a:ext>
                </a:extLst>
              </p:cNvPr>
              <p:cNvPicPr/>
              <p:nvPr/>
            </p:nvPicPr>
            <p:blipFill>
              <a:blip r:embed="rId15"/>
              <a:stretch>
                <a:fillRect/>
              </a:stretch>
            </p:blipFill>
            <p:spPr>
              <a:xfrm>
                <a:off x="578110" y="1651987"/>
                <a:ext cx="18000" cy="18000"/>
              </a:xfrm>
              <a:prstGeom prst="rect">
                <a:avLst/>
              </a:prstGeom>
            </p:spPr>
          </p:pic>
        </mc:Fallback>
      </mc:AlternateContent>
    </p:spTree>
    <p:extLst>
      <p:ext uri="{BB962C8B-B14F-4D97-AF65-F5344CB8AC3E}">
        <p14:creationId xmlns:p14="http://schemas.microsoft.com/office/powerpoint/2010/main" val="3390960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2D50E6-0889-4673-BD3F-7CB9D80460C3}"/>
              </a:ext>
            </a:extLst>
          </p:cNvPr>
          <p:cNvSpPr>
            <a:spLocks noGrp="1"/>
          </p:cNvSpPr>
          <p:nvPr>
            <p:ph type="title"/>
          </p:nvPr>
        </p:nvSpPr>
        <p:spPr>
          <a:xfrm>
            <a:off x="913701" y="315396"/>
            <a:ext cx="10515600" cy="1325563"/>
          </a:xfrm>
        </p:spPr>
        <p:txBody>
          <a:bodyPr/>
          <a:lstStyle/>
          <a:p>
            <a:r>
              <a:rPr lang="nl-NL" dirty="0"/>
              <a:t>Streptokinase en heparine</a:t>
            </a:r>
          </a:p>
        </p:txBody>
      </p:sp>
      <p:sp>
        <p:nvSpPr>
          <p:cNvPr id="4" name="Pijl: omlaag 3">
            <a:extLst>
              <a:ext uri="{FF2B5EF4-FFF2-40B4-BE49-F238E27FC236}">
                <a16:creationId xmlns:a16="http://schemas.microsoft.com/office/drawing/2014/main" id="{3059D87F-7ED2-44C2-9465-6708E02CA7F6}"/>
              </a:ext>
            </a:extLst>
          </p:cNvPr>
          <p:cNvSpPr/>
          <p:nvPr/>
        </p:nvSpPr>
        <p:spPr>
          <a:xfrm>
            <a:off x="2864589" y="1868528"/>
            <a:ext cx="259557" cy="2632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074" name="Picture 2" descr="De bronafbeelding bekijken">
            <a:extLst>
              <a:ext uri="{FF2B5EF4-FFF2-40B4-BE49-F238E27FC236}">
                <a16:creationId xmlns:a16="http://schemas.microsoft.com/office/drawing/2014/main" id="{A29C4526-11E5-48C9-96C0-10B19E5D5D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882" y="1655374"/>
            <a:ext cx="7279618" cy="4629837"/>
          </a:xfrm>
          <a:prstGeom prst="rect">
            <a:avLst/>
          </a:prstGeom>
          <a:noFill/>
          <a:extLst>
            <a:ext uri="{909E8E84-426E-40dd-AFC4-6F175D3DCCD1}">
              <a14:hiddenFill xmlns:a14="http://schemas.microsoft.com/office/drawing/2010/main" xmlns="">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12" name="Inkt 11">
                <a:extLst>
                  <a:ext uri="{FF2B5EF4-FFF2-40B4-BE49-F238E27FC236}">
                    <a16:creationId xmlns:a16="http://schemas.microsoft.com/office/drawing/2014/main" id="{19F7A140-1744-4C27-AE5A-056EAD5714F3}"/>
                  </a:ext>
                </a:extLst>
              </p14:cNvPr>
              <p14:cNvContentPartPr/>
              <p14:nvPr/>
            </p14:nvContentPartPr>
            <p14:xfrm>
              <a:off x="8396950" y="1425907"/>
              <a:ext cx="360" cy="360"/>
            </p14:xfrm>
          </p:contentPart>
        </mc:Choice>
        <mc:Fallback xmlns="">
          <p:pic>
            <p:nvPicPr>
              <p:cNvPr id="12" name="Inkt 11">
                <a:extLst>
                  <a:ext uri="{FF2B5EF4-FFF2-40B4-BE49-F238E27FC236}">
                    <a16:creationId xmlns:a16="http://schemas.microsoft.com/office/drawing/2014/main" id="{19F7A140-1744-4C27-AE5A-056EAD5714F3}"/>
                  </a:ext>
                </a:extLst>
              </p:cNvPr>
              <p:cNvPicPr/>
              <p:nvPr/>
            </p:nvPicPr>
            <p:blipFill>
              <a:blip r:embed="rId5"/>
              <a:stretch>
                <a:fillRect/>
              </a:stretch>
            </p:blipFill>
            <p:spPr>
              <a:xfrm>
                <a:off x="8387950" y="14169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t 12">
                <a:extLst>
                  <a:ext uri="{FF2B5EF4-FFF2-40B4-BE49-F238E27FC236}">
                    <a16:creationId xmlns:a16="http://schemas.microsoft.com/office/drawing/2014/main" id="{359B24E6-DF13-4D11-AB29-51C4CAD6F326}"/>
                  </a:ext>
                </a:extLst>
              </p14:cNvPr>
              <p14:cNvContentPartPr/>
              <p14:nvPr/>
            </p14:nvContentPartPr>
            <p14:xfrm>
              <a:off x="6702790" y="1727947"/>
              <a:ext cx="360" cy="360"/>
            </p14:xfrm>
          </p:contentPart>
        </mc:Choice>
        <mc:Fallback xmlns="">
          <p:pic>
            <p:nvPicPr>
              <p:cNvPr id="13" name="Inkt 12">
                <a:extLst>
                  <a:ext uri="{FF2B5EF4-FFF2-40B4-BE49-F238E27FC236}">
                    <a16:creationId xmlns:a16="http://schemas.microsoft.com/office/drawing/2014/main" id="{359B24E6-DF13-4D11-AB29-51C4CAD6F326}"/>
                  </a:ext>
                </a:extLst>
              </p:cNvPr>
              <p:cNvPicPr/>
              <p:nvPr/>
            </p:nvPicPr>
            <p:blipFill>
              <a:blip r:embed="rId5"/>
              <a:stretch>
                <a:fillRect/>
              </a:stretch>
            </p:blipFill>
            <p:spPr>
              <a:xfrm>
                <a:off x="6693790" y="17189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t 13">
                <a:extLst>
                  <a:ext uri="{FF2B5EF4-FFF2-40B4-BE49-F238E27FC236}">
                    <a16:creationId xmlns:a16="http://schemas.microsoft.com/office/drawing/2014/main" id="{FE4AEBCF-8E76-4879-A08C-58495CF1D09C}"/>
                  </a:ext>
                </a:extLst>
              </p14:cNvPr>
              <p14:cNvContentPartPr/>
              <p14:nvPr/>
            </p14:nvContentPartPr>
            <p14:xfrm>
              <a:off x="7524310" y="905707"/>
              <a:ext cx="360" cy="360"/>
            </p14:xfrm>
          </p:contentPart>
        </mc:Choice>
        <mc:Fallback xmlns="">
          <p:pic>
            <p:nvPicPr>
              <p:cNvPr id="14" name="Inkt 13">
                <a:extLst>
                  <a:ext uri="{FF2B5EF4-FFF2-40B4-BE49-F238E27FC236}">
                    <a16:creationId xmlns:a16="http://schemas.microsoft.com/office/drawing/2014/main" id="{FE4AEBCF-8E76-4879-A08C-58495CF1D09C}"/>
                  </a:ext>
                </a:extLst>
              </p:cNvPr>
              <p:cNvPicPr/>
              <p:nvPr/>
            </p:nvPicPr>
            <p:blipFill>
              <a:blip r:embed="rId5"/>
              <a:stretch>
                <a:fillRect/>
              </a:stretch>
            </p:blipFill>
            <p:spPr>
              <a:xfrm>
                <a:off x="7515310" y="8967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t 15">
                <a:extLst>
                  <a:ext uri="{FF2B5EF4-FFF2-40B4-BE49-F238E27FC236}">
                    <a16:creationId xmlns:a16="http://schemas.microsoft.com/office/drawing/2014/main" id="{89971CD5-E93A-4F20-A1D4-24D0D32D10C8}"/>
                  </a:ext>
                </a:extLst>
              </p14:cNvPr>
              <p14:cNvContentPartPr/>
              <p14:nvPr/>
            </p14:nvContentPartPr>
            <p14:xfrm>
              <a:off x="10435270" y="1107307"/>
              <a:ext cx="360" cy="360"/>
            </p14:xfrm>
          </p:contentPart>
        </mc:Choice>
        <mc:Fallback xmlns="">
          <p:pic>
            <p:nvPicPr>
              <p:cNvPr id="16" name="Inkt 15">
                <a:extLst>
                  <a:ext uri="{FF2B5EF4-FFF2-40B4-BE49-F238E27FC236}">
                    <a16:creationId xmlns:a16="http://schemas.microsoft.com/office/drawing/2014/main" id="{89971CD5-E93A-4F20-A1D4-24D0D32D10C8}"/>
                  </a:ext>
                </a:extLst>
              </p:cNvPr>
              <p:cNvPicPr/>
              <p:nvPr/>
            </p:nvPicPr>
            <p:blipFill>
              <a:blip r:embed="rId5"/>
              <a:stretch>
                <a:fillRect/>
              </a:stretch>
            </p:blipFill>
            <p:spPr>
              <a:xfrm>
                <a:off x="10426270" y="10983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t 16">
                <a:extLst>
                  <a:ext uri="{FF2B5EF4-FFF2-40B4-BE49-F238E27FC236}">
                    <a16:creationId xmlns:a16="http://schemas.microsoft.com/office/drawing/2014/main" id="{9EA3CFF9-0351-489D-9281-50E234D8795E}"/>
                  </a:ext>
                </a:extLst>
              </p14:cNvPr>
              <p14:cNvContentPartPr/>
              <p14:nvPr/>
            </p14:nvContentPartPr>
            <p14:xfrm>
              <a:off x="368590" y="2566747"/>
              <a:ext cx="360" cy="360"/>
            </p14:xfrm>
          </p:contentPart>
        </mc:Choice>
        <mc:Fallback xmlns="">
          <p:pic>
            <p:nvPicPr>
              <p:cNvPr id="17" name="Inkt 16">
                <a:extLst>
                  <a:ext uri="{FF2B5EF4-FFF2-40B4-BE49-F238E27FC236}">
                    <a16:creationId xmlns:a16="http://schemas.microsoft.com/office/drawing/2014/main" id="{9EA3CFF9-0351-489D-9281-50E234D8795E}"/>
                  </a:ext>
                </a:extLst>
              </p:cNvPr>
              <p:cNvPicPr/>
              <p:nvPr/>
            </p:nvPicPr>
            <p:blipFill>
              <a:blip r:embed="rId5"/>
              <a:stretch>
                <a:fillRect/>
              </a:stretch>
            </p:blipFill>
            <p:spPr>
              <a:xfrm>
                <a:off x="359590" y="2557747"/>
                <a:ext cx="18000" cy="18000"/>
              </a:xfrm>
              <a:prstGeom prst="rect">
                <a:avLst/>
              </a:prstGeom>
            </p:spPr>
          </p:pic>
        </mc:Fallback>
      </mc:AlternateContent>
      <p:sp>
        <p:nvSpPr>
          <p:cNvPr id="19" name="Pijl: links 18">
            <a:extLst>
              <a:ext uri="{FF2B5EF4-FFF2-40B4-BE49-F238E27FC236}">
                <a16:creationId xmlns:a16="http://schemas.microsoft.com/office/drawing/2014/main" id="{8F72D757-57A3-4AD2-B972-C83D0B8B23E6}"/>
              </a:ext>
            </a:extLst>
          </p:cNvPr>
          <p:cNvSpPr/>
          <p:nvPr/>
        </p:nvSpPr>
        <p:spPr>
          <a:xfrm rot="8884400">
            <a:off x="2173428" y="5545309"/>
            <a:ext cx="2612213" cy="443475"/>
          </a:xfrm>
          <a:prstGeom prst="lef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Pijl: links 19">
            <a:extLst>
              <a:ext uri="{FF2B5EF4-FFF2-40B4-BE49-F238E27FC236}">
                <a16:creationId xmlns:a16="http://schemas.microsoft.com/office/drawing/2014/main" id="{1B12C131-2237-4A78-9855-AAA70AC74ACD}"/>
              </a:ext>
            </a:extLst>
          </p:cNvPr>
          <p:cNvSpPr/>
          <p:nvPr/>
        </p:nvSpPr>
        <p:spPr>
          <a:xfrm rot="3077420">
            <a:off x="7434765" y="5069412"/>
            <a:ext cx="1476559" cy="479371"/>
          </a:xfrm>
          <a:prstGeom prst="lef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kstvak 17">
            <a:extLst>
              <a:ext uri="{FF2B5EF4-FFF2-40B4-BE49-F238E27FC236}">
                <a16:creationId xmlns:a16="http://schemas.microsoft.com/office/drawing/2014/main" id="{333CD0CB-2C72-453C-BF48-1979653D32F5}"/>
              </a:ext>
            </a:extLst>
          </p:cNvPr>
          <p:cNvSpPr txBox="1"/>
          <p:nvPr/>
        </p:nvSpPr>
        <p:spPr>
          <a:xfrm>
            <a:off x="8405921" y="4469324"/>
            <a:ext cx="1453411" cy="369332"/>
          </a:xfrm>
          <a:prstGeom prst="rect">
            <a:avLst/>
          </a:prstGeom>
          <a:noFill/>
        </p:spPr>
        <p:txBody>
          <a:bodyPr wrap="none" rtlCol="0">
            <a:spAutoFit/>
          </a:bodyPr>
          <a:lstStyle/>
          <a:p>
            <a:r>
              <a:rPr lang="nl-NL" dirty="0"/>
              <a:t>streptokinase</a:t>
            </a:r>
          </a:p>
        </p:txBody>
      </p:sp>
      <p:sp>
        <p:nvSpPr>
          <p:cNvPr id="23" name="Tekstvak 22">
            <a:extLst>
              <a:ext uri="{FF2B5EF4-FFF2-40B4-BE49-F238E27FC236}">
                <a16:creationId xmlns:a16="http://schemas.microsoft.com/office/drawing/2014/main" id="{DBB5365C-B935-43D8-A25B-3D66B100B208}"/>
              </a:ext>
            </a:extLst>
          </p:cNvPr>
          <p:cNvSpPr txBox="1"/>
          <p:nvPr/>
        </p:nvSpPr>
        <p:spPr>
          <a:xfrm>
            <a:off x="3508225" y="6270133"/>
            <a:ext cx="1099981" cy="369332"/>
          </a:xfrm>
          <a:prstGeom prst="rect">
            <a:avLst/>
          </a:prstGeom>
          <a:noFill/>
        </p:spPr>
        <p:txBody>
          <a:bodyPr wrap="none" rtlCol="0">
            <a:spAutoFit/>
          </a:bodyPr>
          <a:lstStyle/>
          <a:p>
            <a:r>
              <a:rPr lang="nl-NL" dirty="0"/>
              <a:t>Heparine </a:t>
            </a:r>
          </a:p>
        </p:txBody>
      </p:sp>
      <mc:AlternateContent xmlns:mc="http://schemas.openxmlformats.org/markup-compatibility/2006" xmlns:p14="http://schemas.microsoft.com/office/powerpoint/2010/main">
        <mc:Choice Requires="p14">
          <p:contentPart p14:bwMode="auto" r:id="rId10">
            <p14:nvContentPartPr>
              <p14:cNvPr id="3" name="Inkt 2">
                <a:extLst>
                  <a:ext uri="{FF2B5EF4-FFF2-40B4-BE49-F238E27FC236}">
                    <a16:creationId xmlns:a16="http://schemas.microsoft.com/office/drawing/2014/main" id="{6F212260-2E58-44AA-8372-F8447A45903B}"/>
                  </a:ext>
                </a:extLst>
              </p14:cNvPr>
              <p14:cNvContentPartPr/>
              <p14:nvPr/>
            </p14:nvContentPartPr>
            <p14:xfrm>
              <a:off x="3137350" y="5939227"/>
              <a:ext cx="360" cy="360"/>
            </p14:xfrm>
          </p:contentPart>
        </mc:Choice>
        <mc:Fallback xmlns="">
          <p:pic>
            <p:nvPicPr>
              <p:cNvPr id="3" name="Inkt 2">
                <a:extLst>
                  <a:ext uri="{FF2B5EF4-FFF2-40B4-BE49-F238E27FC236}">
                    <a16:creationId xmlns:a16="http://schemas.microsoft.com/office/drawing/2014/main" id="{6F212260-2E58-44AA-8372-F8447A45903B}"/>
                  </a:ext>
                </a:extLst>
              </p:cNvPr>
              <p:cNvPicPr/>
              <p:nvPr/>
            </p:nvPicPr>
            <p:blipFill>
              <a:blip r:embed="rId11"/>
              <a:stretch>
                <a:fillRect/>
              </a:stretch>
            </p:blipFill>
            <p:spPr>
              <a:xfrm>
                <a:off x="3128350" y="59302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 name="Inkt 4">
                <a:extLst>
                  <a:ext uri="{FF2B5EF4-FFF2-40B4-BE49-F238E27FC236}">
                    <a16:creationId xmlns:a16="http://schemas.microsoft.com/office/drawing/2014/main" id="{7F8C1A31-019E-4E87-A1E6-ED304C5DD792}"/>
                  </a:ext>
                </a:extLst>
              </p14:cNvPr>
              <p14:cNvContentPartPr/>
              <p14:nvPr/>
            </p14:nvContentPartPr>
            <p14:xfrm>
              <a:off x="3002710" y="5871907"/>
              <a:ext cx="360" cy="360"/>
            </p14:xfrm>
          </p:contentPart>
        </mc:Choice>
        <mc:Fallback xmlns="">
          <p:pic>
            <p:nvPicPr>
              <p:cNvPr id="5" name="Inkt 4">
                <a:extLst>
                  <a:ext uri="{FF2B5EF4-FFF2-40B4-BE49-F238E27FC236}">
                    <a16:creationId xmlns:a16="http://schemas.microsoft.com/office/drawing/2014/main" id="{7F8C1A31-019E-4E87-A1E6-ED304C5DD792}"/>
                  </a:ext>
                </a:extLst>
              </p:cNvPr>
              <p:cNvPicPr/>
              <p:nvPr/>
            </p:nvPicPr>
            <p:blipFill>
              <a:blip r:embed="rId11"/>
              <a:stretch>
                <a:fillRect/>
              </a:stretch>
            </p:blipFill>
            <p:spPr>
              <a:xfrm>
                <a:off x="2994070" y="58632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 name="Inkt 5">
                <a:extLst>
                  <a:ext uri="{FF2B5EF4-FFF2-40B4-BE49-F238E27FC236}">
                    <a16:creationId xmlns:a16="http://schemas.microsoft.com/office/drawing/2014/main" id="{69A72F23-3E30-4357-83FA-6D846DCB8E8F}"/>
                  </a:ext>
                </a:extLst>
              </p14:cNvPr>
              <p14:cNvContentPartPr/>
              <p14:nvPr/>
            </p14:nvContentPartPr>
            <p14:xfrm>
              <a:off x="3081190" y="5905747"/>
              <a:ext cx="29160" cy="39960"/>
            </p14:xfrm>
          </p:contentPart>
        </mc:Choice>
        <mc:Fallback xmlns="">
          <p:pic>
            <p:nvPicPr>
              <p:cNvPr id="6" name="Inkt 5">
                <a:extLst>
                  <a:ext uri="{FF2B5EF4-FFF2-40B4-BE49-F238E27FC236}">
                    <a16:creationId xmlns:a16="http://schemas.microsoft.com/office/drawing/2014/main" id="{69A72F23-3E30-4357-83FA-6D846DCB8E8F}"/>
                  </a:ext>
                </a:extLst>
              </p:cNvPr>
              <p:cNvPicPr/>
              <p:nvPr/>
            </p:nvPicPr>
            <p:blipFill>
              <a:blip r:embed="rId14"/>
              <a:stretch>
                <a:fillRect/>
              </a:stretch>
            </p:blipFill>
            <p:spPr>
              <a:xfrm>
                <a:off x="3072550" y="5896747"/>
                <a:ext cx="468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 name="Inkt 6">
                <a:extLst>
                  <a:ext uri="{FF2B5EF4-FFF2-40B4-BE49-F238E27FC236}">
                    <a16:creationId xmlns:a16="http://schemas.microsoft.com/office/drawing/2014/main" id="{8268661F-89A9-489B-AE6E-F94F581739FA}"/>
                  </a:ext>
                </a:extLst>
              </p14:cNvPr>
              <p14:cNvContentPartPr/>
              <p14:nvPr/>
            </p14:nvContentPartPr>
            <p14:xfrm>
              <a:off x="343750" y="3111787"/>
              <a:ext cx="360" cy="360"/>
            </p14:xfrm>
          </p:contentPart>
        </mc:Choice>
        <mc:Fallback xmlns="">
          <p:pic>
            <p:nvPicPr>
              <p:cNvPr id="7" name="Inkt 6">
                <a:extLst>
                  <a:ext uri="{FF2B5EF4-FFF2-40B4-BE49-F238E27FC236}">
                    <a16:creationId xmlns:a16="http://schemas.microsoft.com/office/drawing/2014/main" id="{8268661F-89A9-489B-AE6E-F94F581739FA}"/>
                  </a:ext>
                </a:extLst>
              </p:cNvPr>
              <p:cNvPicPr/>
              <p:nvPr/>
            </p:nvPicPr>
            <p:blipFill>
              <a:blip r:embed="rId11"/>
              <a:stretch>
                <a:fillRect/>
              </a:stretch>
            </p:blipFill>
            <p:spPr>
              <a:xfrm>
                <a:off x="334750" y="31031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 name="Inkt 7">
                <a:extLst>
                  <a:ext uri="{FF2B5EF4-FFF2-40B4-BE49-F238E27FC236}">
                    <a16:creationId xmlns:a16="http://schemas.microsoft.com/office/drawing/2014/main" id="{45BE9D2F-6D02-4906-A107-9E2D80E6C526}"/>
                  </a:ext>
                </a:extLst>
              </p14:cNvPr>
              <p14:cNvContentPartPr/>
              <p14:nvPr/>
            </p14:nvContentPartPr>
            <p14:xfrm>
              <a:off x="385510" y="4454227"/>
              <a:ext cx="360" cy="360"/>
            </p14:xfrm>
          </p:contentPart>
        </mc:Choice>
        <mc:Fallback xmlns="">
          <p:pic>
            <p:nvPicPr>
              <p:cNvPr id="8" name="Inkt 7">
                <a:extLst>
                  <a:ext uri="{FF2B5EF4-FFF2-40B4-BE49-F238E27FC236}">
                    <a16:creationId xmlns:a16="http://schemas.microsoft.com/office/drawing/2014/main" id="{45BE9D2F-6D02-4906-A107-9E2D80E6C526}"/>
                  </a:ext>
                </a:extLst>
              </p:cNvPr>
              <p:cNvPicPr/>
              <p:nvPr/>
            </p:nvPicPr>
            <p:blipFill>
              <a:blip r:embed="rId11"/>
              <a:stretch>
                <a:fillRect/>
              </a:stretch>
            </p:blipFill>
            <p:spPr>
              <a:xfrm>
                <a:off x="376510" y="44452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Inkt 9">
                <a:extLst>
                  <a:ext uri="{FF2B5EF4-FFF2-40B4-BE49-F238E27FC236}">
                    <a16:creationId xmlns:a16="http://schemas.microsoft.com/office/drawing/2014/main" id="{4CB3CB6A-6B41-410B-90AD-B6E13A8C49EB}"/>
                  </a:ext>
                </a:extLst>
              </p14:cNvPr>
              <p14:cNvContentPartPr/>
              <p14:nvPr/>
            </p14:nvContentPartPr>
            <p14:xfrm>
              <a:off x="3103510" y="6090067"/>
              <a:ext cx="360" cy="360"/>
            </p14:xfrm>
          </p:contentPart>
        </mc:Choice>
        <mc:Fallback xmlns="">
          <p:pic>
            <p:nvPicPr>
              <p:cNvPr id="10" name="Inkt 9">
                <a:extLst>
                  <a:ext uri="{FF2B5EF4-FFF2-40B4-BE49-F238E27FC236}">
                    <a16:creationId xmlns:a16="http://schemas.microsoft.com/office/drawing/2014/main" id="{4CB3CB6A-6B41-410B-90AD-B6E13A8C49EB}"/>
                  </a:ext>
                </a:extLst>
              </p:cNvPr>
              <p:cNvPicPr/>
              <p:nvPr/>
            </p:nvPicPr>
            <p:blipFill>
              <a:blip r:embed="rId11"/>
              <a:stretch>
                <a:fillRect/>
              </a:stretch>
            </p:blipFill>
            <p:spPr>
              <a:xfrm>
                <a:off x="3094870" y="60814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t 10">
                <a:extLst>
                  <a:ext uri="{FF2B5EF4-FFF2-40B4-BE49-F238E27FC236}">
                    <a16:creationId xmlns:a16="http://schemas.microsoft.com/office/drawing/2014/main" id="{BA037C28-96C1-406B-A75B-81245684EB6E}"/>
                  </a:ext>
                </a:extLst>
              </p14:cNvPr>
              <p14:cNvContentPartPr/>
              <p14:nvPr/>
            </p14:nvContentPartPr>
            <p14:xfrm>
              <a:off x="3086950" y="5888827"/>
              <a:ext cx="360" cy="360"/>
            </p14:xfrm>
          </p:contentPart>
        </mc:Choice>
        <mc:Fallback xmlns="">
          <p:pic>
            <p:nvPicPr>
              <p:cNvPr id="11" name="Inkt 10">
                <a:extLst>
                  <a:ext uri="{FF2B5EF4-FFF2-40B4-BE49-F238E27FC236}">
                    <a16:creationId xmlns:a16="http://schemas.microsoft.com/office/drawing/2014/main" id="{BA037C28-96C1-406B-A75B-81245684EB6E}"/>
                  </a:ext>
                </a:extLst>
              </p:cNvPr>
              <p:cNvPicPr/>
              <p:nvPr/>
            </p:nvPicPr>
            <p:blipFill>
              <a:blip r:embed="rId11"/>
              <a:stretch>
                <a:fillRect/>
              </a:stretch>
            </p:blipFill>
            <p:spPr>
              <a:xfrm>
                <a:off x="3077950" y="58798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t 14">
                <a:extLst>
                  <a:ext uri="{FF2B5EF4-FFF2-40B4-BE49-F238E27FC236}">
                    <a16:creationId xmlns:a16="http://schemas.microsoft.com/office/drawing/2014/main" id="{4F5CC2FD-22A6-48DC-811E-DAEE65B94F8B}"/>
                  </a:ext>
                </a:extLst>
              </p14:cNvPr>
              <p14:cNvContentPartPr/>
              <p14:nvPr/>
            </p14:nvContentPartPr>
            <p14:xfrm>
              <a:off x="3019630" y="6022747"/>
              <a:ext cx="360" cy="360"/>
            </p14:xfrm>
          </p:contentPart>
        </mc:Choice>
        <mc:Fallback xmlns="">
          <p:pic>
            <p:nvPicPr>
              <p:cNvPr id="15" name="Inkt 14">
                <a:extLst>
                  <a:ext uri="{FF2B5EF4-FFF2-40B4-BE49-F238E27FC236}">
                    <a16:creationId xmlns:a16="http://schemas.microsoft.com/office/drawing/2014/main" id="{4F5CC2FD-22A6-48DC-811E-DAEE65B94F8B}"/>
                  </a:ext>
                </a:extLst>
              </p:cNvPr>
              <p:cNvPicPr/>
              <p:nvPr/>
            </p:nvPicPr>
            <p:blipFill>
              <a:blip r:embed="rId11"/>
              <a:stretch>
                <a:fillRect/>
              </a:stretch>
            </p:blipFill>
            <p:spPr>
              <a:xfrm>
                <a:off x="3010630" y="60141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4" name="Inkt 23">
                <a:extLst>
                  <a:ext uri="{FF2B5EF4-FFF2-40B4-BE49-F238E27FC236}">
                    <a16:creationId xmlns:a16="http://schemas.microsoft.com/office/drawing/2014/main" id="{0D78A418-01BC-49D3-811D-F66B14D9B29E}"/>
                  </a:ext>
                </a:extLst>
              </p14:cNvPr>
              <p14:cNvContentPartPr/>
              <p14:nvPr/>
            </p14:nvContentPartPr>
            <p14:xfrm>
              <a:off x="603670" y="6635467"/>
              <a:ext cx="3600" cy="360"/>
            </p14:xfrm>
          </p:contentPart>
        </mc:Choice>
        <mc:Fallback xmlns="">
          <p:pic>
            <p:nvPicPr>
              <p:cNvPr id="24" name="Inkt 23">
                <a:extLst>
                  <a:ext uri="{FF2B5EF4-FFF2-40B4-BE49-F238E27FC236}">
                    <a16:creationId xmlns:a16="http://schemas.microsoft.com/office/drawing/2014/main" id="{0D78A418-01BC-49D3-811D-F66B14D9B29E}"/>
                  </a:ext>
                </a:extLst>
              </p:cNvPr>
              <p:cNvPicPr/>
              <p:nvPr/>
            </p:nvPicPr>
            <p:blipFill>
              <a:blip r:embed="rId21"/>
              <a:stretch>
                <a:fillRect/>
              </a:stretch>
            </p:blipFill>
            <p:spPr>
              <a:xfrm>
                <a:off x="594670" y="6626827"/>
                <a:ext cx="212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5" name="Inkt 24">
                <a:extLst>
                  <a:ext uri="{FF2B5EF4-FFF2-40B4-BE49-F238E27FC236}">
                    <a16:creationId xmlns:a16="http://schemas.microsoft.com/office/drawing/2014/main" id="{1D5F30B2-0C17-4F5C-88D5-ACD7F001DE4A}"/>
                  </a:ext>
                </a:extLst>
              </p14:cNvPr>
              <p14:cNvContentPartPr/>
              <p14:nvPr/>
            </p14:nvContentPartPr>
            <p14:xfrm>
              <a:off x="779710" y="6484267"/>
              <a:ext cx="360" cy="360"/>
            </p14:xfrm>
          </p:contentPart>
        </mc:Choice>
        <mc:Fallback xmlns="">
          <p:pic>
            <p:nvPicPr>
              <p:cNvPr id="25" name="Inkt 24">
                <a:extLst>
                  <a:ext uri="{FF2B5EF4-FFF2-40B4-BE49-F238E27FC236}">
                    <a16:creationId xmlns:a16="http://schemas.microsoft.com/office/drawing/2014/main" id="{1D5F30B2-0C17-4F5C-88D5-ACD7F001DE4A}"/>
                  </a:ext>
                </a:extLst>
              </p:cNvPr>
              <p:cNvPicPr/>
              <p:nvPr/>
            </p:nvPicPr>
            <p:blipFill>
              <a:blip r:embed="rId11"/>
              <a:stretch>
                <a:fillRect/>
              </a:stretch>
            </p:blipFill>
            <p:spPr>
              <a:xfrm>
                <a:off x="771070" y="64752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6" name="Inkt 25">
                <a:extLst>
                  <a:ext uri="{FF2B5EF4-FFF2-40B4-BE49-F238E27FC236}">
                    <a16:creationId xmlns:a16="http://schemas.microsoft.com/office/drawing/2014/main" id="{95BF04EE-486D-4107-AFFD-621EE584A6FE}"/>
                  </a:ext>
                </a:extLst>
              </p14:cNvPr>
              <p14:cNvContentPartPr/>
              <p14:nvPr/>
            </p14:nvContentPartPr>
            <p14:xfrm>
              <a:off x="477670" y="4333627"/>
              <a:ext cx="360" cy="3600"/>
            </p14:xfrm>
          </p:contentPart>
        </mc:Choice>
        <mc:Fallback xmlns="">
          <p:pic>
            <p:nvPicPr>
              <p:cNvPr id="26" name="Inkt 25">
                <a:extLst>
                  <a:ext uri="{FF2B5EF4-FFF2-40B4-BE49-F238E27FC236}">
                    <a16:creationId xmlns:a16="http://schemas.microsoft.com/office/drawing/2014/main" id="{95BF04EE-486D-4107-AFFD-621EE584A6FE}"/>
                  </a:ext>
                </a:extLst>
              </p:cNvPr>
              <p:cNvPicPr/>
              <p:nvPr/>
            </p:nvPicPr>
            <p:blipFill>
              <a:blip r:embed="rId24"/>
              <a:stretch>
                <a:fillRect/>
              </a:stretch>
            </p:blipFill>
            <p:spPr>
              <a:xfrm>
                <a:off x="469030" y="4324627"/>
                <a:ext cx="180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7" name="Inkt 26">
                <a:extLst>
                  <a:ext uri="{FF2B5EF4-FFF2-40B4-BE49-F238E27FC236}">
                    <a16:creationId xmlns:a16="http://schemas.microsoft.com/office/drawing/2014/main" id="{04577FD4-3781-48D3-8C37-11C375D40513}"/>
                  </a:ext>
                </a:extLst>
              </p14:cNvPr>
              <p14:cNvContentPartPr/>
              <p14:nvPr/>
            </p14:nvContentPartPr>
            <p14:xfrm>
              <a:off x="318550" y="1103707"/>
              <a:ext cx="360" cy="3600"/>
            </p14:xfrm>
          </p:contentPart>
        </mc:Choice>
        <mc:Fallback xmlns="">
          <p:pic>
            <p:nvPicPr>
              <p:cNvPr id="27" name="Inkt 26">
                <a:extLst>
                  <a:ext uri="{FF2B5EF4-FFF2-40B4-BE49-F238E27FC236}">
                    <a16:creationId xmlns:a16="http://schemas.microsoft.com/office/drawing/2014/main" id="{04577FD4-3781-48D3-8C37-11C375D40513}"/>
                  </a:ext>
                </a:extLst>
              </p:cNvPr>
              <p:cNvPicPr/>
              <p:nvPr/>
            </p:nvPicPr>
            <p:blipFill>
              <a:blip r:embed="rId26"/>
              <a:stretch>
                <a:fillRect/>
              </a:stretch>
            </p:blipFill>
            <p:spPr>
              <a:xfrm>
                <a:off x="309550" y="1095067"/>
                <a:ext cx="180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8" name="Inkt 27">
                <a:extLst>
                  <a:ext uri="{FF2B5EF4-FFF2-40B4-BE49-F238E27FC236}">
                    <a16:creationId xmlns:a16="http://schemas.microsoft.com/office/drawing/2014/main" id="{75392822-F36F-4985-BAFD-6C63E25DB955}"/>
                  </a:ext>
                </a:extLst>
              </p14:cNvPr>
              <p14:cNvContentPartPr/>
              <p14:nvPr/>
            </p14:nvContentPartPr>
            <p14:xfrm>
              <a:off x="796630" y="981307"/>
              <a:ext cx="360" cy="360"/>
            </p14:xfrm>
          </p:contentPart>
        </mc:Choice>
        <mc:Fallback xmlns="">
          <p:pic>
            <p:nvPicPr>
              <p:cNvPr id="28" name="Inkt 27">
                <a:extLst>
                  <a:ext uri="{FF2B5EF4-FFF2-40B4-BE49-F238E27FC236}">
                    <a16:creationId xmlns:a16="http://schemas.microsoft.com/office/drawing/2014/main" id="{75392822-F36F-4985-BAFD-6C63E25DB955}"/>
                  </a:ext>
                </a:extLst>
              </p:cNvPr>
              <p:cNvPicPr/>
              <p:nvPr/>
            </p:nvPicPr>
            <p:blipFill>
              <a:blip r:embed="rId11"/>
              <a:stretch>
                <a:fillRect/>
              </a:stretch>
            </p:blipFill>
            <p:spPr>
              <a:xfrm>
                <a:off x="787990" y="9723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9" name="Inkt 28">
                <a:extLst>
                  <a:ext uri="{FF2B5EF4-FFF2-40B4-BE49-F238E27FC236}">
                    <a16:creationId xmlns:a16="http://schemas.microsoft.com/office/drawing/2014/main" id="{CFEE0E68-C909-4A68-AF93-E91C6652DC37}"/>
                  </a:ext>
                </a:extLst>
              </p14:cNvPr>
              <p14:cNvContentPartPr/>
              <p14:nvPr/>
            </p14:nvContentPartPr>
            <p14:xfrm>
              <a:off x="5125270" y="754507"/>
              <a:ext cx="360" cy="360"/>
            </p14:xfrm>
          </p:contentPart>
        </mc:Choice>
        <mc:Fallback xmlns="">
          <p:pic>
            <p:nvPicPr>
              <p:cNvPr id="29" name="Inkt 28">
                <a:extLst>
                  <a:ext uri="{FF2B5EF4-FFF2-40B4-BE49-F238E27FC236}">
                    <a16:creationId xmlns:a16="http://schemas.microsoft.com/office/drawing/2014/main" id="{CFEE0E68-C909-4A68-AF93-E91C6652DC37}"/>
                  </a:ext>
                </a:extLst>
              </p:cNvPr>
              <p:cNvPicPr/>
              <p:nvPr/>
            </p:nvPicPr>
            <p:blipFill>
              <a:blip r:embed="rId11"/>
              <a:stretch>
                <a:fillRect/>
              </a:stretch>
            </p:blipFill>
            <p:spPr>
              <a:xfrm>
                <a:off x="5116270" y="7458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0" name="Inkt 29">
                <a:extLst>
                  <a:ext uri="{FF2B5EF4-FFF2-40B4-BE49-F238E27FC236}">
                    <a16:creationId xmlns:a16="http://schemas.microsoft.com/office/drawing/2014/main" id="{9C41F586-5B49-4BB2-8A06-CA5BF5C22F08}"/>
                  </a:ext>
                </a:extLst>
              </p14:cNvPr>
              <p14:cNvContentPartPr/>
              <p14:nvPr/>
            </p14:nvContentPartPr>
            <p14:xfrm>
              <a:off x="8648590" y="880507"/>
              <a:ext cx="360" cy="360"/>
            </p14:xfrm>
          </p:contentPart>
        </mc:Choice>
        <mc:Fallback xmlns="">
          <p:pic>
            <p:nvPicPr>
              <p:cNvPr id="30" name="Inkt 29">
                <a:extLst>
                  <a:ext uri="{FF2B5EF4-FFF2-40B4-BE49-F238E27FC236}">
                    <a16:creationId xmlns:a16="http://schemas.microsoft.com/office/drawing/2014/main" id="{9C41F586-5B49-4BB2-8A06-CA5BF5C22F08}"/>
                  </a:ext>
                </a:extLst>
              </p:cNvPr>
              <p:cNvPicPr/>
              <p:nvPr/>
            </p:nvPicPr>
            <p:blipFill>
              <a:blip r:embed="rId11"/>
              <a:stretch>
                <a:fillRect/>
              </a:stretch>
            </p:blipFill>
            <p:spPr>
              <a:xfrm>
                <a:off x="8639950" y="8715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1" name="Inkt 30">
                <a:extLst>
                  <a:ext uri="{FF2B5EF4-FFF2-40B4-BE49-F238E27FC236}">
                    <a16:creationId xmlns:a16="http://schemas.microsoft.com/office/drawing/2014/main" id="{468A329E-82B1-419D-83C7-E4CB160A384E}"/>
                  </a:ext>
                </a:extLst>
              </p14:cNvPr>
              <p14:cNvContentPartPr/>
              <p14:nvPr/>
            </p14:nvContentPartPr>
            <p14:xfrm>
              <a:off x="9084910" y="1551547"/>
              <a:ext cx="360" cy="30600"/>
            </p14:xfrm>
          </p:contentPart>
        </mc:Choice>
        <mc:Fallback xmlns="">
          <p:pic>
            <p:nvPicPr>
              <p:cNvPr id="31" name="Inkt 30">
                <a:extLst>
                  <a:ext uri="{FF2B5EF4-FFF2-40B4-BE49-F238E27FC236}">
                    <a16:creationId xmlns:a16="http://schemas.microsoft.com/office/drawing/2014/main" id="{468A329E-82B1-419D-83C7-E4CB160A384E}"/>
                  </a:ext>
                </a:extLst>
              </p:cNvPr>
              <p:cNvPicPr/>
              <p:nvPr/>
            </p:nvPicPr>
            <p:blipFill>
              <a:blip r:embed="rId31"/>
              <a:stretch>
                <a:fillRect/>
              </a:stretch>
            </p:blipFill>
            <p:spPr>
              <a:xfrm>
                <a:off x="9076270" y="1542907"/>
                <a:ext cx="180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072" name="Inkt 3071">
                <a:extLst>
                  <a:ext uri="{FF2B5EF4-FFF2-40B4-BE49-F238E27FC236}">
                    <a16:creationId xmlns:a16="http://schemas.microsoft.com/office/drawing/2014/main" id="{A8366EF0-FB6C-4873-B24E-BE366B933FF0}"/>
                  </a:ext>
                </a:extLst>
              </p14:cNvPr>
              <p14:cNvContentPartPr/>
              <p14:nvPr/>
            </p14:nvContentPartPr>
            <p14:xfrm>
              <a:off x="8578390" y="2650627"/>
              <a:ext cx="12240" cy="5400"/>
            </p14:xfrm>
          </p:contentPart>
        </mc:Choice>
        <mc:Fallback xmlns="">
          <p:pic>
            <p:nvPicPr>
              <p:cNvPr id="3072" name="Inkt 3071">
                <a:extLst>
                  <a:ext uri="{FF2B5EF4-FFF2-40B4-BE49-F238E27FC236}">
                    <a16:creationId xmlns:a16="http://schemas.microsoft.com/office/drawing/2014/main" id="{A8366EF0-FB6C-4873-B24E-BE366B933FF0}"/>
                  </a:ext>
                </a:extLst>
              </p:cNvPr>
              <p:cNvPicPr/>
              <p:nvPr/>
            </p:nvPicPr>
            <p:blipFill>
              <a:blip r:embed="rId33"/>
              <a:stretch>
                <a:fillRect/>
              </a:stretch>
            </p:blipFill>
            <p:spPr>
              <a:xfrm>
                <a:off x="8569390" y="2641627"/>
                <a:ext cx="298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77" name="Inkt 3076">
                <a:extLst>
                  <a:ext uri="{FF2B5EF4-FFF2-40B4-BE49-F238E27FC236}">
                    <a16:creationId xmlns:a16="http://schemas.microsoft.com/office/drawing/2014/main" id="{8F96AD94-B236-4DB8-BCE9-BE8F31E1425E}"/>
                  </a:ext>
                </a:extLst>
              </p14:cNvPr>
              <p14:cNvContentPartPr/>
              <p14:nvPr/>
            </p14:nvContentPartPr>
            <p14:xfrm>
              <a:off x="3120430" y="5947507"/>
              <a:ext cx="360" cy="360"/>
            </p14:xfrm>
          </p:contentPart>
        </mc:Choice>
        <mc:Fallback xmlns="">
          <p:pic>
            <p:nvPicPr>
              <p:cNvPr id="3077" name="Inkt 3076">
                <a:extLst>
                  <a:ext uri="{FF2B5EF4-FFF2-40B4-BE49-F238E27FC236}">
                    <a16:creationId xmlns:a16="http://schemas.microsoft.com/office/drawing/2014/main" id="{8F96AD94-B236-4DB8-BCE9-BE8F31E1425E}"/>
                  </a:ext>
                </a:extLst>
              </p:cNvPr>
              <p:cNvPicPr/>
              <p:nvPr/>
            </p:nvPicPr>
            <p:blipFill>
              <a:blip r:embed="rId11"/>
              <a:stretch>
                <a:fillRect/>
              </a:stretch>
            </p:blipFill>
            <p:spPr>
              <a:xfrm>
                <a:off x="3111790" y="59385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078" name="Inkt 3077">
                <a:extLst>
                  <a:ext uri="{FF2B5EF4-FFF2-40B4-BE49-F238E27FC236}">
                    <a16:creationId xmlns:a16="http://schemas.microsoft.com/office/drawing/2014/main" id="{F35911E0-3762-421B-BB62-1AC904C1E190}"/>
                  </a:ext>
                </a:extLst>
              </p14:cNvPr>
              <p14:cNvContentPartPr/>
              <p14:nvPr/>
            </p14:nvContentPartPr>
            <p14:xfrm>
              <a:off x="3405550" y="5847067"/>
              <a:ext cx="360" cy="360"/>
            </p14:xfrm>
          </p:contentPart>
        </mc:Choice>
        <mc:Fallback xmlns="">
          <p:pic>
            <p:nvPicPr>
              <p:cNvPr id="3078" name="Inkt 3077">
                <a:extLst>
                  <a:ext uri="{FF2B5EF4-FFF2-40B4-BE49-F238E27FC236}">
                    <a16:creationId xmlns:a16="http://schemas.microsoft.com/office/drawing/2014/main" id="{F35911E0-3762-421B-BB62-1AC904C1E190}"/>
                  </a:ext>
                </a:extLst>
              </p:cNvPr>
              <p:cNvPicPr/>
              <p:nvPr/>
            </p:nvPicPr>
            <p:blipFill>
              <a:blip r:embed="rId11"/>
              <a:stretch>
                <a:fillRect/>
              </a:stretch>
            </p:blipFill>
            <p:spPr>
              <a:xfrm>
                <a:off x="3396550" y="58380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079" name="Inkt 3078">
                <a:extLst>
                  <a:ext uri="{FF2B5EF4-FFF2-40B4-BE49-F238E27FC236}">
                    <a16:creationId xmlns:a16="http://schemas.microsoft.com/office/drawing/2014/main" id="{041A2F83-13E0-4240-9EC4-869927882714}"/>
                  </a:ext>
                </a:extLst>
              </p14:cNvPr>
              <p14:cNvContentPartPr/>
              <p14:nvPr/>
            </p14:nvContentPartPr>
            <p14:xfrm>
              <a:off x="2053390" y="6442507"/>
              <a:ext cx="27000" cy="18360"/>
            </p14:xfrm>
          </p:contentPart>
        </mc:Choice>
        <mc:Fallback xmlns="">
          <p:pic>
            <p:nvPicPr>
              <p:cNvPr id="3079" name="Inkt 3078">
                <a:extLst>
                  <a:ext uri="{FF2B5EF4-FFF2-40B4-BE49-F238E27FC236}">
                    <a16:creationId xmlns:a16="http://schemas.microsoft.com/office/drawing/2014/main" id="{041A2F83-13E0-4240-9EC4-869927882714}"/>
                  </a:ext>
                </a:extLst>
              </p:cNvPr>
              <p:cNvPicPr/>
              <p:nvPr/>
            </p:nvPicPr>
            <p:blipFill>
              <a:blip r:embed="rId37"/>
              <a:stretch>
                <a:fillRect/>
              </a:stretch>
            </p:blipFill>
            <p:spPr>
              <a:xfrm>
                <a:off x="2044390" y="6433507"/>
                <a:ext cx="446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80" name="Inkt 3079">
                <a:extLst>
                  <a:ext uri="{FF2B5EF4-FFF2-40B4-BE49-F238E27FC236}">
                    <a16:creationId xmlns:a16="http://schemas.microsoft.com/office/drawing/2014/main" id="{2A13BA2B-EEEB-43D2-90A2-8EA5ED2EC80C}"/>
                  </a:ext>
                </a:extLst>
              </p14:cNvPr>
              <p14:cNvContentPartPr/>
              <p14:nvPr/>
            </p14:nvContentPartPr>
            <p14:xfrm>
              <a:off x="1451110" y="6612067"/>
              <a:ext cx="17280" cy="6840"/>
            </p14:xfrm>
          </p:contentPart>
        </mc:Choice>
        <mc:Fallback xmlns="">
          <p:pic>
            <p:nvPicPr>
              <p:cNvPr id="3080" name="Inkt 3079">
                <a:extLst>
                  <a:ext uri="{FF2B5EF4-FFF2-40B4-BE49-F238E27FC236}">
                    <a16:creationId xmlns:a16="http://schemas.microsoft.com/office/drawing/2014/main" id="{2A13BA2B-EEEB-43D2-90A2-8EA5ED2EC80C}"/>
                  </a:ext>
                </a:extLst>
              </p:cNvPr>
              <p:cNvPicPr/>
              <p:nvPr/>
            </p:nvPicPr>
            <p:blipFill>
              <a:blip r:embed="rId39"/>
              <a:stretch>
                <a:fillRect/>
              </a:stretch>
            </p:blipFill>
            <p:spPr>
              <a:xfrm>
                <a:off x="1442110" y="6603067"/>
                <a:ext cx="349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81" name="Inkt 3080">
                <a:extLst>
                  <a:ext uri="{FF2B5EF4-FFF2-40B4-BE49-F238E27FC236}">
                    <a16:creationId xmlns:a16="http://schemas.microsoft.com/office/drawing/2014/main" id="{2C2223FA-0B61-437B-8F59-B0ED28C4AC61}"/>
                  </a:ext>
                </a:extLst>
              </p14:cNvPr>
              <p14:cNvContentPartPr/>
              <p14:nvPr/>
            </p14:nvContentPartPr>
            <p14:xfrm>
              <a:off x="913990" y="3724507"/>
              <a:ext cx="360" cy="360"/>
            </p14:xfrm>
          </p:contentPart>
        </mc:Choice>
        <mc:Fallback xmlns="">
          <p:pic>
            <p:nvPicPr>
              <p:cNvPr id="3081" name="Inkt 3080">
                <a:extLst>
                  <a:ext uri="{FF2B5EF4-FFF2-40B4-BE49-F238E27FC236}">
                    <a16:creationId xmlns:a16="http://schemas.microsoft.com/office/drawing/2014/main" id="{2C2223FA-0B61-437B-8F59-B0ED28C4AC61}"/>
                  </a:ext>
                </a:extLst>
              </p:cNvPr>
              <p:cNvPicPr/>
              <p:nvPr/>
            </p:nvPicPr>
            <p:blipFill>
              <a:blip r:embed="rId11"/>
              <a:stretch>
                <a:fillRect/>
              </a:stretch>
            </p:blipFill>
            <p:spPr>
              <a:xfrm>
                <a:off x="904990" y="37155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82" name="Inkt 3081">
                <a:extLst>
                  <a:ext uri="{FF2B5EF4-FFF2-40B4-BE49-F238E27FC236}">
                    <a16:creationId xmlns:a16="http://schemas.microsoft.com/office/drawing/2014/main" id="{D4F5549E-F542-4CAB-8E80-664F506C7246}"/>
                  </a:ext>
                </a:extLst>
              </p14:cNvPr>
              <p14:cNvContentPartPr/>
              <p14:nvPr/>
            </p14:nvContentPartPr>
            <p14:xfrm>
              <a:off x="452830" y="3531547"/>
              <a:ext cx="360" cy="360"/>
            </p14:xfrm>
          </p:contentPart>
        </mc:Choice>
        <mc:Fallback xmlns="">
          <p:pic>
            <p:nvPicPr>
              <p:cNvPr id="3082" name="Inkt 3081">
                <a:extLst>
                  <a:ext uri="{FF2B5EF4-FFF2-40B4-BE49-F238E27FC236}">
                    <a16:creationId xmlns:a16="http://schemas.microsoft.com/office/drawing/2014/main" id="{D4F5549E-F542-4CAB-8E80-664F506C7246}"/>
                  </a:ext>
                </a:extLst>
              </p:cNvPr>
              <p:cNvPicPr/>
              <p:nvPr/>
            </p:nvPicPr>
            <p:blipFill>
              <a:blip r:embed="rId11"/>
              <a:stretch>
                <a:fillRect/>
              </a:stretch>
            </p:blipFill>
            <p:spPr>
              <a:xfrm>
                <a:off x="443830" y="35225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83" name="Inkt 3082">
                <a:extLst>
                  <a:ext uri="{FF2B5EF4-FFF2-40B4-BE49-F238E27FC236}">
                    <a16:creationId xmlns:a16="http://schemas.microsoft.com/office/drawing/2014/main" id="{190910D7-DE39-4370-9717-491CC0754788}"/>
                  </a:ext>
                </a:extLst>
              </p14:cNvPr>
              <p14:cNvContentPartPr/>
              <p14:nvPr/>
            </p14:nvContentPartPr>
            <p14:xfrm>
              <a:off x="1417630" y="3103867"/>
              <a:ext cx="360" cy="360"/>
            </p14:xfrm>
          </p:contentPart>
        </mc:Choice>
        <mc:Fallback xmlns="">
          <p:pic>
            <p:nvPicPr>
              <p:cNvPr id="3083" name="Inkt 3082">
                <a:extLst>
                  <a:ext uri="{FF2B5EF4-FFF2-40B4-BE49-F238E27FC236}">
                    <a16:creationId xmlns:a16="http://schemas.microsoft.com/office/drawing/2014/main" id="{190910D7-DE39-4370-9717-491CC0754788}"/>
                  </a:ext>
                </a:extLst>
              </p:cNvPr>
              <p:cNvPicPr/>
              <p:nvPr/>
            </p:nvPicPr>
            <p:blipFill>
              <a:blip r:embed="rId11"/>
              <a:stretch>
                <a:fillRect/>
              </a:stretch>
            </p:blipFill>
            <p:spPr>
              <a:xfrm>
                <a:off x="1408630" y="30948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84" name="Inkt 3083">
                <a:extLst>
                  <a:ext uri="{FF2B5EF4-FFF2-40B4-BE49-F238E27FC236}">
                    <a16:creationId xmlns:a16="http://schemas.microsoft.com/office/drawing/2014/main" id="{A928F4CB-BD13-4F97-8AB4-8C267971DBBE}"/>
                  </a:ext>
                </a:extLst>
              </p14:cNvPr>
              <p14:cNvContentPartPr/>
              <p14:nvPr/>
            </p14:nvContentPartPr>
            <p14:xfrm>
              <a:off x="939190" y="2214307"/>
              <a:ext cx="360" cy="360"/>
            </p14:xfrm>
          </p:contentPart>
        </mc:Choice>
        <mc:Fallback xmlns="">
          <p:pic>
            <p:nvPicPr>
              <p:cNvPr id="3084" name="Inkt 3083">
                <a:extLst>
                  <a:ext uri="{FF2B5EF4-FFF2-40B4-BE49-F238E27FC236}">
                    <a16:creationId xmlns:a16="http://schemas.microsoft.com/office/drawing/2014/main" id="{A928F4CB-BD13-4F97-8AB4-8C267971DBBE}"/>
                  </a:ext>
                </a:extLst>
              </p:cNvPr>
              <p:cNvPicPr/>
              <p:nvPr/>
            </p:nvPicPr>
            <p:blipFill>
              <a:blip r:embed="rId11"/>
              <a:stretch>
                <a:fillRect/>
              </a:stretch>
            </p:blipFill>
            <p:spPr>
              <a:xfrm>
                <a:off x="930550" y="22056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85" name="Inkt 3084">
                <a:extLst>
                  <a:ext uri="{FF2B5EF4-FFF2-40B4-BE49-F238E27FC236}">
                    <a16:creationId xmlns:a16="http://schemas.microsoft.com/office/drawing/2014/main" id="{8A8A69D6-CAF2-4932-AF13-0F634B42D0C5}"/>
                  </a:ext>
                </a:extLst>
              </p14:cNvPr>
              <p14:cNvContentPartPr/>
              <p14:nvPr/>
            </p14:nvContentPartPr>
            <p14:xfrm>
              <a:off x="838390" y="2138707"/>
              <a:ext cx="19800" cy="18000"/>
            </p14:xfrm>
          </p:contentPart>
        </mc:Choice>
        <mc:Fallback xmlns="">
          <p:pic>
            <p:nvPicPr>
              <p:cNvPr id="3085" name="Inkt 3084">
                <a:extLst>
                  <a:ext uri="{FF2B5EF4-FFF2-40B4-BE49-F238E27FC236}">
                    <a16:creationId xmlns:a16="http://schemas.microsoft.com/office/drawing/2014/main" id="{8A8A69D6-CAF2-4932-AF13-0F634B42D0C5}"/>
                  </a:ext>
                </a:extLst>
              </p:cNvPr>
              <p:cNvPicPr/>
              <p:nvPr/>
            </p:nvPicPr>
            <p:blipFill>
              <a:blip r:embed="rId45"/>
              <a:stretch>
                <a:fillRect/>
              </a:stretch>
            </p:blipFill>
            <p:spPr>
              <a:xfrm>
                <a:off x="829750" y="2130067"/>
                <a:ext cx="374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86" name="Inkt 3085">
                <a:extLst>
                  <a:ext uri="{FF2B5EF4-FFF2-40B4-BE49-F238E27FC236}">
                    <a16:creationId xmlns:a16="http://schemas.microsoft.com/office/drawing/2014/main" id="{F6C0D966-8439-4222-950E-DE35969739C9}"/>
                  </a:ext>
                </a:extLst>
              </p14:cNvPr>
              <p14:cNvContentPartPr/>
              <p14:nvPr/>
            </p14:nvContentPartPr>
            <p14:xfrm>
              <a:off x="7306510" y="2340307"/>
              <a:ext cx="360" cy="360"/>
            </p14:xfrm>
          </p:contentPart>
        </mc:Choice>
        <mc:Fallback xmlns="">
          <p:pic>
            <p:nvPicPr>
              <p:cNvPr id="3086" name="Inkt 3085">
                <a:extLst>
                  <a:ext uri="{FF2B5EF4-FFF2-40B4-BE49-F238E27FC236}">
                    <a16:creationId xmlns:a16="http://schemas.microsoft.com/office/drawing/2014/main" id="{F6C0D966-8439-4222-950E-DE35969739C9}"/>
                  </a:ext>
                </a:extLst>
              </p:cNvPr>
              <p:cNvPicPr/>
              <p:nvPr/>
            </p:nvPicPr>
            <p:blipFill>
              <a:blip r:embed="rId11"/>
              <a:stretch>
                <a:fillRect/>
              </a:stretch>
            </p:blipFill>
            <p:spPr>
              <a:xfrm>
                <a:off x="7297870" y="2331307"/>
                <a:ext cx="18000" cy="18000"/>
              </a:xfrm>
              <a:prstGeom prst="rect">
                <a:avLst/>
              </a:prstGeom>
            </p:spPr>
          </p:pic>
        </mc:Fallback>
      </mc:AlternateContent>
      <p:grpSp>
        <p:nvGrpSpPr>
          <p:cNvPr id="3089" name="Groep 3088">
            <a:extLst>
              <a:ext uri="{FF2B5EF4-FFF2-40B4-BE49-F238E27FC236}">
                <a16:creationId xmlns:a16="http://schemas.microsoft.com/office/drawing/2014/main" id="{00F27681-13D9-4B87-9471-6723D1A75E6B}"/>
              </a:ext>
            </a:extLst>
          </p:cNvPr>
          <p:cNvGrpSpPr/>
          <p:nvPr/>
        </p:nvGrpSpPr>
        <p:grpSpPr>
          <a:xfrm>
            <a:off x="7289950" y="2415547"/>
            <a:ext cx="360" cy="360"/>
            <a:chOff x="7289950" y="2415547"/>
            <a:chExt cx="360" cy="360"/>
          </a:xfrm>
        </p:grpSpPr>
        <mc:AlternateContent xmlns:mc="http://schemas.openxmlformats.org/markup-compatibility/2006" xmlns:p14="http://schemas.microsoft.com/office/powerpoint/2010/main">
          <mc:Choice Requires="p14">
            <p:contentPart p14:bwMode="auto" r:id="rId47">
              <p14:nvContentPartPr>
                <p14:cNvPr id="3087" name="Inkt 3086">
                  <a:extLst>
                    <a:ext uri="{FF2B5EF4-FFF2-40B4-BE49-F238E27FC236}">
                      <a16:creationId xmlns:a16="http://schemas.microsoft.com/office/drawing/2014/main" id="{012B4655-7E1D-4FAA-B966-D85CC8653A63}"/>
                    </a:ext>
                  </a:extLst>
                </p14:cNvPr>
                <p14:cNvContentPartPr/>
                <p14:nvPr/>
              </p14:nvContentPartPr>
              <p14:xfrm>
                <a:off x="7289950" y="2415547"/>
                <a:ext cx="360" cy="360"/>
              </p14:xfrm>
            </p:contentPart>
          </mc:Choice>
          <mc:Fallback xmlns="">
            <p:pic>
              <p:nvPicPr>
                <p:cNvPr id="3087" name="Inkt 3086">
                  <a:extLst>
                    <a:ext uri="{FF2B5EF4-FFF2-40B4-BE49-F238E27FC236}">
                      <a16:creationId xmlns:a16="http://schemas.microsoft.com/office/drawing/2014/main" id="{012B4655-7E1D-4FAA-B966-D85CC8653A63}"/>
                    </a:ext>
                  </a:extLst>
                </p:cNvPr>
                <p:cNvPicPr/>
                <p:nvPr/>
              </p:nvPicPr>
              <p:blipFill>
                <a:blip r:embed="rId11"/>
                <a:stretch>
                  <a:fillRect/>
                </a:stretch>
              </p:blipFill>
              <p:spPr>
                <a:xfrm>
                  <a:off x="7280950" y="24069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88" name="Inkt 3087">
                  <a:extLst>
                    <a:ext uri="{FF2B5EF4-FFF2-40B4-BE49-F238E27FC236}">
                      <a16:creationId xmlns:a16="http://schemas.microsoft.com/office/drawing/2014/main" id="{0A54FEE7-8F43-4773-A205-2818ADF95ADC}"/>
                    </a:ext>
                  </a:extLst>
                </p14:cNvPr>
                <p14:cNvContentPartPr/>
                <p14:nvPr/>
              </p14:nvContentPartPr>
              <p14:xfrm>
                <a:off x="7289950" y="2415547"/>
                <a:ext cx="360" cy="360"/>
              </p14:xfrm>
            </p:contentPart>
          </mc:Choice>
          <mc:Fallback xmlns="">
            <p:pic>
              <p:nvPicPr>
                <p:cNvPr id="3088" name="Inkt 3087">
                  <a:extLst>
                    <a:ext uri="{FF2B5EF4-FFF2-40B4-BE49-F238E27FC236}">
                      <a16:creationId xmlns:a16="http://schemas.microsoft.com/office/drawing/2014/main" id="{0A54FEE7-8F43-4773-A205-2818ADF95ADC}"/>
                    </a:ext>
                  </a:extLst>
                </p:cNvPr>
                <p:cNvPicPr/>
                <p:nvPr/>
              </p:nvPicPr>
              <p:blipFill>
                <a:blip r:embed="rId11"/>
                <a:stretch>
                  <a:fillRect/>
                </a:stretch>
              </p:blipFill>
              <p:spPr>
                <a:xfrm>
                  <a:off x="7280950" y="2406907"/>
                  <a:ext cx="18000" cy="18000"/>
                </a:xfrm>
                <a:prstGeom prst="rect">
                  <a:avLst/>
                </a:prstGeom>
              </p:spPr>
            </p:pic>
          </mc:Fallback>
        </mc:AlternateContent>
      </p:grpSp>
      <p:sp>
        <p:nvSpPr>
          <p:cNvPr id="21" name="Kruis 20">
            <a:extLst>
              <a:ext uri="{FF2B5EF4-FFF2-40B4-BE49-F238E27FC236}">
                <a16:creationId xmlns:a16="http://schemas.microsoft.com/office/drawing/2014/main" id="{BC181562-E3FB-449F-9455-91C6AFA55055}"/>
              </a:ext>
            </a:extLst>
          </p:cNvPr>
          <p:cNvSpPr/>
          <p:nvPr/>
        </p:nvSpPr>
        <p:spPr>
          <a:xfrm>
            <a:off x="3282693" y="5295186"/>
            <a:ext cx="225532" cy="225025"/>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Kruis 47">
            <a:extLst>
              <a:ext uri="{FF2B5EF4-FFF2-40B4-BE49-F238E27FC236}">
                <a16:creationId xmlns:a16="http://schemas.microsoft.com/office/drawing/2014/main" id="{D7B1153C-1056-4EF6-8CD8-01E6EC497D71}"/>
              </a:ext>
            </a:extLst>
          </p:cNvPr>
          <p:cNvSpPr/>
          <p:nvPr/>
        </p:nvSpPr>
        <p:spPr>
          <a:xfrm>
            <a:off x="8477864" y="5076146"/>
            <a:ext cx="225532" cy="225025"/>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80721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2D50E6-0889-4673-BD3F-7CB9D80460C3}"/>
              </a:ext>
            </a:extLst>
          </p:cNvPr>
          <p:cNvSpPr>
            <a:spLocks noGrp="1"/>
          </p:cNvSpPr>
          <p:nvPr>
            <p:ph type="title"/>
          </p:nvPr>
        </p:nvSpPr>
        <p:spPr/>
        <p:txBody>
          <a:bodyPr/>
          <a:lstStyle/>
          <a:p>
            <a:r>
              <a:rPr lang="nl-NL" dirty="0"/>
              <a:t>Orale anticonceptie en factor V Leiden </a:t>
            </a:r>
          </a:p>
        </p:txBody>
      </p:sp>
      <p:sp>
        <p:nvSpPr>
          <p:cNvPr id="4" name="Pijl: omlaag 3">
            <a:extLst>
              <a:ext uri="{FF2B5EF4-FFF2-40B4-BE49-F238E27FC236}">
                <a16:creationId xmlns:a16="http://schemas.microsoft.com/office/drawing/2014/main" id="{3059D87F-7ED2-44C2-9465-6708E02CA7F6}"/>
              </a:ext>
            </a:extLst>
          </p:cNvPr>
          <p:cNvSpPr/>
          <p:nvPr/>
        </p:nvSpPr>
        <p:spPr>
          <a:xfrm>
            <a:off x="2864589" y="1868528"/>
            <a:ext cx="259557" cy="2632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074" name="Picture 2" descr="De bronafbeelding bekijken">
            <a:extLst>
              <a:ext uri="{FF2B5EF4-FFF2-40B4-BE49-F238E27FC236}">
                <a16:creationId xmlns:a16="http://schemas.microsoft.com/office/drawing/2014/main" id="{A29C4526-11E5-48C9-96C0-10B19E5D5D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1381256"/>
            <a:ext cx="7279618" cy="4629837"/>
          </a:xfrm>
          <a:prstGeom prst="rect">
            <a:avLst/>
          </a:prstGeom>
          <a:noFill/>
          <a:extLst>
            <a:ext uri="{909E8E84-426E-40dd-AFC4-6F175D3DCCD1}">
              <a14:hiddenFill xmlns:a14="http://schemas.microsoft.com/office/drawing/2010/main" xmlns="">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12" name="Inkt 11">
                <a:extLst>
                  <a:ext uri="{FF2B5EF4-FFF2-40B4-BE49-F238E27FC236}">
                    <a16:creationId xmlns:a16="http://schemas.microsoft.com/office/drawing/2014/main" id="{19F7A140-1744-4C27-AE5A-056EAD5714F3}"/>
                  </a:ext>
                </a:extLst>
              </p14:cNvPr>
              <p14:cNvContentPartPr/>
              <p14:nvPr/>
            </p14:nvContentPartPr>
            <p14:xfrm>
              <a:off x="8396950" y="1425907"/>
              <a:ext cx="360" cy="360"/>
            </p14:xfrm>
          </p:contentPart>
        </mc:Choice>
        <mc:Fallback xmlns="">
          <p:pic>
            <p:nvPicPr>
              <p:cNvPr id="12" name="Inkt 11">
                <a:extLst>
                  <a:ext uri="{FF2B5EF4-FFF2-40B4-BE49-F238E27FC236}">
                    <a16:creationId xmlns:a16="http://schemas.microsoft.com/office/drawing/2014/main" id="{19F7A140-1744-4C27-AE5A-056EAD5714F3}"/>
                  </a:ext>
                </a:extLst>
              </p:cNvPr>
              <p:cNvPicPr/>
              <p:nvPr/>
            </p:nvPicPr>
            <p:blipFill>
              <a:blip r:embed="rId5"/>
              <a:stretch>
                <a:fillRect/>
              </a:stretch>
            </p:blipFill>
            <p:spPr>
              <a:xfrm>
                <a:off x="8387950" y="14169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t 12">
                <a:extLst>
                  <a:ext uri="{FF2B5EF4-FFF2-40B4-BE49-F238E27FC236}">
                    <a16:creationId xmlns:a16="http://schemas.microsoft.com/office/drawing/2014/main" id="{359B24E6-DF13-4D11-AB29-51C4CAD6F326}"/>
                  </a:ext>
                </a:extLst>
              </p14:cNvPr>
              <p14:cNvContentPartPr/>
              <p14:nvPr/>
            </p14:nvContentPartPr>
            <p14:xfrm>
              <a:off x="6702790" y="1727947"/>
              <a:ext cx="360" cy="360"/>
            </p14:xfrm>
          </p:contentPart>
        </mc:Choice>
        <mc:Fallback xmlns="">
          <p:pic>
            <p:nvPicPr>
              <p:cNvPr id="13" name="Inkt 12">
                <a:extLst>
                  <a:ext uri="{FF2B5EF4-FFF2-40B4-BE49-F238E27FC236}">
                    <a16:creationId xmlns:a16="http://schemas.microsoft.com/office/drawing/2014/main" id="{359B24E6-DF13-4D11-AB29-51C4CAD6F326}"/>
                  </a:ext>
                </a:extLst>
              </p:cNvPr>
              <p:cNvPicPr/>
              <p:nvPr/>
            </p:nvPicPr>
            <p:blipFill>
              <a:blip r:embed="rId5"/>
              <a:stretch>
                <a:fillRect/>
              </a:stretch>
            </p:blipFill>
            <p:spPr>
              <a:xfrm>
                <a:off x="6693790" y="17189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t 13">
                <a:extLst>
                  <a:ext uri="{FF2B5EF4-FFF2-40B4-BE49-F238E27FC236}">
                    <a16:creationId xmlns:a16="http://schemas.microsoft.com/office/drawing/2014/main" id="{FE4AEBCF-8E76-4879-A08C-58495CF1D09C}"/>
                  </a:ext>
                </a:extLst>
              </p14:cNvPr>
              <p14:cNvContentPartPr/>
              <p14:nvPr/>
            </p14:nvContentPartPr>
            <p14:xfrm>
              <a:off x="7524310" y="905707"/>
              <a:ext cx="360" cy="360"/>
            </p14:xfrm>
          </p:contentPart>
        </mc:Choice>
        <mc:Fallback xmlns="">
          <p:pic>
            <p:nvPicPr>
              <p:cNvPr id="14" name="Inkt 13">
                <a:extLst>
                  <a:ext uri="{FF2B5EF4-FFF2-40B4-BE49-F238E27FC236}">
                    <a16:creationId xmlns:a16="http://schemas.microsoft.com/office/drawing/2014/main" id="{FE4AEBCF-8E76-4879-A08C-58495CF1D09C}"/>
                  </a:ext>
                </a:extLst>
              </p:cNvPr>
              <p:cNvPicPr/>
              <p:nvPr/>
            </p:nvPicPr>
            <p:blipFill>
              <a:blip r:embed="rId5"/>
              <a:stretch>
                <a:fillRect/>
              </a:stretch>
            </p:blipFill>
            <p:spPr>
              <a:xfrm>
                <a:off x="7515310" y="8967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t 15">
                <a:extLst>
                  <a:ext uri="{FF2B5EF4-FFF2-40B4-BE49-F238E27FC236}">
                    <a16:creationId xmlns:a16="http://schemas.microsoft.com/office/drawing/2014/main" id="{89971CD5-E93A-4F20-A1D4-24D0D32D10C8}"/>
                  </a:ext>
                </a:extLst>
              </p14:cNvPr>
              <p14:cNvContentPartPr/>
              <p14:nvPr/>
            </p14:nvContentPartPr>
            <p14:xfrm>
              <a:off x="10435270" y="1107307"/>
              <a:ext cx="360" cy="360"/>
            </p14:xfrm>
          </p:contentPart>
        </mc:Choice>
        <mc:Fallback xmlns="">
          <p:pic>
            <p:nvPicPr>
              <p:cNvPr id="16" name="Inkt 15">
                <a:extLst>
                  <a:ext uri="{FF2B5EF4-FFF2-40B4-BE49-F238E27FC236}">
                    <a16:creationId xmlns:a16="http://schemas.microsoft.com/office/drawing/2014/main" id="{89971CD5-E93A-4F20-A1D4-24D0D32D10C8}"/>
                  </a:ext>
                </a:extLst>
              </p:cNvPr>
              <p:cNvPicPr/>
              <p:nvPr/>
            </p:nvPicPr>
            <p:blipFill>
              <a:blip r:embed="rId5"/>
              <a:stretch>
                <a:fillRect/>
              </a:stretch>
            </p:blipFill>
            <p:spPr>
              <a:xfrm>
                <a:off x="10426270" y="10983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t 16">
                <a:extLst>
                  <a:ext uri="{FF2B5EF4-FFF2-40B4-BE49-F238E27FC236}">
                    <a16:creationId xmlns:a16="http://schemas.microsoft.com/office/drawing/2014/main" id="{9EA3CFF9-0351-489D-9281-50E234D8795E}"/>
                  </a:ext>
                </a:extLst>
              </p14:cNvPr>
              <p14:cNvContentPartPr/>
              <p14:nvPr/>
            </p14:nvContentPartPr>
            <p14:xfrm>
              <a:off x="368590" y="2566747"/>
              <a:ext cx="360" cy="360"/>
            </p14:xfrm>
          </p:contentPart>
        </mc:Choice>
        <mc:Fallback xmlns="">
          <p:pic>
            <p:nvPicPr>
              <p:cNvPr id="17" name="Inkt 16">
                <a:extLst>
                  <a:ext uri="{FF2B5EF4-FFF2-40B4-BE49-F238E27FC236}">
                    <a16:creationId xmlns:a16="http://schemas.microsoft.com/office/drawing/2014/main" id="{9EA3CFF9-0351-489D-9281-50E234D8795E}"/>
                  </a:ext>
                </a:extLst>
              </p:cNvPr>
              <p:cNvPicPr/>
              <p:nvPr/>
            </p:nvPicPr>
            <p:blipFill>
              <a:blip r:embed="rId5"/>
              <a:stretch>
                <a:fillRect/>
              </a:stretch>
            </p:blipFill>
            <p:spPr>
              <a:xfrm>
                <a:off x="359590" y="2557747"/>
                <a:ext cx="18000" cy="18000"/>
              </a:xfrm>
              <a:prstGeom prst="rect">
                <a:avLst/>
              </a:prstGeom>
            </p:spPr>
          </p:pic>
        </mc:Fallback>
      </mc:AlternateContent>
      <p:grpSp>
        <p:nvGrpSpPr>
          <p:cNvPr id="7" name="Groep 6">
            <a:extLst>
              <a:ext uri="{FF2B5EF4-FFF2-40B4-BE49-F238E27FC236}">
                <a16:creationId xmlns:a16="http://schemas.microsoft.com/office/drawing/2014/main" id="{257EC05B-13FA-45CA-888F-BB2614DFA839}"/>
              </a:ext>
            </a:extLst>
          </p:cNvPr>
          <p:cNvGrpSpPr/>
          <p:nvPr/>
        </p:nvGrpSpPr>
        <p:grpSpPr>
          <a:xfrm>
            <a:off x="3487990" y="2734147"/>
            <a:ext cx="2250000" cy="1848960"/>
            <a:chOff x="3487990" y="2734147"/>
            <a:chExt cx="2250000" cy="1848960"/>
          </a:xfrm>
        </p:grpSpPr>
        <mc:AlternateContent xmlns:mc="http://schemas.openxmlformats.org/markup-compatibility/2006" xmlns:p14="http://schemas.microsoft.com/office/powerpoint/2010/main">
          <mc:Choice Requires="p14">
            <p:contentPart p14:bwMode="auto" r:id="rId10">
              <p14:nvContentPartPr>
                <p14:cNvPr id="5" name="Inkt 4">
                  <a:extLst>
                    <a:ext uri="{FF2B5EF4-FFF2-40B4-BE49-F238E27FC236}">
                      <a16:creationId xmlns:a16="http://schemas.microsoft.com/office/drawing/2014/main" id="{F31B47F7-92C7-45DB-AF5A-8550375D06ED}"/>
                    </a:ext>
                  </a:extLst>
                </p14:cNvPr>
                <p14:cNvContentPartPr/>
                <p14:nvPr/>
              </p14:nvContentPartPr>
              <p14:xfrm>
                <a:off x="3487990" y="2734147"/>
                <a:ext cx="1672200" cy="1848960"/>
              </p14:xfrm>
            </p:contentPart>
          </mc:Choice>
          <mc:Fallback xmlns="">
            <p:pic>
              <p:nvPicPr>
                <p:cNvPr id="5" name="Inkt 4">
                  <a:extLst>
                    <a:ext uri="{FF2B5EF4-FFF2-40B4-BE49-F238E27FC236}">
                      <a16:creationId xmlns:a16="http://schemas.microsoft.com/office/drawing/2014/main" id="{F31B47F7-92C7-45DB-AF5A-8550375D06ED}"/>
                    </a:ext>
                  </a:extLst>
                </p:cNvPr>
                <p:cNvPicPr/>
                <p:nvPr/>
              </p:nvPicPr>
              <p:blipFill>
                <a:blip r:embed="rId11"/>
                <a:stretch>
                  <a:fillRect/>
                </a:stretch>
              </p:blipFill>
              <p:spPr>
                <a:xfrm>
                  <a:off x="3478990" y="2725149"/>
                  <a:ext cx="1689840" cy="186659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Inkt 5">
                  <a:extLst>
                    <a:ext uri="{FF2B5EF4-FFF2-40B4-BE49-F238E27FC236}">
                      <a16:creationId xmlns:a16="http://schemas.microsoft.com/office/drawing/2014/main" id="{95246BE6-26F0-42EE-9B5B-2EE841330874}"/>
                    </a:ext>
                  </a:extLst>
                </p14:cNvPr>
                <p14:cNvContentPartPr/>
                <p14:nvPr/>
              </p14:nvContentPartPr>
              <p14:xfrm>
                <a:off x="5737630" y="3975787"/>
                <a:ext cx="360" cy="360"/>
              </p14:xfrm>
            </p:contentPart>
          </mc:Choice>
          <mc:Fallback xmlns="">
            <p:pic>
              <p:nvPicPr>
                <p:cNvPr id="6" name="Inkt 5">
                  <a:extLst>
                    <a:ext uri="{FF2B5EF4-FFF2-40B4-BE49-F238E27FC236}">
                      <a16:creationId xmlns:a16="http://schemas.microsoft.com/office/drawing/2014/main" id="{95246BE6-26F0-42EE-9B5B-2EE841330874}"/>
                    </a:ext>
                  </a:extLst>
                </p:cNvPr>
                <p:cNvPicPr/>
                <p:nvPr/>
              </p:nvPicPr>
              <p:blipFill>
                <a:blip r:embed="rId5"/>
                <a:stretch>
                  <a:fillRect/>
                </a:stretch>
              </p:blipFill>
              <p:spPr>
                <a:xfrm>
                  <a:off x="5728630" y="3966787"/>
                  <a:ext cx="18000" cy="18000"/>
                </a:xfrm>
                <a:prstGeom prst="rect">
                  <a:avLst/>
                </a:prstGeom>
              </p:spPr>
            </p:pic>
          </mc:Fallback>
        </mc:AlternateContent>
      </p:grpSp>
      <p:sp>
        <p:nvSpPr>
          <p:cNvPr id="19" name="Pijl: links 18">
            <a:extLst>
              <a:ext uri="{FF2B5EF4-FFF2-40B4-BE49-F238E27FC236}">
                <a16:creationId xmlns:a16="http://schemas.microsoft.com/office/drawing/2014/main" id="{8F72D757-57A3-4AD2-B972-C83D0B8B23E6}"/>
              </a:ext>
            </a:extLst>
          </p:cNvPr>
          <p:cNvSpPr/>
          <p:nvPr/>
        </p:nvSpPr>
        <p:spPr>
          <a:xfrm rot="15124276">
            <a:off x="2733605" y="1949354"/>
            <a:ext cx="1412399" cy="47937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Pijl: links 19">
            <a:extLst>
              <a:ext uri="{FF2B5EF4-FFF2-40B4-BE49-F238E27FC236}">
                <a16:creationId xmlns:a16="http://schemas.microsoft.com/office/drawing/2014/main" id="{1B12C131-2237-4A78-9855-AAA70AC74ACD}"/>
              </a:ext>
            </a:extLst>
          </p:cNvPr>
          <p:cNvSpPr/>
          <p:nvPr/>
        </p:nvSpPr>
        <p:spPr>
          <a:xfrm rot="3077420">
            <a:off x="3370656" y="4136811"/>
            <a:ext cx="1680266" cy="47937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Minteken 20">
            <a:extLst>
              <a:ext uri="{FF2B5EF4-FFF2-40B4-BE49-F238E27FC236}">
                <a16:creationId xmlns:a16="http://schemas.microsoft.com/office/drawing/2014/main" id="{7D943B8B-BDD7-4584-A256-A7CED6969AA7}"/>
              </a:ext>
            </a:extLst>
          </p:cNvPr>
          <p:cNvSpPr/>
          <p:nvPr/>
        </p:nvSpPr>
        <p:spPr>
          <a:xfrm rot="20037592">
            <a:off x="2740071" y="1830743"/>
            <a:ext cx="1297119" cy="420773"/>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Minteken 21">
            <a:extLst>
              <a:ext uri="{FF2B5EF4-FFF2-40B4-BE49-F238E27FC236}">
                <a16:creationId xmlns:a16="http://schemas.microsoft.com/office/drawing/2014/main" id="{59BD7D34-931C-49B2-AD4A-47CF62C55FE6}"/>
              </a:ext>
            </a:extLst>
          </p:cNvPr>
          <p:cNvSpPr/>
          <p:nvPr/>
        </p:nvSpPr>
        <p:spPr>
          <a:xfrm rot="20037592">
            <a:off x="3514513" y="4238893"/>
            <a:ext cx="1297119" cy="420773"/>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kstvak 17">
            <a:extLst>
              <a:ext uri="{FF2B5EF4-FFF2-40B4-BE49-F238E27FC236}">
                <a16:creationId xmlns:a16="http://schemas.microsoft.com/office/drawing/2014/main" id="{333CD0CB-2C72-453C-BF48-1979653D32F5}"/>
              </a:ext>
            </a:extLst>
          </p:cNvPr>
          <p:cNvSpPr txBox="1"/>
          <p:nvPr/>
        </p:nvSpPr>
        <p:spPr>
          <a:xfrm>
            <a:off x="1017094" y="1687398"/>
            <a:ext cx="2107052" cy="369332"/>
          </a:xfrm>
          <a:prstGeom prst="rect">
            <a:avLst/>
          </a:prstGeom>
          <a:noFill/>
        </p:spPr>
        <p:txBody>
          <a:bodyPr wrap="none" rtlCol="0">
            <a:spAutoFit/>
          </a:bodyPr>
          <a:lstStyle/>
          <a:p>
            <a:r>
              <a:rPr lang="nl-NL" b="1" dirty="0">
                <a:solidFill>
                  <a:srgbClr val="FF0000"/>
                </a:solidFill>
              </a:rPr>
              <a:t>Orale anticonceptie </a:t>
            </a:r>
          </a:p>
        </p:txBody>
      </p:sp>
      <p:sp>
        <p:nvSpPr>
          <p:cNvPr id="23" name="Tekstvak 22">
            <a:extLst>
              <a:ext uri="{FF2B5EF4-FFF2-40B4-BE49-F238E27FC236}">
                <a16:creationId xmlns:a16="http://schemas.microsoft.com/office/drawing/2014/main" id="{DBB5365C-B935-43D8-A25B-3D66B100B208}"/>
              </a:ext>
            </a:extLst>
          </p:cNvPr>
          <p:cNvSpPr txBox="1"/>
          <p:nvPr/>
        </p:nvSpPr>
        <p:spPr>
          <a:xfrm>
            <a:off x="4923220" y="4566760"/>
            <a:ext cx="1650901" cy="369332"/>
          </a:xfrm>
          <a:prstGeom prst="rect">
            <a:avLst/>
          </a:prstGeom>
          <a:noFill/>
        </p:spPr>
        <p:txBody>
          <a:bodyPr wrap="none" rtlCol="0">
            <a:spAutoFit/>
          </a:bodyPr>
          <a:lstStyle/>
          <a:p>
            <a:r>
              <a:rPr lang="nl-NL" b="1" dirty="0">
                <a:solidFill>
                  <a:srgbClr val="FF0000"/>
                </a:solidFill>
              </a:rPr>
              <a:t>Factor V Leiden</a:t>
            </a:r>
          </a:p>
        </p:txBody>
      </p:sp>
    </p:spTree>
    <p:extLst>
      <p:ext uri="{BB962C8B-B14F-4D97-AF65-F5344CB8AC3E}">
        <p14:creationId xmlns:p14="http://schemas.microsoft.com/office/powerpoint/2010/main" val="3273967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Welke bloedverdunner, wanneer? </a:t>
            </a:r>
          </a:p>
        </p:txBody>
      </p:sp>
      <p:sp>
        <p:nvSpPr>
          <p:cNvPr id="3" name="Tijdelijke aanduiding voor inhoud 2"/>
          <p:cNvSpPr>
            <a:spLocks noGrp="1"/>
          </p:cNvSpPr>
          <p:nvPr>
            <p:ph idx="1"/>
          </p:nvPr>
        </p:nvSpPr>
        <p:spPr>
          <a:xfrm>
            <a:off x="477473" y="1415163"/>
            <a:ext cx="10515600" cy="4351338"/>
          </a:xfrm>
        </p:spPr>
        <p:txBody>
          <a:bodyPr>
            <a:normAutofit/>
          </a:bodyPr>
          <a:lstStyle/>
          <a:p>
            <a:pPr marL="0" indent="0">
              <a:buNone/>
            </a:pPr>
            <a:endParaRPr lang="nl-NL" dirty="0"/>
          </a:p>
          <a:p>
            <a:pPr marL="0" indent="0">
              <a:buNone/>
            </a:pPr>
            <a:endParaRPr lang="nl-NL" dirty="0"/>
          </a:p>
          <a:p>
            <a:pPr marL="0" indent="0">
              <a:buNone/>
            </a:pPr>
            <a:r>
              <a:rPr lang="nl-NL" dirty="0"/>
              <a:t>Rode en witte </a:t>
            </a:r>
            <a:r>
              <a:rPr lang="nl-NL" dirty="0" err="1"/>
              <a:t>trombi</a:t>
            </a:r>
            <a:endParaRPr lang="nl-NL" dirty="0"/>
          </a:p>
        </p:txBody>
      </p:sp>
      <p:pic>
        <p:nvPicPr>
          <p:cNvPr id="1026" name="Picture 2" descr="Clopidogrel (Plavix®) | Richard T. Silver MD Myeloproliferative Neoplasms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2457" y="4399476"/>
            <a:ext cx="4281343" cy="13670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54328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70F502-47D0-42F2-8331-3996D1208315}"/>
              </a:ext>
            </a:extLst>
          </p:cNvPr>
          <p:cNvSpPr>
            <a:spLocks noGrp="1"/>
          </p:cNvSpPr>
          <p:nvPr>
            <p:ph type="title"/>
          </p:nvPr>
        </p:nvSpPr>
        <p:spPr/>
        <p:txBody>
          <a:bodyPr/>
          <a:lstStyle/>
          <a:p>
            <a:r>
              <a:rPr lang="nl-NL" dirty="0"/>
              <a:t>Opbouw FTO:</a:t>
            </a:r>
          </a:p>
        </p:txBody>
      </p:sp>
      <p:sp>
        <p:nvSpPr>
          <p:cNvPr id="3" name="Tijdelijke aanduiding voor inhoud 2">
            <a:extLst>
              <a:ext uri="{FF2B5EF4-FFF2-40B4-BE49-F238E27FC236}">
                <a16:creationId xmlns:a16="http://schemas.microsoft.com/office/drawing/2014/main" id="{A4937680-4446-4465-8044-D6DBB7BE60A9}"/>
              </a:ext>
            </a:extLst>
          </p:cNvPr>
          <p:cNvSpPr>
            <a:spLocks noGrp="1"/>
          </p:cNvSpPr>
          <p:nvPr>
            <p:ph idx="1"/>
          </p:nvPr>
        </p:nvSpPr>
        <p:spPr/>
        <p:txBody>
          <a:bodyPr/>
          <a:lstStyle/>
          <a:p>
            <a:pPr marL="457200" indent="-228600" algn="l"/>
            <a:r>
              <a:rPr lang="nl-NL" sz="2400" dirty="0">
                <a:solidFill>
                  <a:srgbClr val="212121"/>
                </a:solidFill>
                <a:latin typeface="Calibri" panose="020F0502020204030204" pitchFamily="34" charset="0"/>
              </a:rPr>
              <a:t>Primaire en Secundaire H</a:t>
            </a:r>
            <a:r>
              <a:rPr lang="nl-NL" sz="2400" b="0" i="0" dirty="0">
                <a:solidFill>
                  <a:srgbClr val="212121"/>
                </a:solidFill>
                <a:effectLst/>
                <a:latin typeface="Calibri" panose="020F0502020204030204" pitchFamily="34" charset="0"/>
              </a:rPr>
              <a:t>emostase; </a:t>
            </a:r>
            <a:endParaRPr lang="nl-NL" sz="2400" b="0" i="0" dirty="0">
              <a:solidFill>
                <a:srgbClr val="212121"/>
              </a:solidFill>
              <a:effectLst/>
              <a:latin typeface="wf_segoe-ui_normal"/>
            </a:endParaRPr>
          </a:p>
          <a:p>
            <a:pPr marL="457200" indent="-228600" algn="l"/>
            <a:r>
              <a:rPr lang="nl-NL" sz="2400" dirty="0">
                <a:solidFill>
                  <a:srgbClr val="212121"/>
                </a:solidFill>
                <a:latin typeface="wf_segoe-ui_normal"/>
              </a:rPr>
              <a:t>Aangrijpingspunten antistollingsmiddelen</a:t>
            </a:r>
          </a:p>
          <a:p>
            <a:pPr marL="457200" indent="-228600" algn="l"/>
            <a:r>
              <a:rPr lang="nl-NL" sz="2400" b="0" i="0" dirty="0">
                <a:solidFill>
                  <a:srgbClr val="212121"/>
                </a:solidFill>
                <a:effectLst/>
                <a:latin typeface="wf_segoe-ui_normal"/>
              </a:rPr>
              <a:t>Witte en rode </a:t>
            </a:r>
            <a:r>
              <a:rPr lang="nl-NL" sz="2400" b="0" i="0" dirty="0" err="1">
                <a:solidFill>
                  <a:srgbClr val="212121"/>
                </a:solidFill>
                <a:effectLst/>
                <a:latin typeface="wf_segoe-ui_normal"/>
              </a:rPr>
              <a:t>tro</a:t>
            </a:r>
            <a:r>
              <a:rPr lang="nl-NL" sz="2400" dirty="0" err="1">
                <a:solidFill>
                  <a:srgbClr val="212121"/>
                </a:solidFill>
                <a:latin typeface="wf_segoe-ui_normal"/>
              </a:rPr>
              <a:t>mbi</a:t>
            </a:r>
            <a:endParaRPr lang="nl-NL" sz="2400" b="0" i="0" dirty="0">
              <a:solidFill>
                <a:srgbClr val="212121"/>
              </a:solidFill>
              <a:effectLst/>
              <a:latin typeface="wf_segoe-ui_normal"/>
            </a:endParaRPr>
          </a:p>
          <a:p>
            <a:pPr marL="457200" indent="-228600" algn="l"/>
            <a:r>
              <a:rPr lang="nl-NL" sz="2400" b="0" i="0" dirty="0">
                <a:solidFill>
                  <a:schemeClr val="accent1">
                    <a:lumMod val="75000"/>
                  </a:schemeClr>
                </a:solidFill>
                <a:effectLst/>
                <a:latin typeface="Calibri" panose="020F0502020204030204" pitchFamily="34" charset="0"/>
              </a:rPr>
              <a:t>Indicatie antistollingsmiddelen </a:t>
            </a:r>
          </a:p>
          <a:p>
            <a:pPr marL="457200" indent="-228600" algn="l"/>
            <a:r>
              <a:rPr lang="nl-NL" sz="2400" dirty="0">
                <a:solidFill>
                  <a:schemeClr val="accent1">
                    <a:lumMod val="75000"/>
                  </a:schemeClr>
                </a:solidFill>
                <a:latin typeface="Calibri" panose="020F0502020204030204" pitchFamily="34" charset="0"/>
              </a:rPr>
              <a:t>Combinatietherapie (DAPT/ TAPT)</a:t>
            </a:r>
            <a:endParaRPr lang="nl-NL" sz="2400" b="0" i="0" dirty="0">
              <a:solidFill>
                <a:schemeClr val="accent1">
                  <a:lumMod val="75000"/>
                </a:schemeClr>
              </a:solidFill>
              <a:effectLst/>
              <a:latin typeface="wf_segoe-ui_normal"/>
            </a:endParaRPr>
          </a:p>
          <a:p>
            <a:pPr marL="457200" indent="-228600" algn="l"/>
            <a:r>
              <a:rPr lang="nl-NL" sz="2400" b="0" i="0" dirty="0">
                <a:solidFill>
                  <a:srgbClr val="212121"/>
                </a:solidFill>
                <a:effectLst/>
                <a:latin typeface="Calibri" panose="020F0502020204030204" pitchFamily="34" charset="0"/>
              </a:rPr>
              <a:t>LRJG Generiek Protocol-&gt; antistolling </a:t>
            </a:r>
            <a:endParaRPr lang="nl-NL" sz="2400" b="0" i="0" dirty="0">
              <a:solidFill>
                <a:srgbClr val="212121"/>
              </a:solidFill>
              <a:effectLst/>
              <a:latin typeface="wf_segoe-ui_normal"/>
            </a:endParaRPr>
          </a:p>
          <a:p>
            <a:pPr marL="457200" indent="-228600" algn="l"/>
            <a:r>
              <a:rPr lang="nl-NL" sz="2400" dirty="0">
                <a:solidFill>
                  <a:srgbClr val="212121"/>
                </a:solidFill>
                <a:latin typeface="Calibri" panose="020F0502020204030204" pitchFamily="34" charset="0"/>
              </a:rPr>
              <a:t>Regionale s</a:t>
            </a:r>
            <a:r>
              <a:rPr lang="nl-NL" sz="2400" b="0" i="0" dirty="0">
                <a:solidFill>
                  <a:srgbClr val="212121"/>
                </a:solidFill>
                <a:effectLst/>
                <a:latin typeface="Calibri" panose="020F0502020204030204" pitchFamily="34" charset="0"/>
              </a:rPr>
              <a:t>amenwerkingsafspraken antistolling 2021</a:t>
            </a:r>
            <a:endParaRPr lang="nl-NL" sz="2400" b="0" i="0" dirty="0">
              <a:solidFill>
                <a:srgbClr val="212121"/>
              </a:solidFill>
              <a:effectLst/>
              <a:latin typeface="wf_segoe-ui_normal"/>
            </a:endParaRPr>
          </a:p>
          <a:p>
            <a:pPr marL="457200" indent="-228600" algn="l"/>
            <a:r>
              <a:rPr lang="nl-NL" sz="2400" b="0" i="0" dirty="0">
                <a:solidFill>
                  <a:schemeClr val="accent1">
                    <a:lumMod val="75000"/>
                  </a:schemeClr>
                </a:solidFill>
                <a:effectLst/>
                <a:latin typeface="Calibri" panose="020F0502020204030204" pitchFamily="34" charset="0"/>
              </a:rPr>
              <a:t>Prescriptie cijfers/ atriumfibrilleren</a:t>
            </a:r>
            <a:endParaRPr lang="nl-NL" sz="2400" b="0" i="0" dirty="0">
              <a:solidFill>
                <a:schemeClr val="accent1">
                  <a:lumMod val="75000"/>
                </a:schemeClr>
              </a:solidFill>
              <a:effectLst/>
              <a:latin typeface="wf_segoe-ui_normal"/>
            </a:endParaRPr>
          </a:p>
          <a:p>
            <a:endParaRPr lang="nl-NL" dirty="0"/>
          </a:p>
        </p:txBody>
      </p:sp>
    </p:spTree>
    <p:extLst>
      <p:ext uri="{BB962C8B-B14F-4D97-AF65-F5344CB8AC3E}">
        <p14:creationId xmlns:p14="http://schemas.microsoft.com/office/powerpoint/2010/main" val="953073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98CB7E-37EC-4910-BEB6-21AA112FDC5C}"/>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25D779CC-A501-4D10-9BB5-658218E18E86}"/>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22D50360-B40C-4AD2-BD32-6A64A386549C}"/>
              </a:ext>
            </a:extLst>
          </p:cNvPr>
          <p:cNvPicPr>
            <a:picLocks noChangeAspect="1"/>
          </p:cNvPicPr>
          <p:nvPr/>
        </p:nvPicPr>
        <p:blipFill rotWithShape="1">
          <a:blip r:embed="rId3"/>
          <a:srcRect l="8228" t="16829" r="24636" b="15599"/>
          <a:stretch/>
        </p:blipFill>
        <p:spPr>
          <a:xfrm>
            <a:off x="684128" y="275208"/>
            <a:ext cx="11256338" cy="6372897"/>
          </a:xfrm>
          <a:prstGeom prst="rect">
            <a:avLst/>
          </a:prstGeom>
        </p:spPr>
      </p:pic>
    </p:spTree>
    <p:extLst>
      <p:ext uri="{BB962C8B-B14F-4D97-AF65-F5344CB8AC3E}">
        <p14:creationId xmlns:p14="http://schemas.microsoft.com/office/powerpoint/2010/main" val="2713606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Indicatie antistollingsmiddelen:</a:t>
            </a:r>
          </a:p>
        </p:txBody>
      </p:sp>
      <p:pic>
        <p:nvPicPr>
          <p:cNvPr id="5122" name="Picture 2" descr="Afbeeldingsresultaten voor heart funny">
            <a:extLst>
              <a:ext uri="{FF2B5EF4-FFF2-40B4-BE49-F238E27FC236}">
                <a16:creationId xmlns:a16="http://schemas.microsoft.com/office/drawing/2014/main" id="{DA71AE1E-CD08-42F9-86E9-BE8FE5DE4A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3809" y="1384353"/>
            <a:ext cx="4617528" cy="44268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03111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9D8A62-E9A2-42FD-829C-19414DCC5544}"/>
              </a:ext>
            </a:extLst>
          </p:cNvPr>
          <p:cNvSpPr>
            <a:spLocks noGrp="1"/>
          </p:cNvSpPr>
          <p:nvPr>
            <p:ph type="title"/>
          </p:nvPr>
        </p:nvSpPr>
        <p:spPr/>
        <p:txBody>
          <a:bodyPr/>
          <a:lstStyle/>
          <a:p>
            <a:r>
              <a:rPr lang="nl-NL" b="1" i="0" dirty="0" err="1">
                <a:effectLst/>
                <a:latin typeface="Open Sans"/>
              </a:rPr>
              <a:t>Heparines</a:t>
            </a:r>
            <a:br>
              <a:rPr lang="nl-NL" b="1" i="0" dirty="0">
                <a:effectLst/>
                <a:latin typeface="Open Sans"/>
              </a:rPr>
            </a:br>
            <a:endParaRPr lang="nl-NL" dirty="0"/>
          </a:p>
        </p:txBody>
      </p:sp>
      <p:sp>
        <p:nvSpPr>
          <p:cNvPr id="3" name="Tijdelijke aanduiding voor inhoud 2">
            <a:extLst>
              <a:ext uri="{FF2B5EF4-FFF2-40B4-BE49-F238E27FC236}">
                <a16:creationId xmlns:a16="http://schemas.microsoft.com/office/drawing/2014/main" id="{15F92B1C-5E57-4125-ACDE-94FCB25B7792}"/>
              </a:ext>
            </a:extLst>
          </p:cNvPr>
          <p:cNvSpPr>
            <a:spLocks noGrp="1"/>
          </p:cNvSpPr>
          <p:nvPr>
            <p:ph idx="1"/>
          </p:nvPr>
        </p:nvSpPr>
        <p:spPr/>
        <p:txBody>
          <a:bodyPr>
            <a:normAutofit/>
          </a:bodyPr>
          <a:lstStyle/>
          <a:p>
            <a:pPr algn="l">
              <a:buFont typeface="Arial" panose="020B0604020202020204" pitchFamily="34" charset="0"/>
              <a:buChar char="•"/>
            </a:pPr>
            <a:r>
              <a:rPr lang="nl-NL" b="0" i="0" dirty="0">
                <a:solidFill>
                  <a:srgbClr val="0F0F0F"/>
                </a:solidFill>
                <a:effectLst/>
                <a:latin typeface="Open Sans"/>
              </a:rPr>
              <a:t>Kortdurend</a:t>
            </a:r>
          </a:p>
          <a:p>
            <a:pPr algn="l">
              <a:buFont typeface="Arial" panose="020B0604020202020204" pitchFamily="34" charset="0"/>
              <a:buChar char="•"/>
            </a:pPr>
            <a:endParaRPr lang="nl-NL" b="0" i="0" dirty="0">
              <a:solidFill>
                <a:srgbClr val="0F0F0F"/>
              </a:solidFill>
              <a:effectLst/>
              <a:latin typeface="Open Sans"/>
            </a:endParaRPr>
          </a:p>
          <a:p>
            <a:pPr algn="l">
              <a:buFont typeface="Arial" panose="020B0604020202020204" pitchFamily="34" charset="0"/>
              <a:buChar char="•"/>
            </a:pPr>
            <a:r>
              <a:rPr lang="nl-NL" b="0" i="0" dirty="0">
                <a:solidFill>
                  <a:srgbClr val="0F0F0F"/>
                </a:solidFill>
                <a:effectLst/>
                <a:latin typeface="Open Sans"/>
              </a:rPr>
              <a:t>profylaxe bij algemene chirurgie en bij electieve heupchirurgie</a:t>
            </a:r>
          </a:p>
          <a:p>
            <a:pPr algn="l">
              <a:buFont typeface="Arial" panose="020B0604020202020204" pitchFamily="34" charset="0"/>
              <a:buChar char="•"/>
            </a:pPr>
            <a:r>
              <a:rPr lang="nl-NL" b="0" i="0" dirty="0">
                <a:solidFill>
                  <a:srgbClr val="0F0F0F"/>
                </a:solidFill>
                <a:effectLst/>
                <a:latin typeface="Open Sans"/>
              </a:rPr>
              <a:t>profylaxe van veneuze trombo-embolie bij bedlegerige patiënten met relevante </a:t>
            </a:r>
            <a:r>
              <a:rPr lang="nl-NL" b="0" i="0" dirty="0" err="1">
                <a:solidFill>
                  <a:srgbClr val="0F0F0F"/>
                </a:solidFill>
                <a:effectLst/>
                <a:latin typeface="Open Sans"/>
              </a:rPr>
              <a:t>comorbiditeit</a:t>
            </a:r>
            <a:r>
              <a:rPr lang="nl-NL" b="0" i="0" dirty="0">
                <a:solidFill>
                  <a:srgbClr val="0F0F0F"/>
                </a:solidFill>
                <a:effectLst/>
                <a:latin typeface="Open Sans"/>
              </a:rPr>
              <a:t> (zoals hartfalen, acute respiratoire insufficiëntie, ernstige infectie of acute reumatische aandoeningen)</a:t>
            </a:r>
          </a:p>
          <a:p>
            <a:pPr algn="l">
              <a:buFont typeface="Arial" panose="020B0604020202020204" pitchFamily="34" charset="0"/>
              <a:buChar char="•"/>
            </a:pPr>
            <a:r>
              <a:rPr lang="nl-NL" b="0" i="0" dirty="0">
                <a:solidFill>
                  <a:srgbClr val="0F0F0F"/>
                </a:solidFill>
                <a:effectLst/>
                <a:latin typeface="Open Sans"/>
              </a:rPr>
              <a:t>behandeling van acute veneuze trombo-embolie (diep veneuze trombose en/of longembolie)</a:t>
            </a:r>
          </a:p>
          <a:p>
            <a:endParaRPr lang="nl-NL" dirty="0"/>
          </a:p>
        </p:txBody>
      </p:sp>
    </p:spTree>
    <p:extLst>
      <p:ext uri="{BB962C8B-B14F-4D97-AF65-F5344CB8AC3E}">
        <p14:creationId xmlns:p14="http://schemas.microsoft.com/office/powerpoint/2010/main" val="2542184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DC398B-F79B-460D-A3AB-8F8F3288EC5B}"/>
              </a:ext>
            </a:extLst>
          </p:cNvPr>
          <p:cNvSpPr>
            <a:spLocks noGrp="1"/>
          </p:cNvSpPr>
          <p:nvPr>
            <p:ph type="title"/>
          </p:nvPr>
        </p:nvSpPr>
        <p:spPr/>
        <p:txBody>
          <a:bodyPr/>
          <a:lstStyle/>
          <a:p>
            <a:r>
              <a:rPr lang="nl-NL" b="1" i="0" dirty="0">
                <a:effectLst/>
                <a:latin typeface="Open Sans"/>
              </a:rPr>
              <a:t>Indicaties </a:t>
            </a:r>
            <a:r>
              <a:rPr lang="nl-NL" b="1" i="0" dirty="0" err="1">
                <a:effectLst/>
                <a:latin typeface="Open Sans"/>
              </a:rPr>
              <a:t>DOAC’s</a:t>
            </a:r>
            <a:br>
              <a:rPr lang="nl-NL" b="1" i="0" dirty="0">
                <a:effectLst/>
                <a:latin typeface="Open Sans"/>
              </a:rPr>
            </a:br>
            <a:endParaRPr lang="nl-NL" dirty="0"/>
          </a:p>
        </p:txBody>
      </p:sp>
      <p:sp>
        <p:nvSpPr>
          <p:cNvPr id="3" name="Tijdelijke aanduiding voor inhoud 2">
            <a:extLst>
              <a:ext uri="{FF2B5EF4-FFF2-40B4-BE49-F238E27FC236}">
                <a16:creationId xmlns:a16="http://schemas.microsoft.com/office/drawing/2014/main" id="{E29E3AE2-20FF-4AD7-B9C1-8F69579DBBB7}"/>
              </a:ext>
            </a:extLst>
          </p:cNvPr>
          <p:cNvSpPr>
            <a:spLocks noGrp="1"/>
          </p:cNvSpPr>
          <p:nvPr>
            <p:ph idx="1"/>
          </p:nvPr>
        </p:nvSpPr>
        <p:spPr/>
        <p:txBody>
          <a:bodyPr>
            <a:normAutofit fontScale="92500" lnSpcReduction="20000"/>
          </a:bodyPr>
          <a:lstStyle/>
          <a:p>
            <a:pPr algn="l">
              <a:buFont typeface="Arial" panose="020B0604020202020204" pitchFamily="34" charset="0"/>
              <a:buChar char="•"/>
            </a:pPr>
            <a:r>
              <a:rPr lang="nl-NL" b="0" i="0" dirty="0">
                <a:solidFill>
                  <a:srgbClr val="0F0F0F"/>
                </a:solidFill>
                <a:effectLst/>
                <a:latin typeface="Open Sans"/>
              </a:rPr>
              <a:t>de primaire preventie van veneuze trombo-embolische aandoeningen bij volwassenen na een electieve totale heup- of </a:t>
            </a:r>
            <a:r>
              <a:rPr lang="nl-NL" b="0" i="0" dirty="0" err="1">
                <a:solidFill>
                  <a:srgbClr val="0F0F0F"/>
                </a:solidFill>
                <a:effectLst/>
                <a:latin typeface="Open Sans"/>
              </a:rPr>
              <a:t>knievervangende</a:t>
            </a:r>
            <a:r>
              <a:rPr lang="nl-NL" b="0" i="0" dirty="0">
                <a:solidFill>
                  <a:srgbClr val="0F0F0F"/>
                </a:solidFill>
                <a:effectLst/>
                <a:latin typeface="Open Sans"/>
              </a:rPr>
              <a:t> operatie</a:t>
            </a:r>
          </a:p>
          <a:p>
            <a:pPr algn="l">
              <a:buFont typeface="Arial" panose="020B0604020202020204" pitchFamily="34" charset="0"/>
              <a:buChar char="•"/>
            </a:pPr>
            <a:r>
              <a:rPr lang="nl-NL" b="0" i="0" dirty="0">
                <a:solidFill>
                  <a:srgbClr val="0F0F0F"/>
                </a:solidFill>
                <a:effectLst/>
                <a:latin typeface="Open Sans"/>
              </a:rPr>
              <a:t>de preventie van trombo-embolische complicaties bij atriumfibrilleren zonder klepafwijkingen (non-</a:t>
            </a:r>
            <a:r>
              <a:rPr lang="nl-NL" b="0" i="0" dirty="0" err="1">
                <a:solidFill>
                  <a:srgbClr val="0F0F0F"/>
                </a:solidFill>
                <a:effectLst/>
                <a:latin typeface="Open Sans"/>
              </a:rPr>
              <a:t>valvulair</a:t>
            </a:r>
            <a:r>
              <a:rPr lang="nl-NL" b="0" i="0" dirty="0">
                <a:solidFill>
                  <a:srgbClr val="0F0F0F"/>
                </a:solidFill>
                <a:effectLst/>
                <a:latin typeface="Open Sans"/>
              </a:rPr>
              <a:t> AF)</a:t>
            </a:r>
          </a:p>
          <a:p>
            <a:pPr algn="l">
              <a:buFont typeface="Arial" panose="020B0604020202020204" pitchFamily="34" charset="0"/>
              <a:buChar char="•"/>
            </a:pPr>
            <a:r>
              <a:rPr lang="nl-NL" b="0" i="0" dirty="0">
                <a:solidFill>
                  <a:srgbClr val="0F0F0F"/>
                </a:solidFill>
                <a:effectLst/>
                <a:latin typeface="Open Sans"/>
              </a:rPr>
              <a:t>behandeling van veneuze trombo-embolie (diepe veneuze trombose en/of longembolie)</a:t>
            </a:r>
          </a:p>
          <a:p>
            <a:pPr algn="l">
              <a:buFont typeface="Arial" panose="020B0604020202020204" pitchFamily="34" charset="0"/>
              <a:buChar char="•"/>
            </a:pPr>
            <a:r>
              <a:rPr lang="nl-NL" b="0" i="0" dirty="0">
                <a:solidFill>
                  <a:srgbClr val="0F0F0F"/>
                </a:solidFill>
                <a:effectLst/>
                <a:latin typeface="Open Sans"/>
              </a:rPr>
              <a:t>preventie van een recidief van een veneuze trombo-embolie</a:t>
            </a:r>
          </a:p>
          <a:p>
            <a:r>
              <a:rPr lang="nl-NL" b="0" i="0" dirty="0" err="1">
                <a:solidFill>
                  <a:srgbClr val="0F0F0F"/>
                </a:solidFill>
                <a:effectLst/>
                <a:latin typeface="Open Sans"/>
              </a:rPr>
              <a:t>Rivaroxaban</a:t>
            </a:r>
            <a:r>
              <a:rPr lang="nl-NL" b="0" i="0" dirty="0">
                <a:solidFill>
                  <a:srgbClr val="0F0F0F"/>
                </a:solidFill>
                <a:effectLst/>
                <a:latin typeface="Open Sans"/>
              </a:rPr>
              <a:t> wordt in een dosering van tweemaal daags 2,5 mg tevens gebruikt voor de preventie van atherotrombotische complicaties na een acuut coronair syndroom, in combinatie met acetylsalicylzuur met of zonder clopidogrel.</a:t>
            </a:r>
            <a:endParaRPr lang="nl-NL" dirty="0"/>
          </a:p>
        </p:txBody>
      </p:sp>
    </p:spTree>
    <p:extLst>
      <p:ext uri="{BB962C8B-B14F-4D97-AF65-F5344CB8AC3E}">
        <p14:creationId xmlns:p14="http://schemas.microsoft.com/office/powerpoint/2010/main" val="133501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nvPr>
        </p:nvGraphicFramePr>
        <p:xfrm>
          <a:off x="1337733" y="365125"/>
          <a:ext cx="8534400" cy="6492875"/>
        </p:xfrm>
        <a:graphic>
          <a:graphicData uri="http://schemas.openxmlformats.org/drawingml/2006/table">
            <a:tbl>
              <a:tblPr firstRow="1" firstCol="1" bandRow="1">
                <a:tableStyleId>{5C22544A-7EE6-4342-B048-85BDC9FD1C3A}</a:tableStyleId>
              </a:tblPr>
              <a:tblGrid>
                <a:gridCol w="8534400">
                  <a:extLst>
                    <a:ext uri="{9D8B030D-6E8A-4147-A177-3AD203B41FA5}">
                      <a16:colId xmlns:a16="http://schemas.microsoft.com/office/drawing/2014/main" val="20000"/>
                    </a:ext>
                  </a:extLst>
                </a:gridCol>
              </a:tblGrid>
              <a:tr h="2910058">
                <a:tc>
                  <a:txBody>
                    <a:bodyPr/>
                    <a:lstStyle/>
                    <a:p>
                      <a:pPr>
                        <a:lnSpc>
                          <a:spcPct val="107000"/>
                        </a:lnSpc>
                        <a:spcBef>
                          <a:spcPts val="200"/>
                        </a:spcBef>
                        <a:spcAft>
                          <a:spcPts val="2250"/>
                        </a:spcAft>
                      </a:pPr>
                      <a:r>
                        <a:rPr lang="nl-NL" sz="900" dirty="0" err="1">
                          <a:effectLst/>
                        </a:rPr>
                        <a:t>Coumarines</a:t>
                      </a:r>
                      <a:r>
                        <a:rPr lang="nl-NL" sz="900" dirty="0">
                          <a:effectLst/>
                        </a:rPr>
                        <a:t> – voordelen</a:t>
                      </a:r>
                      <a:endParaRPr lang="nl-NL" sz="700" dirty="0">
                        <a:effectLst/>
                      </a:endParaRPr>
                    </a:p>
                    <a:p>
                      <a:pPr marL="342900" lvl="0" indent="-342900">
                        <a:lnSpc>
                          <a:spcPct val="107000"/>
                        </a:lnSpc>
                        <a:spcAft>
                          <a:spcPts val="800"/>
                        </a:spcAft>
                        <a:buSzPts val="1000"/>
                        <a:buFont typeface="Symbol" panose="05050102010706020507" pitchFamily="18" charset="2"/>
                        <a:buChar char=""/>
                        <a:tabLst>
                          <a:tab pos="457200" algn="l"/>
                        </a:tabLst>
                      </a:pPr>
                      <a:r>
                        <a:rPr lang="nl-NL" sz="700" dirty="0">
                          <a:effectLst/>
                        </a:rPr>
                        <a:t>Er is jarenlange ervaring mee met bewezen effectiviteit, ook bij ouderen en bij nierfunctiestoornissen.</a:t>
                      </a:r>
                    </a:p>
                    <a:p>
                      <a:pPr marL="342900" lvl="0" indent="-342900">
                        <a:lnSpc>
                          <a:spcPct val="107000"/>
                        </a:lnSpc>
                        <a:spcAft>
                          <a:spcPts val="800"/>
                        </a:spcAft>
                        <a:buSzPts val="1000"/>
                        <a:buFont typeface="Symbol" panose="05050102010706020507" pitchFamily="18" charset="2"/>
                        <a:buChar char=""/>
                        <a:tabLst>
                          <a:tab pos="457200" algn="l"/>
                        </a:tabLst>
                      </a:pPr>
                      <a:r>
                        <a:rPr lang="nl-NL" sz="700" dirty="0">
                          <a:effectLst/>
                        </a:rPr>
                        <a:t>INR-controles helpen om therapietrouw te monitoren.</a:t>
                      </a:r>
                    </a:p>
                    <a:p>
                      <a:pPr>
                        <a:lnSpc>
                          <a:spcPct val="107000"/>
                        </a:lnSpc>
                        <a:spcBef>
                          <a:spcPts val="1200"/>
                        </a:spcBef>
                        <a:spcAft>
                          <a:spcPts val="2250"/>
                        </a:spcAft>
                      </a:pPr>
                      <a:r>
                        <a:rPr lang="nl-NL" sz="900" dirty="0" err="1">
                          <a:effectLst/>
                        </a:rPr>
                        <a:t>Coumarines</a:t>
                      </a:r>
                      <a:r>
                        <a:rPr lang="nl-NL" sz="900" dirty="0">
                          <a:effectLst/>
                        </a:rPr>
                        <a:t> – nadelen</a:t>
                      </a:r>
                      <a:endParaRPr lang="nl-NL" sz="700" dirty="0">
                        <a:effectLst/>
                      </a:endParaRPr>
                    </a:p>
                    <a:p>
                      <a:pPr marL="342900" lvl="0" indent="-342900">
                        <a:lnSpc>
                          <a:spcPct val="107000"/>
                        </a:lnSpc>
                        <a:spcAft>
                          <a:spcPts val="800"/>
                        </a:spcAft>
                        <a:buSzPts val="1000"/>
                        <a:buFont typeface="Symbol" panose="05050102010706020507" pitchFamily="18" charset="2"/>
                        <a:buChar char=""/>
                        <a:tabLst>
                          <a:tab pos="457200" algn="l"/>
                        </a:tabLst>
                      </a:pPr>
                      <a:r>
                        <a:rPr lang="nl-NL" sz="700" dirty="0">
                          <a:effectLst/>
                        </a:rPr>
                        <a:t>Veel interacties zowel met geneesmiddelen als voeding, waardoor instelling lastig kan zijn.</a:t>
                      </a:r>
                    </a:p>
                    <a:p>
                      <a:pPr marL="342900" lvl="0" indent="-342900">
                        <a:lnSpc>
                          <a:spcPct val="107000"/>
                        </a:lnSpc>
                        <a:spcAft>
                          <a:spcPts val="800"/>
                        </a:spcAft>
                        <a:buSzPts val="1000"/>
                        <a:buFont typeface="Symbol" panose="05050102010706020507" pitchFamily="18" charset="2"/>
                        <a:buChar char=""/>
                        <a:tabLst>
                          <a:tab pos="457200" algn="l"/>
                        </a:tabLst>
                      </a:pPr>
                      <a:r>
                        <a:rPr lang="nl-NL" sz="700" dirty="0">
                          <a:effectLst/>
                        </a:rPr>
                        <a:t>Daarnaast is de patiënt afhankelijk van INR-controles.</a:t>
                      </a:r>
                    </a:p>
                    <a:p>
                      <a:pPr marL="342900" lvl="0" indent="-342900">
                        <a:lnSpc>
                          <a:spcPct val="107000"/>
                        </a:lnSpc>
                        <a:spcAft>
                          <a:spcPts val="800"/>
                        </a:spcAft>
                        <a:buSzPts val="1000"/>
                        <a:buFont typeface="Symbol" panose="05050102010706020507" pitchFamily="18" charset="2"/>
                        <a:buChar char=""/>
                        <a:tabLst>
                          <a:tab pos="457200" algn="l"/>
                        </a:tabLst>
                      </a:pPr>
                      <a:r>
                        <a:rPr lang="nl-NL" sz="700" dirty="0">
                          <a:effectLst/>
                        </a:rPr>
                        <a:t>In studies is er altijd een beperkte tijd in de therapeutische INR-waarde (gemiddeld 60-70%).</a:t>
                      </a:r>
                      <a:endParaRPr lang="nl-NL" sz="700" dirty="0">
                        <a:effectLst/>
                        <a:latin typeface="Calibri" panose="020F0502020204030204" pitchFamily="34" charset="0"/>
                        <a:ea typeface="Calibri" panose="020F0502020204030204" pitchFamily="34" charset="0"/>
                        <a:cs typeface="Times New Roman" panose="02020603050405020304" pitchFamily="18" charset="0"/>
                      </a:endParaRPr>
                    </a:p>
                  </a:txBody>
                  <a:tcPr marL="89548" marR="179095" marT="179095" marB="179095"/>
                </a:tc>
                <a:extLst>
                  <a:ext uri="{0D108BD9-81ED-4DB2-BD59-A6C34878D82A}">
                    <a16:rowId xmlns:a16="http://schemas.microsoft.com/office/drawing/2014/main" val="10000"/>
                  </a:ext>
                </a:extLst>
              </a:tr>
              <a:tr h="3582817">
                <a:tc>
                  <a:txBody>
                    <a:bodyPr/>
                    <a:lstStyle/>
                    <a:p>
                      <a:pPr>
                        <a:lnSpc>
                          <a:spcPct val="107000"/>
                        </a:lnSpc>
                        <a:spcBef>
                          <a:spcPts val="200"/>
                        </a:spcBef>
                        <a:spcAft>
                          <a:spcPts val="2250"/>
                        </a:spcAft>
                      </a:pPr>
                      <a:r>
                        <a:rPr lang="nl-NL" sz="900" dirty="0" err="1">
                          <a:effectLst/>
                        </a:rPr>
                        <a:t>DOAC’s</a:t>
                      </a:r>
                      <a:r>
                        <a:rPr lang="nl-NL" sz="900" dirty="0">
                          <a:effectLst/>
                        </a:rPr>
                        <a:t> – voordelen</a:t>
                      </a:r>
                      <a:endParaRPr lang="nl-NL" sz="700" dirty="0">
                        <a:effectLst/>
                      </a:endParaRPr>
                    </a:p>
                    <a:p>
                      <a:pPr marL="342900" lvl="0" indent="-342900">
                        <a:lnSpc>
                          <a:spcPct val="107000"/>
                        </a:lnSpc>
                        <a:spcAft>
                          <a:spcPts val="800"/>
                        </a:spcAft>
                        <a:buSzPts val="1000"/>
                        <a:buFont typeface="Symbol" panose="05050102010706020507" pitchFamily="18" charset="2"/>
                        <a:buChar char=""/>
                        <a:tabLst>
                          <a:tab pos="457200" algn="l"/>
                        </a:tabLst>
                      </a:pPr>
                      <a:r>
                        <a:rPr lang="nl-NL" sz="700" dirty="0">
                          <a:effectLst/>
                        </a:rPr>
                        <a:t>Ze zijn even effectief als </a:t>
                      </a:r>
                      <a:r>
                        <a:rPr lang="nl-NL" sz="700" dirty="0" err="1">
                          <a:effectLst/>
                        </a:rPr>
                        <a:t>coumarinederivaten</a:t>
                      </a:r>
                      <a:r>
                        <a:rPr lang="nl-NL" sz="700" dirty="0">
                          <a:effectLst/>
                        </a:rPr>
                        <a:t> bij het voorkómen van trombotische events.</a:t>
                      </a:r>
                    </a:p>
                    <a:p>
                      <a:pPr marL="342900" lvl="0" indent="-342900">
                        <a:lnSpc>
                          <a:spcPct val="107000"/>
                        </a:lnSpc>
                        <a:spcAft>
                          <a:spcPts val="800"/>
                        </a:spcAft>
                        <a:buSzPts val="1000"/>
                        <a:buFont typeface="Symbol" panose="05050102010706020507" pitchFamily="18" charset="2"/>
                        <a:buChar char=""/>
                        <a:tabLst>
                          <a:tab pos="457200" algn="l"/>
                        </a:tabLst>
                      </a:pPr>
                      <a:r>
                        <a:rPr lang="nl-NL" sz="700" dirty="0">
                          <a:effectLst/>
                        </a:rPr>
                        <a:t>Er is sprake van een vaste dosering, waardoor INR-controles niet nodig zijn.</a:t>
                      </a:r>
                    </a:p>
                    <a:p>
                      <a:pPr marL="342900" lvl="0" indent="-342900">
                        <a:lnSpc>
                          <a:spcPct val="107000"/>
                        </a:lnSpc>
                        <a:spcAft>
                          <a:spcPts val="800"/>
                        </a:spcAft>
                        <a:buSzPts val="1000"/>
                        <a:buFont typeface="Symbol" panose="05050102010706020507" pitchFamily="18" charset="2"/>
                        <a:buChar char=""/>
                        <a:tabLst>
                          <a:tab pos="457200" algn="l"/>
                        </a:tabLst>
                      </a:pPr>
                      <a:r>
                        <a:rPr lang="nl-NL" sz="700" dirty="0">
                          <a:effectLst/>
                        </a:rPr>
                        <a:t>Er is een consistent beeld van minder hersenbloedingen dan bij gebruik van </a:t>
                      </a:r>
                      <a:r>
                        <a:rPr lang="nl-NL" sz="700" dirty="0" err="1">
                          <a:effectLst/>
                        </a:rPr>
                        <a:t>coumarinederivaten</a:t>
                      </a:r>
                      <a:r>
                        <a:rPr lang="nl-NL" sz="700" dirty="0">
                          <a:effectLst/>
                        </a:rPr>
                        <a:t>, ook in subgroepen.</a:t>
                      </a:r>
                    </a:p>
                    <a:p>
                      <a:pPr>
                        <a:lnSpc>
                          <a:spcPct val="107000"/>
                        </a:lnSpc>
                        <a:spcBef>
                          <a:spcPts val="1200"/>
                        </a:spcBef>
                        <a:spcAft>
                          <a:spcPts val="2250"/>
                        </a:spcAft>
                      </a:pPr>
                      <a:r>
                        <a:rPr lang="nl-NL" sz="900" dirty="0" err="1">
                          <a:effectLst/>
                        </a:rPr>
                        <a:t>DOAC’s</a:t>
                      </a:r>
                      <a:r>
                        <a:rPr lang="nl-NL" sz="900" dirty="0">
                          <a:effectLst/>
                        </a:rPr>
                        <a:t> – nadelen</a:t>
                      </a:r>
                      <a:endParaRPr lang="nl-NL" sz="700" dirty="0">
                        <a:effectLst/>
                      </a:endParaRPr>
                    </a:p>
                    <a:p>
                      <a:pPr marL="342900" lvl="0" indent="-342900">
                        <a:lnSpc>
                          <a:spcPct val="107000"/>
                        </a:lnSpc>
                        <a:spcAft>
                          <a:spcPts val="800"/>
                        </a:spcAft>
                        <a:buSzPts val="1000"/>
                        <a:buFont typeface="Symbol" panose="05050102010706020507" pitchFamily="18" charset="2"/>
                        <a:buChar char=""/>
                        <a:tabLst>
                          <a:tab pos="457200" algn="l"/>
                        </a:tabLst>
                      </a:pPr>
                      <a:r>
                        <a:rPr lang="nl-NL" sz="700" dirty="0">
                          <a:effectLst/>
                        </a:rPr>
                        <a:t>De therapietrouw is zeer belangrijk, omdat </a:t>
                      </a:r>
                      <a:r>
                        <a:rPr lang="nl-NL" sz="700" dirty="0" err="1">
                          <a:effectLst/>
                        </a:rPr>
                        <a:t>DOAC’s</a:t>
                      </a:r>
                      <a:r>
                        <a:rPr lang="nl-NL" sz="700" dirty="0">
                          <a:effectLst/>
                        </a:rPr>
                        <a:t> relatief korte halfwaardetijden hebben en na 4-5 x de halfwaardetijd het trombo-embolische risico weer terug bij af is. Eerste observationele data laten zien dat de therapietrouw bij </a:t>
                      </a:r>
                      <a:r>
                        <a:rPr lang="nl-NL" sz="700" dirty="0" err="1">
                          <a:effectLst/>
                        </a:rPr>
                        <a:t>DOAC’s</a:t>
                      </a:r>
                      <a:r>
                        <a:rPr lang="nl-NL" sz="700" dirty="0">
                          <a:effectLst/>
                        </a:rPr>
                        <a:t> vrij goed is.</a:t>
                      </a:r>
                    </a:p>
                    <a:p>
                      <a:pPr marL="342900" lvl="0" indent="-342900">
                        <a:lnSpc>
                          <a:spcPct val="107000"/>
                        </a:lnSpc>
                        <a:spcAft>
                          <a:spcPts val="800"/>
                        </a:spcAft>
                        <a:buSzPts val="1000"/>
                        <a:buFont typeface="Symbol" panose="05050102010706020507" pitchFamily="18" charset="2"/>
                        <a:buChar char=""/>
                        <a:tabLst>
                          <a:tab pos="457200" algn="l"/>
                        </a:tabLst>
                      </a:pPr>
                      <a:r>
                        <a:rPr lang="nl-NL" sz="700" dirty="0">
                          <a:effectLst/>
                        </a:rPr>
                        <a:t>Er bestaat geen test om de therapietrouw van </a:t>
                      </a:r>
                      <a:r>
                        <a:rPr lang="nl-NL" sz="700" dirty="0" err="1">
                          <a:effectLst/>
                        </a:rPr>
                        <a:t>DOAC’s</a:t>
                      </a:r>
                      <a:r>
                        <a:rPr lang="nl-NL" sz="700" dirty="0">
                          <a:effectLst/>
                        </a:rPr>
                        <a:t> te monitoren, zoals de INR bij </a:t>
                      </a:r>
                      <a:r>
                        <a:rPr lang="nl-NL" sz="700" dirty="0" err="1">
                          <a:effectLst/>
                        </a:rPr>
                        <a:t>coumarines</a:t>
                      </a:r>
                      <a:r>
                        <a:rPr lang="nl-NL" sz="700" dirty="0">
                          <a:effectLst/>
                        </a:rPr>
                        <a:t>.</a:t>
                      </a:r>
                    </a:p>
                    <a:p>
                      <a:pPr marL="342900" lvl="0" indent="-342900">
                        <a:lnSpc>
                          <a:spcPct val="107000"/>
                        </a:lnSpc>
                        <a:spcAft>
                          <a:spcPts val="800"/>
                        </a:spcAft>
                        <a:buSzPts val="1000"/>
                        <a:buFont typeface="Symbol" panose="05050102010706020507" pitchFamily="18" charset="2"/>
                        <a:buChar char=""/>
                        <a:tabLst>
                          <a:tab pos="457200" algn="l"/>
                        </a:tabLst>
                      </a:pPr>
                      <a:r>
                        <a:rPr lang="nl-NL" sz="700" dirty="0">
                          <a:effectLst/>
                        </a:rPr>
                        <a:t>Er is een toename van maag-/darmbloedingen bij ouderen ten opzichte van </a:t>
                      </a:r>
                      <a:r>
                        <a:rPr lang="nl-NL" sz="700" dirty="0" err="1">
                          <a:effectLst/>
                        </a:rPr>
                        <a:t>coumarines</a:t>
                      </a:r>
                      <a:r>
                        <a:rPr lang="nl-NL" sz="700" dirty="0">
                          <a:effectLst/>
                        </a:rPr>
                        <a:t>, met uitzondering van </a:t>
                      </a:r>
                      <a:r>
                        <a:rPr lang="nl-NL" sz="700" dirty="0" err="1">
                          <a:effectLst/>
                        </a:rPr>
                        <a:t>apixaban</a:t>
                      </a:r>
                      <a:r>
                        <a:rPr lang="nl-NL" sz="700" dirty="0">
                          <a:effectLst/>
                        </a:rPr>
                        <a:t>.</a:t>
                      </a:r>
                    </a:p>
                    <a:p>
                      <a:pPr marL="342900" lvl="0" indent="-342900">
                        <a:lnSpc>
                          <a:spcPct val="107000"/>
                        </a:lnSpc>
                        <a:spcAft>
                          <a:spcPts val="800"/>
                        </a:spcAft>
                        <a:buSzPts val="1000"/>
                        <a:buFont typeface="Symbol" panose="05050102010706020507" pitchFamily="18" charset="2"/>
                        <a:buChar char=""/>
                        <a:tabLst>
                          <a:tab pos="457200" algn="l"/>
                        </a:tabLst>
                      </a:pPr>
                      <a:r>
                        <a:rPr lang="nl-NL" sz="700" dirty="0" err="1">
                          <a:effectLst/>
                        </a:rPr>
                        <a:t>DOAC’s</a:t>
                      </a:r>
                      <a:r>
                        <a:rPr lang="nl-NL" sz="700" dirty="0">
                          <a:effectLst/>
                        </a:rPr>
                        <a:t> kennen diverse interacties met andere geneesmiddelen, waaronder remmers en </a:t>
                      </a:r>
                      <a:r>
                        <a:rPr lang="nl-NL" sz="700" dirty="0" err="1">
                          <a:effectLst/>
                        </a:rPr>
                        <a:t>inducers</a:t>
                      </a:r>
                      <a:r>
                        <a:rPr lang="nl-NL" sz="700" dirty="0">
                          <a:effectLst/>
                        </a:rPr>
                        <a:t> van CYP3A4 en P-glycoproteïne.</a:t>
                      </a:r>
                      <a:endParaRPr lang="nl-NL" sz="700" dirty="0">
                        <a:effectLst/>
                        <a:latin typeface="Calibri" panose="020F0502020204030204" pitchFamily="34" charset="0"/>
                        <a:ea typeface="Calibri" panose="020F0502020204030204" pitchFamily="34" charset="0"/>
                        <a:cs typeface="Times New Roman" panose="02020603050405020304" pitchFamily="18" charset="0"/>
                      </a:endParaRPr>
                    </a:p>
                  </a:txBody>
                  <a:tcPr marL="89548" marR="179095" marT="179095" marB="17909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93101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4B96"/>
                </a:solidFill>
                <a:latin typeface="Open Sans"/>
              </a:rPr>
              <a:t>Diepe veneuze trombose en longembolie</a:t>
            </a:r>
            <a:endParaRPr lang="nl-NL" dirty="0"/>
          </a:p>
        </p:txBody>
      </p:sp>
      <p:sp>
        <p:nvSpPr>
          <p:cNvPr id="3" name="Tijdelijke aanduiding voor inhoud 2"/>
          <p:cNvSpPr>
            <a:spLocks noGrp="1"/>
          </p:cNvSpPr>
          <p:nvPr>
            <p:ph idx="1"/>
          </p:nvPr>
        </p:nvSpPr>
        <p:spPr>
          <a:xfrm>
            <a:off x="342006" y="1690688"/>
            <a:ext cx="10515600" cy="4351338"/>
          </a:xfrm>
        </p:spPr>
        <p:txBody>
          <a:bodyPr>
            <a:normAutofit/>
          </a:bodyPr>
          <a:lstStyle/>
          <a:p>
            <a:endParaRPr lang="nl-NL" dirty="0">
              <a:solidFill>
                <a:srgbClr val="0F0F0F"/>
              </a:solidFill>
              <a:latin typeface="Open Sans"/>
            </a:endParaRPr>
          </a:p>
          <a:p>
            <a:r>
              <a:rPr lang="nl-NL" dirty="0">
                <a:solidFill>
                  <a:srgbClr val="0F0F0F"/>
                </a:solidFill>
                <a:latin typeface="Open Sans"/>
              </a:rPr>
              <a:t>fibrinerijk stolsel van het ‘rode’ type</a:t>
            </a:r>
            <a:br>
              <a:rPr lang="nl-NL" dirty="0">
                <a:solidFill>
                  <a:srgbClr val="0F0F0F"/>
                </a:solidFill>
                <a:latin typeface="Open Sans"/>
              </a:rPr>
            </a:br>
            <a:endParaRPr lang="nl-NL" dirty="0">
              <a:solidFill>
                <a:srgbClr val="0F0F0F"/>
              </a:solidFill>
              <a:latin typeface="Open Sans"/>
            </a:endParaRPr>
          </a:p>
          <a:p>
            <a:r>
              <a:rPr lang="nl-NL" dirty="0">
                <a:solidFill>
                  <a:srgbClr val="0F0F0F"/>
                </a:solidFill>
                <a:latin typeface="Open Sans"/>
              </a:rPr>
              <a:t>Het voorkomen van een longembolie is het belangrijkste doel van de behandeling van een DVT</a:t>
            </a:r>
            <a:br>
              <a:rPr lang="nl-NL" dirty="0">
                <a:solidFill>
                  <a:srgbClr val="0F0F0F"/>
                </a:solidFill>
                <a:latin typeface="Open Sans"/>
              </a:rPr>
            </a:br>
            <a:endParaRPr lang="nl-NL" dirty="0">
              <a:solidFill>
                <a:srgbClr val="0F0F0F"/>
              </a:solidFill>
              <a:latin typeface="Open Sans"/>
            </a:endParaRPr>
          </a:p>
          <a:p>
            <a:r>
              <a:rPr lang="nl-NL" dirty="0">
                <a:solidFill>
                  <a:srgbClr val="0F0F0F"/>
                </a:solidFill>
                <a:latin typeface="Open Sans"/>
              </a:rPr>
              <a:t>De behandeling van een veneuze trombo-embolie bestaat uit een anticoagulans</a:t>
            </a:r>
          </a:p>
          <a:p>
            <a:pPr marL="0" indent="0">
              <a:buNone/>
            </a:pPr>
            <a:endParaRPr lang="nl-NL" dirty="0"/>
          </a:p>
        </p:txBody>
      </p:sp>
      <p:pic>
        <p:nvPicPr>
          <p:cNvPr id="1026" name="Picture 2" descr="Clopidogrel (Plavix®) | Richard T. Silver MD Myeloproliferative Neoplasms  Cen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9467" y="5928034"/>
            <a:ext cx="2912533" cy="9299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53033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4B96"/>
                </a:solidFill>
                <a:latin typeface="Open Sans"/>
              </a:rPr>
              <a:t>Behandeling diepe veneuze trombose en longembolie</a:t>
            </a:r>
            <a:endParaRPr lang="nl-NL" dirty="0"/>
          </a:p>
        </p:txBody>
      </p:sp>
      <p:sp>
        <p:nvSpPr>
          <p:cNvPr id="3" name="Tijdelijke aanduiding voor inhoud 2"/>
          <p:cNvSpPr>
            <a:spLocks noGrp="1"/>
          </p:cNvSpPr>
          <p:nvPr>
            <p:ph idx="1"/>
          </p:nvPr>
        </p:nvSpPr>
        <p:spPr>
          <a:xfrm>
            <a:off x="342006" y="1690688"/>
            <a:ext cx="10515600" cy="4351338"/>
          </a:xfrm>
        </p:spPr>
        <p:txBody>
          <a:bodyPr>
            <a:normAutofit/>
          </a:bodyPr>
          <a:lstStyle/>
          <a:p>
            <a:pPr marL="742950" lvl="1" indent="-285750"/>
            <a:r>
              <a:rPr lang="nl-NL" dirty="0">
                <a:solidFill>
                  <a:srgbClr val="0F0F0F"/>
                </a:solidFill>
                <a:latin typeface="Open Sans"/>
              </a:rPr>
              <a:t>acute fase: combinatie van een LMWH en een </a:t>
            </a:r>
            <a:r>
              <a:rPr lang="nl-NL" dirty="0" err="1">
                <a:solidFill>
                  <a:srgbClr val="0F0F0F"/>
                </a:solidFill>
                <a:latin typeface="Open Sans"/>
              </a:rPr>
              <a:t>coumarine</a:t>
            </a:r>
            <a:r>
              <a:rPr lang="nl-NL" dirty="0">
                <a:solidFill>
                  <a:srgbClr val="0F0F0F"/>
                </a:solidFill>
                <a:latin typeface="Open Sans"/>
              </a:rPr>
              <a:t>, later omgezet naar een monotherapie met een </a:t>
            </a:r>
            <a:r>
              <a:rPr lang="nl-NL" dirty="0" err="1">
                <a:solidFill>
                  <a:srgbClr val="0F0F0F"/>
                </a:solidFill>
                <a:latin typeface="Open Sans"/>
              </a:rPr>
              <a:t>coumarine</a:t>
            </a:r>
            <a:r>
              <a:rPr lang="nl-NL" dirty="0">
                <a:solidFill>
                  <a:srgbClr val="0F0F0F"/>
                </a:solidFill>
                <a:latin typeface="Open Sans"/>
              </a:rPr>
              <a:t>.</a:t>
            </a:r>
          </a:p>
          <a:p>
            <a:pPr marL="742950" lvl="1" indent="-285750"/>
            <a:r>
              <a:rPr lang="nl-NL" dirty="0">
                <a:solidFill>
                  <a:srgbClr val="0F0F0F"/>
                </a:solidFill>
                <a:latin typeface="Open Sans"/>
              </a:rPr>
              <a:t>alternatief is het voorschrijven van een DOAC. </a:t>
            </a:r>
          </a:p>
          <a:p>
            <a:pPr marL="1200150" lvl="2" indent="-285750"/>
            <a:r>
              <a:rPr lang="nl-NL" dirty="0" err="1">
                <a:solidFill>
                  <a:srgbClr val="0F0F0F"/>
                </a:solidFill>
                <a:latin typeface="Open Sans"/>
              </a:rPr>
              <a:t>dabigatran</a:t>
            </a:r>
            <a:r>
              <a:rPr lang="nl-NL" dirty="0">
                <a:solidFill>
                  <a:srgbClr val="0F0F0F"/>
                </a:solidFill>
                <a:latin typeface="Open Sans"/>
              </a:rPr>
              <a:t> en </a:t>
            </a:r>
            <a:r>
              <a:rPr lang="nl-NL" dirty="0" err="1">
                <a:solidFill>
                  <a:srgbClr val="0F0F0F"/>
                </a:solidFill>
                <a:latin typeface="Open Sans"/>
              </a:rPr>
              <a:t>edoxaban</a:t>
            </a:r>
            <a:r>
              <a:rPr lang="nl-NL" dirty="0">
                <a:solidFill>
                  <a:srgbClr val="0F0F0F"/>
                </a:solidFill>
                <a:latin typeface="Open Sans"/>
              </a:rPr>
              <a:t> in de acute fase combineren met een LMWH gedurende ten minste 5 dagen. </a:t>
            </a:r>
          </a:p>
          <a:p>
            <a:pPr marL="1200150" lvl="2" indent="-285750"/>
            <a:r>
              <a:rPr lang="nl-NL" dirty="0">
                <a:solidFill>
                  <a:srgbClr val="0F0F0F"/>
                </a:solidFill>
                <a:latin typeface="Open Sans"/>
              </a:rPr>
              <a:t>Bij </a:t>
            </a:r>
            <a:r>
              <a:rPr lang="nl-NL" dirty="0" err="1">
                <a:solidFill>
                  <a:srgbClr val="0F0F0F"/>
                </a:solidFill>
                <a:latin typeface="Open Sans"/>
              </a:rPr>
              <a:t>apixaban</a:t>
            </a:r>
            <a:r>
              <a:rPr lang="nl-NL" dirty="0">
                <a:solidFill>
                  <a:srgbClr val="0F0F0F"/>
                </a:solidFill>
                <a:latin typeface="Open Sans"/>
              </a:rPr>
              <a:t> en </a:t>
            </a:r>
            <a:r>
              <a:rPr lang="nl-NL" dirty="0" err="1">
                <a:solidFill>
                  <a:srgbClr val="0F0F0F"/>
                </a:solidFill>
                <a:latin typeface="Open Sans"/>
              </a:rPr>
              <a:t>rivaroxaban</a:t>
            </a:r>
            <a:r>
              <a:rPr lang="nl-NL" dirty="0">
                <a:solidFill>
                  <a:srgbClr val="0F0F0F"/>
                </a:solidFill>
                <a:latin typeface="Open Sans"/>
              </a:rPr>
              <a:t> hoeft in de acute fase niet gestart te worden met een LMWH; deze middelen worden gedurende respectievelijk de eerste 7 dagen en de eerste 3 weken wel in een hogere dosering voorgeschreven.</a:t>
            </a:r>
          </a:p>
          <a:p>
            <a:pPr marL="742950" lvl="1" indent="-285750"/>
            <a:r>
              <a:rPr lang="nl-NL" dirty="0">
                <a:solidFill>
                  <a:srgbClr val="0F0F0F"/>
                </a:solidFill>
                <a:latin typeface="Open Sans"/>
              </a:rPr>
              <a:t>duur van de behandeling is afhankelijk van de oorzaak</a:t>
            </a:r>
          </a:p>
          <a:p>
            <a:pPr marL="1200150" lvl="2" indent="-285750"/>
            <a:r>
              <a:rPr lang="nl-NL" dirty="0">
                <a:solidFill>
                  <a:srgbClr val="0F0F0F"/>
                </a:solidFill>
                <a:latin typeface="Open Sans"/>
              </a:rPr>
              <a:t>Oorzaak is bekend en kan weggenomen worden </a:t>
            </a:r>
            <a:r>
              <a:rPr lang="nl-NL" dirty="0">
                <a:solidFill>
                  <a:srgbClr val="0F0F0F"/>
                </a:solidFill>
                <a:latin typeface="Open Sans"/>
                <a:sym typeface="Wingdings" panose="05000000000000000000" pitchFamily="2" charset="2"/>
              </a:rPr>
              <a:t> </a:t>
            </a:r>
            <a:r>
              <a:rPr lang="nl-NL" dirty="0">
                <a:solidFill>
                  <a:srgbClr val="0F0F0F"/>
                </a:solidFill>
                <a:latin typeface="Open Sans"/>
              </a:rPr>
              <a:t>3-6 maanden behandelen</a:t>
            </a:r>
          </a:p>
          <a:p>
            <a:pPr marL="1200150" lvl="2" indent="-285750"/>
            <a:r>
              <a:rPr lang="nl-NL" dirty="0">
                <a:solidFill>
                  <a:srgbClr val="0F0F0F"/>
                </a:solidFill>
                <a:latin typeface="Open Sans"/>
              </a:rPr>
              <a:t> Bij idiopathische VTE kan gekozen worden voor onbepaalde duur vanwege het hoge risico op een recidief</a:t>
            </a:r>
          </a:p>
          <a:p>
            <a:pPr marL="0" indent="0">
              <a:buNone/>
            </a:pPr>
            <a:endParaRPr lang="nl-NL" dirty="0"/>
          </a:p>
        </p:txBody>
      </p:sp>
      <p:pic>
        <p:nvPicPr>
          <p:cNvPr id="1026" name="Picture 2" descr="Clopidogrel (Plavix®) | Richard T. Silver MD Myeloproliferative Neoplasms  Cen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9467" y="5928034"/>
            <a:ext cx="2912533" cy="9299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60936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latin typeface="Open Sans"/>
              </a:rPr>
              <a:t>Atriumfibrilleren</a:t>
            </a:r>
            <a:endParaRPr lang="nl-NL" dirty="0"/>
          </a:p>
        </p:txBody>
      </p:sp>
      <p:sp>
        <p:nvSpPr>
          <p:cNvPr id="3" name="Tijdelijke aanduiding voor inhoud 2"/>
          <p:cNvSpPr>
            <a:spLocks noGrp="1"/>
          </p:cNvSpPr>
          <p:nvPr>
            <p:ph idx="1"/>
          </p:nvPr>
        </p:nvSpPr>
        <p:spPr>
          <a:xfrm>
            <a:off x="477473" y="1415163"/>
            <a:ext cx="10515600" cy="4351338"/>
          </a:xfrm>
        </p:spPr>
        <p:txBody>
          <a:bodyPr>
            <a:normAutofit fontScale="92500" lnSpcReduction="10000"/>
          </a:bodyPr>
          <a:lstStyle/>
          <a:p>
            <a:r>
              <a:rPr lang="nl-NL" dirty="0">
                <a:solidFill>
                  <a:srgbClr val="0F0F0F"/>
                </a:solidFill>
                <a:latin typeface="Open Sans"/>
              </a:rPr>
              <a:t>arterieel, fibrinerijk stolsel van cardiale afkomst, eveneens van het ‘rode’ type.</a:t>
            </a:r>
          </a:p>
          <a:p>
            <a:r>
              <a:rPr lang="nl-NL" dirty="0">
                <a:solidFill>
                  <a:srgbClr val="0F0F0F"/>
                </a:solidFill>
                <a:latin typeface="Open Sans"/>
              </a:rPr>
              <a:t>Volgens de ESC-richtlijnen  en huidige NHG-standaard wordt vanaf een CHA</a:t>
            </a:r>
            <a:r>
              <a:rPr lang="nl-NL" baseline="-25000" dirty="0">
                <a:solidFill>
                  <a:srgbClr val="0F0F0F"/>
                </a:solidFill>
                <a:latin typeface="Open Sans"/>
              </a:rPr>
              <a:t>2</a:t>
            </a:r>
            <a:r>
              <a:rPr lang="nl-NL" dirty="0">
                <a:solidFill>
                  <a:srgbClr val="0F0F0F"/>
                </a:solidFill>
                <a:latin typeface="Open Sans"/>
              </a:rPr>
              <a:t>DS</a:t>
            </a:r>
            <a:r>
              <a:rPr lang="nl-NL" baseline="-25000" dirty="0">
                <a:solidFill>
                  <a:srgbClr val="0F0F0F"/>
                </a:solidFill>
                <a:latin typeface="Open Sans"/>
              </a:rPr>
              <a:t>2</a:t>
            </a:r>
            <a:r>
              <a:rPr lang="nl-NL" dirty="0">
                <a:solidFill>
                  <a:srgbClr val="0F0F0F"/>
                </a:solidFill>
                <a:latin typeface="Open Sans"/>
              </a:rPr>
              <a:t>VASc-score van 2 (man) of 3 (vrouw) behandeld met een anticoagulans.</a:t>
            </a:r>
          </a:p>
          <a:p>
            <a:pPr marL="742950" lvl="1" indent="-285750"/>
            <a:r>
              <a:rPr lang="nl-NL" dirty="0">
                <a:solidFill>
                  <a:srgbClr val="0F0F0F"/>
                </a:solidFill>
                <a:latin typeface="Open Sans"/>
              </a:rPr>
              <a:t>De ESC-richtlijn spreekt een sterkte voorkeur uit voor </a:t>
            </a:r>
            <a:r>
              <a:rPr lang="nl-NL" dirty="0" err="1">
                <a:solidFill>
                  <a:srgbClr val="0F0F0F"/>
                </a:solidFill>
                <a:latin typeface="Open Sans"/>
              </a:rPr>
              <a:t>DOAC’s</a:t>
            </a:r>
            <a:r>
              <a:rPr lang="nl-NL" dirty="0">
                <a:solidFill>
                  <a:srgbClr val="0F0F0F"/>
                </a:solidFill>
                <a:latin typeface="Open Sans"/>
              </a:rPr>
              <a:t> boven het gebruik van een </a:t>
            </a:r>
            <a:r>
              <a:rPr lang="nl-NL" dirty="0" err="1">
                <a:solidFill>
                  <a:srgbClr val="0F0F0F"/>
                </a:solidFill>
                <a:latin typeface="Open Sans"/>
              </a:rPr>
              <a:t>coumarine</a:t>
            </a:r>
            <a:r>
              <a:rPr lang="nl-NL" dirty="0">
                <a:solidFill>
                  <a:srgbClr val="0F0F0F"/>
                </a:solidFill>
                <a:latin typeface="Open Sans"/>
              </a:rPr>
              <a:t>..</a:t>
            </a:r>
          </a:p>
          <a:p>
            <a:pPr marL="742950" lvl="1" indent="-285750"/>
            <a:r>
              <a:rPr lang="nl-NL" dirty="0">
                <a:solidFill>
                  <a:srgbClr val="0F0F0F"/>
                </a:solidFill>
                <a:latin typeface="Open Sans"/>
              </a:rPr>
              <a:t>De NHG-standaard spreekt geen voorkeur uit voor </a:t>
            </a:r>
            <a:r>
              <a:rPr lang="nl-NL" dirty="0" err="1">
                <a:solidFill>
                  <a:srgbClr val="0F0F0F"/>
                </a:solidFill>
                <a:latin typeface="Open Sans"/>
              </a:rPr>
              <a:t>DOAC’s</a:t>
            </a:r>
            <a:r>
              <a:rPr lang="nl-NL" dirty="0">
                <a:solidFill>
                  <a:srgbClr val="0F0F0F"/>
                </a:solidFill>
                <a:latin typeface="Open Sans"/>
              </a:rPr>
              <a:t> boven een </a:t>
            </a:r>
            <a:r>
              <a:rPr lang="nl-NL" dirty="0" err="1">
                <a:solidFill>
                  <a:srgbClr val="0F0F0F"/>
                </a:solidFill>
                <a:latin typeface="Open Sans"/>
              </a:rPr>
              <a:t>coumarine</a:t>
            </a:r>
            <a:r>
              <a:rPr lang="nl-NL" dirty="0">
                <a:solidFill>
                  <a:srgbClr val="0F0F0F"/>
                </a:solidFill>
                <a:latin typeface="Open Sans"/>
              </a:rPr>
              <a:t>. De keuze voor 1 van beide middelen kan dus samen met de patiënt gemaakt worden.</a:t>
            </a:r>
          </a:p>
          <a:p>
            <a:r>
              <a:rPr lang="nl-NL" dirty="0">
                <a:solidFill>
                  <a:srgbClr val="0F0F0F"/>
                </a:solidFill>
                <a:latin typeface="Open Sans"/>
              </a:rPr>
              <a:t>De plaats van ASA bij atriumfibrilleren is komen te vervallen. Er dient met een DOAC of een </a:t>
            </a:r>
            <a:r>
              <a:rPr lang="nl-NL" dirty="0" err="1">
                <a:solidFill>
                  <a:srgbClr val="0F0F0F"/>
                </a:solidFill>
                <a:latin typeface="Open Sans"/>
              </a:rPr>
              <a:t>coumarine</a:t>
            </a:r>
            <a:r>
              <a:rPr lang="nl-NL" dirty="0">
                <a:solidFill>
                  <a:srgbClr val="0F0F0F"/>
                </a:solidFill>
                <a:latin typeface="Open Sans"/>
              </a:rPr>
              <a:t> gestart te worden.</a:t>
            </a:r>
          </a:p>
          <a:p>
            <a:pPr marL="0" indent="0">
              <a:buNone/>
            </a:pPr>
            <a:endParaRPr lang="nl-NL" dirty="0"/>
          </a:p>
        </p:txBody>
      </p:sp>
      <p:pic>
        <p:nvPicPr>
          <p:cNvPr id="1026" name="Picture 2" descr="Clopidogrel (Plavix®) | Richard T. Silver MD Myeloproliferative Neoplasms  Cen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0657" y="5490975"/>
            <a:ext cx="4281343" cy="13670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56221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latin typeface="Open Sans"/>
              </a:rPr>
              <a:t>Ischemisch cerebrovasculair accident</a:t>
            </a:r>
            <a:br>
              <a:rPr lang="nl-NL" b="1" dirty="0">
                <a:latin typeface="Open Sans"/>
              </a:rPr>
            </a:br>
            <a:br>
              <a:rPr lang="nl-NL" dirty="0">
                <a:solidFill>
                  <a:srgbClr val="0F0F0F"/>
                </a:solidFill>
                <a:latin typeface="Open Sans"/>
              </a:rPr>
            </a:br>
            <a:endParaRPr lang="nl-NL" dirty="0"/>
          </a:p>
        </p:txBody>
      </p:sp>
      <p:sp>
        <p:nvSpPr>
          <p:cNvPr id="3" name="Tijdelijke aanduiding voor inhoud 2"/>
          <p:cNvSpPr>
            <a:spLocks noGrp="1"/>
          </p:cNvSpPr>
          <p:nvPr>
            <p:ph idx="1"/>
          </p:nvPr>
        </p:nvSpPr>
        <p:spPr>
          <a:xfrm>
            <a:off x="477473" y="1415163"/>
            <a:ext cx="10515600" cy="4351338"/>
          </a:xfrm>
        </p:spPr>
        <p:txBody>
          <a:bodyPr>
            <a:normAutofit fontScale="92500" lnSpcReduction="20000"/>
          </a:bodyPr>
          <a:lstStyle/>
          <a:p>
            <a:r>
              <a:rPr lang="nl-NL" dirty="0">
                <a:solidFill>
                  <a:srgbClr val="0F0F0F"/>
                </a:solidFill>
                <a:latin typeface="Open Sans"/>
              </a:rPr>
              <a:t>Een herseninfarct of TIA wordt veroorzaakt door een bloedstolsel dat vastloopt in de grotere of kleinere vaten van de hersenen. Dit stolsel kan van cardiale oorsprong (denk aan AF, rode </a:t>
            </a:r>
            <a:r>
              <a:rPr lang="nl-NL" dirty="0" err="1">
                <a:solidFill>
                  <a:srgbClr val="0F0F0F"/>
                </a:solidFill>
                <a:latin typeface="Open Sans"/>
              </a:rPr>
              <a:t>trombi</a:t>
            </a:r>
            <a:r>
              <a:rPr lang="nl-NL" dirty="0">
                <a:solidFill>
                  <a:srgbClr val="0F0F0F"/>
                </a:solidFill>
                <a:latin typeface="Open Sans"/>
              </a:rPr>
              <a:t>) of van arteriële oorsprong zijn (denk aan atherosclerose, witte </a:t>
            </a:r>
            <a:r>
              <a:rPr lang="nl-NL" dirty="0" err="1">
                <a:solidFill>
                  <a:srgbClr val="0F0F0F"/>
                </a:solidFill>
                <a:latin typeface="Open Sans"/>
              </a:rPr>
              <a:t>trombi</a:t>
            </a:r>
            <a:r>
              <a:rPr lang="nl-NL" dirty="0">
                <a:solidFill>
                  <a:srgbClr val="0F0F0F"/>
                </a:solidFill>
                <a:latin typeface="Open Sans"/>
              </a:rPr>
              <a:t>).</a:t>
            </a:r>
          </a:p>
          <a:p>
            <a:r>
              <a:rPr lang="nl-NL" dirty="0">
                <a:solidFill>
                  <a:srgbClr val="0F0F0F"/>
                </a:solidFill>
                <a:latin typeface="Open Sans"/>
              </a:rPr>
              <a:t>Het is belangrijk om de bron van het bloedstolsel te achterhalen, omdat dit belangrijke consequenties heeft voor het </a:t>
            </a:r>
            <a:r>
              <a:rPr lang="nl-NL" dirty="0" err="1">
                <a:solidFill>
                  <a:srgbClr val="0F0F0F"/>
                </a:solidFill>
                <a:latin typeface="Open Sans"/>
              </a:rPr>
              <a:t>antitromboticabeleid</a:t>
            </a:r>
            <a:r>
              <a:rPr lang="nl-NL" dirty="0">
                <a:solidFill>
                  <a:srgbClr val="0F0F0F"/>
                </a:solidFill>
                <a:latin typeface="Open Sans"/>
              </a:rPr>
              <a:t>.</a:t>
            </a:r>
          </a:p>
          <a:p>
            <a:pPr marL="742950" lvl="1" indent="-285750"/>
            <a:r>
              <a:rPr lang="nl-NL" dirty="0">
                <a:solidFill>
                  <a:srgbClr val="0F0F0F"/>
                </a:solidFill>
                <a:latin typeface="Open Sans"/>
              </a:rPr>
              <a:t>Bij een herseninfarct of TIA dat berust op een trombus van cardiale oorsprong dient het </a:t>
            </a:r>
            <a:r>
              <a:rPr lang="nl-NL" dirty="0" err="1">
                <a:solidFill>
                  <a:srgbClr val="0F0F0F"/>
                </a:solidFill>
                <a:latin typeface="Open Sans"/>
              </a:rPr>
              <a:t>antitromboticabeleid</a:t>
            </a:r>
            <a:r>
              <a:rPr lang="nl-NL" dirty="0">
                <a:solidFill>
                  <a:srgbClr val="0F0F0F"/>
                </a:solidFill>
                <a:latin typeface="Open Sans"/>
              </a:rPr>
              <a:t> opgesteld te worden zoals beschreven werd onder ‘Atriumfibrilleren’.</a:t>
            </a:r>
          </a:p>
          <a:p>
            <a:pPr marL="742950" lvl="1" indent="-285750"/>
            <a:r>
              <a:rPr lang="nl-NL" dirty="0">
                <a:solidFill>
                  <a:srgbClr val="0F0F0F"/>
                </a:solidFill>
                <a:latin typeface="Open Sans"/>
              </a:rPr>
              <a:t>Bij een herseninfarct of TIA dat berust op een trombus van arteriële oorsprong bestaat het </a:t>
            </a:r>
            <a:r>
              <a:rPr lang="nl-NL" dirty="0" err="1">
                <a:solidFill>
                  <a:srgbClr val="0F0F0F"/>
                </a:solidFill>
                <a:latin typeface="Open Sans"/>
              </a:rPr>
              <a:t>antitromboticabeleid</a:t>
            </a:r>
            <a:r>
              <a:rPr lang="nl-NL" dirty="0">
                <a:solidFill>
                  <a:srgbClr val="0F0F0F"/>
                </a:solidFill>
                <a:latin typeface="Open Sans"/>
              </a:rPr>
              <a:t> uit clopidogrel-monotherapie, ASA + </a:t>
            </a:r>
            <a:r>
              <a:rPr lang="nl-NL" dirty="0" err="1">
                <a:solidFill>
                  <a:srgbClr val="0F0F0F"/>
                </a:solidFill>
                <a:latin typeface="Open Sans"/>
              </a:rPr>
              <a:t>dipyridamol</a:t>
            </a:r>
            <a:r>
              <a:rPr lang="nl-NL" dirty="0">
                <a:solidFill>
                  <a:srgbClr val="0F0F0F"/>
                </a:solidFill>
                <a:latin typeface="Open Sans"/>
              </a:rPr>
              <a:t> of ASA-monotherapie. Denk hierbij aan de juiste doseringen.</a:t>
            </a:r>
          </a:p>
        </p:txBody>
      </p:sp>
      <p:pic>
        <p:nvPicPr>
          <p:cNvPr id="1026" name="Picture 2" descr="Clopidogrel (Plavix®) | Richard T. Silver MD Myeloproliferative Neoplasms  Cen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0657" y="5490975"/>
            <a:ext cx="4281343" cy="13670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53023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a:solidFill>
                  <a:srgbClr val="004B96"/>
                </a:solidFill>
                <a:latin typeface="Open Sans"/>
              </a:rPr>
              <a:t>Coronair lijden</a:t>
            </a:r>
            <a:endParaRPr lang="nl-NL" dirty="0"/>
          </a:p>
        </p:txBody>
      </p:sp>
      <p:sp>
        <p:nvSpPr>
          <p:cNvPr id="3" name="Tijdelijke aanduiding voor inhoud 2"/>
          <p:cNvSpPr>
            <a:spLocks noGrp="1"/>
          </p:cNvSpPr>
          <p:nvPr>
            <p:ph idx="1"/>
          </p:nvPr>
        </p:nvSpPr>
        <p:spPr>
          <a:xfrm>
            <a:off x="477473" y="1415163"/>
            <a:ext cx="10515600" cy="4351338"/>
          </a:xfrm>
        </p:spPr>
        <p:txBody>
          <a:bodyPr>
            <a:normAutofit fontScale="85000" lnSpcReduction="10000"/>
          </a:bodyPr>
          <a:lstStyle/>
          <a:p>
            <a:r>
              <a:rPr lang="nl-NL" dirty="0">
                <a:solidFill>
                  <a:srgbClr val="0F0F0F"/>
                </a:solidFill>
                <a:latin typeface="Open Sans"/>
              </a:rPr>
              <a:t>In geval van coronair lijden is het van belang onderscheid te maken tussen een stabiele situatie en een acuut coronair syndroom.</a:t>
            </a:r>
          </a:p>
          <a:p>
            <a:r>
              <a:rPr lang="nl-NL" dirty="0">
                <a:solidFill>
                  <a:srgbClr val="0F0F0F"/>
                </a:solidFill>
                <a:latin typeface="Open Sans"/>
              </a:rPr>
              <a:t>In geval van stabiel coronair lijden wordt meestal voor ASA gekozen. Clopidogrel betreft echter een even effectief alternatief.</a:t>
            </a:r>
          </a:p>
          <a:p>
            <a:r>
              <a:rPr lang="nl-NL" dirty="0">
                <a:solidFill>
                  <a:srgbClr val="0F0F0F"/>
                </a:solidFill>
                <a:latin typeface="Open Sans"/>
              </a:rPr>
              <a:t>In geval van een acuut coronair syndroom dient DAPT voorgeschreven te worden, bestaande uit een combinatie van ASA + een P2Y</a:t>
            </a:r>
            <a:r>
              <a:rPr lang="nl-NL" baseline="-25000" dirty="0">
                <a:solidFill>
                  <a:srgbClr val="0F0F0F"/>
                </a:solidFill>
                <a:latin typeface="Open Sans"/>
              </a:rPr>
              <a:t>12</a:t>
            </a:r>
            <a:r>
              <a:rPr lang="nl-NL" dirty="0">
                <a:solidFill>
                  <a:srgbClr val="0F0F0F"/>
                </a:solidFill>
                <a:latin typeface="Open Sans"/>
              </a:rPr>
              <a:t>-antagonist (clopidogrel, </a:t>
            </a:r>
            <a:r>
              <a:rPr lang="nl-NL" dirty="0" err="1">
                <a:solidFill>
                  <a:srgbClr val="0F0F0F"/>
                </a:solidFill>
                <a:latin typeface="Open Sans"/>
              </a:rPr>
              <a:t>prasugrel</a:t>
            </a:r>
            <a:r>
              <a:rPr lang="nl-NL" dirty="0">
                <a:solidFill>
                  <a:srgbClr val="0F0F0F"/>
                </a:solidFill>
                <a:latin typeface="Open Sans"/>
              </a:rPr>
              <a:t> of </a:t>
            </a:r>
            <a:r>
              <a:rPr lang="nl-NL" dirty="0" err="1">
                <a:solidFill>
                  <a:srgbClr val="0F0F0F"/>
                </a:solidFill>
                <a:latin typeface="Open Sans"/>
              </a:rPr>
              <a:t>ticagrelor</a:t>
            </a:r>
            <a:r>
              <a:rPr lang="nl-NL" dirty="0">
                <a:solidFill>
                  <a:srgbClr val="0F0F0F"/>
                </a:solidFill>
                <a:latin typeface="Open Sans"/>
              </a:rPr>
              <a:t>). Deze behandeling dient ten minste gedurende 6 tot 12 maanden voortgezet te worden.</a:t>
            </a:r>
          </a:p>
          <a:p>
            <a:pPr marL="742950" lvl="1" indent="-285750"/>
            <a:r>
              <a:rPr lang="nl-NL" dirty="0">
                <a:solidFill>
                  <a:srgbClr val="0F0F0F"/>
                </a:solidFill>
                <a:latin typeface="Open Sans"/>
              </a:rPr>
              <a:t>In geval van een PCI met stentplaatsing ter behandeling van een ACS dient er in de regel ten minste 12 maanden doorbehandeld te worden met DAPT, bestaande uit ASA + </a:t>
            </a:r>
            <a:r>
              <a:rPr lang="nl-NL" dirty="0" err="1">
                <a:solidFill>
                  <a:srgbClr val="0F0F0F"/>
                </a:solidFill>
                <a:latin typeface="Open Sans"/>
              </a:rPr>
              <a:t>ticagrelor</a:t>
            </a:r>
            <a:r>
              <a:rPr lang="nl-NL" dirty="0">
                <a:solidFill>
                  <a:srgbClr val="0F0F0F"/>
                </a:solidFill>
                <a:latin typeface="Open Sans"/>
              </a:rPr>
              <a:t> of </a:t>
            </a:r>
            <a:r>
              <a:rPr lang="nl-NL" dirty="0" err="1">
                <a:solidFill>
                  <a:srgbClr val="0F0F0F"/>
                </a:solidFill>
                <a:latin typeface="Open Sans"/>
              </a:rPr>
              <a:t>prasugrel</a:t>
            </a:r>
            <a:r>
              <a:rPr lang="nl-NL" dirty="0">
                <a:solidFill>
                  <a:srgbClr val="0F0F0F"/>
                </a:solidFill>
                <a:latin typeface="Open Sans"/>
              </a:rPr>
              <a:t>.</a:t>
            </a:r>
          </a:p>
          <a:p>
            <a:pPr marL="742950" lvl="1" indent="-285750"/>
            <a:r>
              <a:rPr lang="nl-NL" dirty="0">
                <a:solidFill>
                  <a:srgbClr val="0F0F0F"/>
                </a:solidFill>
                <a:latin typeface="Open Sans"/>
              </a:rPr>
              <a:t>In geval van een electieve PCI met stentplaatsing dient ten minste 6 maanden doorbehandeld te worden met DAPT, bestaande uit ASA + clopidogrel.</a:t>
            </a:r>
          </a:p>
          <a:p>
            <a:pPr marL="0" indent="0">
              <a:buNone/>
            </a:pPr>
            <a:endParaRPr lang="nl-NL" dirty="0"/>
          </a:p>
        </p:txBody>
      </p:sp>
      <p:pic>
        <p:nvPicPr>
          <p:cNvPr id="1026" name="Picture 2" descr="Clopidogrel (Plavix®) | Richard T. Silver MD Myeloproliferative Neoplasms  Cen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0657" y="5490975"/>
            <a:ext cx="4281343" cy="13670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05788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2D50E6-0889-4673-BD3F-7CB9D80460C3}"/>
              </a:ext>
            </a:extLst>
          </p:cNvPr>
          <p:cNvSpPr>
            <a:spLocks noGrp="1"/>
          </p:cNvSpPr>
          <p:nvPr>
            <p:ph type="title"/>
          </p:nvPr>
        </p:nvSpPr>
        <p:spPr/>
        <p:txBody>
          <a:bodyPr/>
          <a:lstStyle/>
          <a:p>
            <a:r>
              <a:rPr lang="nl-NL" dirty="0"/>
              <a:t>Hemostase; </a:t>
            </a:r>
            <a:r>
              <a:rPr lang="nl-NL" dirty="0" err="1"/>
              <a:t>ery’s</a:t>
            </a:r>
            <a:r>
              <a:rPr lang="nl-NL" dirty="0"/>
              <a:t> / trombocyten:</a:t>
            </a:r>
            <a:br>
              <a:rPr lang="nl-NL" dirty="0"/>
            </a:br>
            <a:endParaRPr lang="nl-NL" dirty="0"/>
          </a:p>
        </p:txBody>
      </p:sp>
      <p:sp>
        <p:nvSpPr>
          <p:cNvPr id="5" name="Tijdelijke aanduiding voor inhoud 4">
            <a:extLst>
              <a:ext uri="{FF2B5EF4-FFF2-40B4-BE49-F238E27FC236}">
                <a16:creationId xmlns:a16="http://schemas.microsoft.com/office/drawing/2014/main" id="{C77EE57B-69C4-45E2-9703-EBB63FBE9E29}"/>
              </a:ext>
            </a:extLst>
          </p:cNvPr>
          <p:cNvSpPr>
            <a:spLocks noGrp="1"/>
          </p:cNvSpPr>
          <p:nvPr>
            <p:ph idx="1"/>
          </p:nvPr>
        </p:nvSpPr>
        <p:spPr>
          <a:xfrm>
            <a:off x="838200" y="1253331"/>
            <a:ext cx="10515600" cy="4351338"/>
          </a:xfrm>
        </p:spPr>
        <p:txBody>
          <a:bodyPr/>
          <a:lstStyle/>
          <a:p>
            <a:endParaRPr lang="nl-NL" dirty="0"/>
          </a:p>
        </p:txBody>
      </p:sp>
      <p:pic>
        <p:nvPicPr>
          <p:cNvPr id="1026" name="Picture 2" descr="De bronafbeelding bekijken">
            <a:extLst>
              <a:ext uri="{FF2B5EF4-FFF2-40B4-BE49-F238E27FC236}">
                <a16:creationId xmlns:a16="http://schemas.microsoft.com/office/drawing/2014/main" id="{054680E2-61CC-4228-B159-FA92D060AA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082" t="506" r="-6875" b="19367"/>
          <a:stretch/>
        </p:blipFill>
        <p:spPr bwMode="auto">
          <a:xfrm>
            <a:off x="838200" y="1065197"/>
            <a:ext cx="10338033" cy="54276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24694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4B96"/>
                </a:solidFill>
                <a:latin typeface="Open Sans"/>
              </a:rPr>
              <a:t>Combinatietherapieën 1</a:t>
            </a:r>
            <a:endParaRPr lang="nl-NL" dirty="0"/>
          </a:p>
        </p:txBody>
      </p:sp>
      <p:sp>
        <p:nvSpPr>
          <p:cNvPr id="3" name="Tijdelijke aanduiding voor inhoud 2"/>
          <p:cNvSpPr>
            <a:spLocks noGrp="1"/>
          </p:cNvSpPr>
          <p:nvPr>
            <p:ph idx="1"/>
          </p:nvPr>
        </p:nvSpPr>
        <p:spPr>
          <a:xfrm>
            <a:off x="477473" y="1415163"/>
            <a:ext cx="10515600" cy="4351338"/>
          </a:xfrm>
        </p:spPr>
        <p:txBody>
          <a:bodyPr>
            <a:normAutofit/>
          </a:bodyPr>
          <a:lstStyle/>
          <a:p>
            <a:r>
              <a:rPr lang="nl-NL" dirty="0" err="1">
                <a:solidFill>
                  <a:srgbClr val="0F0F0F"/>
                </a:solidFill>
                <a:latin typeface="Open Sans"/>
              </a:rPr>
              <a:t>Coumarine</a:t>
            </a:r>
            <a:r>
              <a:rPr lang="nl-NL" dirty="0">
                <a:solidFill>
                  <a:srgbClr val="0F0F0F"/>
                </a:solidFill>
                <a:latin typeface="Open Sans"/>
              </a:rPr>
              <a:t> + TAR: alleen bewezen effectief bij mechanische hartklepprothesen of na het afbouwen van triple therapie.</a:t>
            </a:r>
          </a:p>
          <a:p>
            <a:r>
              <a:rPr lang="nl-NL" dirty="0">
                <a:solidFill>
                  <a:srgbClr val="0F0F0F"/>
                </a:solidFill>
                <a:latin typeface="Open Sans"/>
              </a:rPr>
              <a:t>DOAC + TAR: lage dosering </a:t>
            </a:r>
            <a:r>
              <a:rPr lang="nl-NL" dirty="0" err="1">
                <a:solidFill>
                  <a:srgbClr val="0F0F0F"/>
                </a:solidFill>
                <a:latin typeface="Open Sans"/>
              </a:rPr>
              <a:t>rivaroxaban</a:t>
            </a:r>
            <a:r>
              <a:rPr lang="nl-NL" dirty="0">
                <a:solidFill>
                  <a:srgbClr val="0F0F0F"/>
                </a:solidFill>
                <a:latin typeface="Open Sans"/>
              </a:rPr>
              <a:t> + ASA is effectief als secundaire preventie bij arterieel vaatlijden; deze combinatie is nog niet in de richtlijnen opgenomen en geeft een ischemisch voordeel ten koste van meer bloedingen. </a:t>
            </a:r>
          </a:p>
          <a:p>
            <a:r>
              <a:rPr lang="nl-NL" dirty="0" err="1">
                <a:solidFill>
                  <a:srgbClr val="0F0F0F"/>
                </a:solidFill>
                <a:latin typeface="Open Sans"/>
              </a:rPr>
              <a:t>Coumarine</a:t>
            </a:r>
            <a:r>
              <a:rPr lang="nl-NL" dirty="0">
                <a:solidFill>
                  <a:srgbClr val="0F0F0F"/>
                </a:solidFill>
                <a:latin typeface="Open Sans"/>
              </a:rPr>
              <a:t> + </a:t>
            </a:r>
            <a:r>
              <a:rPr lang="nl-NL" dirty="0" err="1">
                <a:solidFill>
                  <a:srgbClr val="0F0F0F"/>
                </a:solidFill>
                <a:latin typeface="Open Sans"/>
              </a:rPr>
              <a:t>dipyridamol</a:t>
            </a:r>
            <a:r>
              <a:rPr lang="nl-NL" dirty="0">
                <a:solidFill>
                  <a:srgbClr val="0F0F0F"/>
                </a:solidFill>
                <a:latin typeface="Open Sans"/>
              </a:rPr>
              <a:t>: betreft een verouderd </a:t>
            </a:r>
            <a:r>
              <a:rPr lang="nl-NL" dirty="0" err="1">
                <a:solidFill>
                  <a:srgbClr val="0F0F0F"/>
                </a:solidFill>
                <a:latin typeface="Open Sans"/>
              </a:rPr>
              <a:t>antitromboticabeleid</a:t>
            </a:r>
            <a:r>
              <a:rPr lang="nl-NL" dirty="0">
                <a:solidFill>
                  <a:srgbClr val="0F0F0F"/>
                </a:solidFill>
                <a:latin typeface="Open Sans"/>
              </a:rPr>
              <a:t> bij patiënten met klepprothesen, inmiddels een verlaten combinatie.</a:t>
            </a:r>
          </a:p>
          <a:p>
            <a:r>
              <a:rPr lang="nl-NL" dirty="0">
                <a:solidFill>
                  <a:srgbClr val="0F0F0F"/>
                </a:solidFill>
                <a:latin typeface="Open Sans"/>
              </a:rPr>
              <a:t>Clopidogrel + </a:t>
            </a:r>
            <a:r>
              <a:rPr lang="nl-NL" dirty="0" err="1">
                <a:solidFill>
                  <a:srgbClr val="0F0F0F"/>
                </a:solidFill>
                <a:latin typeface="Open Sans"/>
              </a:rPr>
              <a:t>dipyridamol</a:t>
            </a:r>
            <a:r>
              <a:rPr lang="nl-NL" dirty="0">
                <a:solidFill>
                  <a:srgbClr val="0F0F0F"/>
                </a:solidFill>
                <a:latin typeface="Open Sans"/>
              </a:rPr>
              <a:t>: niet rationeel.</a:t>
            </a:r>
          </a:p>
          <a:p>
            <a:pPr marL="0" indent="0">
              <a:buNone/>
            </a:pPr>
            <a:endParaRPr lang="nl-NL" dirty="0"/>
          </a:p>
        </p:txBody>
      </p:sp>
      <p:pic>
        <p:nvPicPr>
          <p:cNvPr id="1026" name="Picture 2" descr="Clopidogrel (Plavix®) | Richard T. Silver MD Myeloproliferative Neoplasms  Cen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0657" y="5490975"/>
            <a:ext cx="4281343" cy="13670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28820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4B96"/>
                </a:solidFill>
                <a:latin typeface="Open Sans"/>
              </a:rPr>
              <a:t>Combinatietherapieën 2</a:t>
            </a:r>
            <a:endParaRPr lang="nl-NL" dirty="0"/>
          </a:p>
        </p:txBody>
      </p:sp>
      <p:sp>
        <p:nvSpPr>
          <p:cNvPr id="3" name="Tijdelijke aanduiding voor inhoud 2"/>
          <p:cNvSpPr>
            <a:spLocks noGrp="1"/>
          </p:cNvSpPr>
          <p:nvPr>
            <p:ph idx="1"/>
          </p:nvPr>
        </p:nvSpPr>
        <p:spPr>
          <a:xfrm>
            <a:off x="477473" y="1415163"/>
            <a:ext cx="10515600" cy="4351338"/>
          </a:xfrm>
        </p:spPr>
        <p:txBody>
          <a:bodyPr>
            <a:normAutofit/>
          </a:bodyPr>
          <a:lstStyle/>
          <a:p>
            <a:r>
              <a:rPr lang="nl-NL" dirty="0">
                <a:solidFill>
                  <a:srgbClr val="0F0F0F"/>
                </a:solidFill>
                <a:latin typeface="Open Sans"/>
              </a:rPr>
              <a:t>DOAC + </a:t>
            </a:r>
            <a:r>
              <a:rPr lang="nl-NL" dirty="0" err="1">
                <a:solidFill>
                  <a:srgbClr val="0F0F0F"/>
                </a:solidFill>
                <a:latin typeface="Open Sans"/>
              </a:rPr>
              <a:t>coumarine</a:t>
            </a:r>
            <a:r>
              <a:rPr lang="nl-NL" dirty="0">
                <a:solidFill>
                  <a:srgbClr val="0F0F0F"/>
                </a:solidFill>
                <a:latin typeface="Open Sans"/>
              </a:rPr>
              <a:t>: niet rationeel.</a:t>
            </a:r>
          </a:p>
          <a:p>
            <a:r>
              <a:rPr lang="nl-NL" dirty="0">
                <a:solidFill>
                  <a:srgbClr val="0F0F0F"/>
                </a:solidFill>
                <a:latin typeface="Open Sans"/>
              </a:rPr>
              <a:t>Triple therapie (</a:t>
            </a:r>
            <a:r>
              <a:rPr lang="nl-NL" dirty="0" err="1">
                <a:solidFill>
                  <a:srgbClr val="0F0F0F"/>
                </a:solidFill>
                <a:latin typeface="Open Sans"/>
              </a:rPr>
              <a:t>coumarine</a:t>
            </a:r>
            <a:r>
              <a:rPr lang="nl-NL" dirty="0">
                <a:solidFill>
                  <a:srgbClr val="0F0F0F"/>
                </a:solidFill>
                <a:latin typeface="Open Sans"/>
              </a:rPr>
              <a:t>/DOAC + DAPT): alleen bij patiënten met een harde indicatie voor een anticoagulans (AF, mechanische hartklepprothesen, recidiverende veneuze trombo-embolieën) én een harde indicatie voor DAPT (ACS en/of stentplaatsing) kortdurend te overwegen.</a:t>
            </a:r>
          </a:p>
          <a:p>
            <a:pPr marL="742950" lvl="1" indent="-285750"/>
            <a:r>
              <a:rPr lang="nl-NL" dirty="0">
                <a:solidFill>
                  <a:srgbClr val="0F0F0F"/>
                </a:solidFill>
                <a:latin typeface="Open Sans"/>
              </a:rPr>
              <a:t>Triple therapie duurt altijd maximaal 6 maanden.</a:t>
            </a:r>
          </a:p>
          <a:p>
            <a:r>
              <a:rPr lang="nl-NL" dirty="0">
                <a:solidFill>
                  <a:srgbClr val="0F0F0F"/>
                </a:solidFill>
                <a:latin typeface="Open Sans"/>
              </a:rPr>
              <a:t>De trend is om de duur van triple therapie zo kort mogelijk te houden vanwege het hoge bloedingsrisico. Hier wordt veel onderzoek naar gegaan.</a:t>
            </a:r>
          </a:p>
          <a:p>
            <a:pPr marL="0" indent="0">
              <a:buNone/>
            </a:pPr>
            <a:endParaRPr lang="nl-NL" dirty="0"/>
          </a:p>
        </p:txBody>
      </p:sp>
      <p:pic>
        <p:nvPicPr>
          <p:cNvPr id="1026" name="Picture 2" descr="Clopidogrel (Plavix®) | Richard T. Silver MD Myeloproliferative Neoplasms  Cen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0657" y="5490975"/>
            <a:ext cx="4281343" cy="13670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45872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03AE62FD-69DA-40B6-811B-97D54D1937EB}"/>
              </a:ext>
            </a:extLst>
          </p:cNvPr>
          <p:cNvSpPr>
            <a:spLocks noChangeArrowheads="1"/>
          </p:cNvSpPr>
          <p:nvPr/>
        </p:nvSpPr>
        <p:spPr bwMode="auto">
          <a:xfrm>
            <a:off x="1213518" y="1020182"/>
            <a:ext cx="10623885" cy="530914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dirty="0">
                <a:ln>
                  <a:noFill/>
                </a:ln>
                <a:solidFill>
                  <a:srgbClr val="0F0F0F"/>
                </a:solidFill>
                <a:effectLst/>
                <a:latin typeface="Open Sans"/>
              </a:rPr>
              <a:t>  </a:t>
            </a:r>
            <a:r>
              <a:rPr kumimoji="0" lang="nl-NL" altLang="nl-NL" sz="32100" b="0" i="0" u="none" strike="noStrike" cap="none" normalizeH="0" baseline="0" dirty="0">
                <a:ln>
                  <a:noFill/>
                </a:ln>
                <a:solidFill>
                  <a:srgbClr val="0F0F0F"/>
                </a:solidFill>
                <a:effectLst/>
                <a:latin typeface="Open Sans"/>
              </a:rPr>
              <a:t>         </a:t>
            </a:r>
            <a:endParaRPr kumimoji="0" lang="nl-NL" altLang="nl-NL"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900" b="0" i="0" u="none" strike="noStrike" cap="none" normalizeH="0" baseline="0" dirty="0">
                <a:ln>
                  <a:noFill/>
                </a:ln>
                <a:solidFill>
                  <a:schemeClr val="tx1"/>
                </a:solidFill>
                <a:effectLst/>
                <a:latin typeface="Open Sans"/>
              </a:rPr>
              <a:t>CLP = clopidogrel. TAR = trombocytenaggregatieremmer. OAC = oraal anticoagulans. ASA = acetylsalicylzuur. VKA = </a:t>
            </a:r>
            <a:r>
              <a:rPr kumimoji="0" lang="nl-NL" altLang="nl-NL" sz="900" b="0" i="0" u="none" strike="noStrike" cap="none" normalizeH="0" baseline="0" dirty="0" err="1">
                <a:ln>
                  <a:noFill/>
                </a:ln>
                <a:solidFill>
                  <a:schemeClr val="tx1"/>
                </a:solidFill>
                <a:effectLst/>
                <a:latin typeface="Open Sans"/>
              </a:rPr>
              <a:t>vitamin</a:t>
            </a:r>
            <a:r>
              <a:rPr kumimoji="0" lang="nl-NL" altLang="nl-NL" sz="900" b="0" i="0" u="none" strike="noStrike" cap="none" normalizeH="0" baseline="0" dirty="0">
                <a:ln>
                  <a:noFill/>
                </a:ln>
                <a:solidFill>
                  <a:schemeClr val="tx1"/>
                </a:solidFill>
                <a:effectLst/>
                <a:latin typeface="Open Sans"/>
              </a:rPr>
              <a:t> K antagonist. DOAC = direct werkend </a:t>
            </a:r>
            <a:r>
              <a:rPr kumimoji="0" lang="nl-NL" altLang="nl-NL" sz="900" b="0" i="0" u="none" strike="noStrike" cap="none" normalizeH="0" baseline="0" dirty="0" err="1">
                <a:ln>
                  <a:noFill/>
                </a:ln>
                <a:solidFill>
                  <a:schemeClr val="tx1"/>
                </a:solidFill>
                <a:effectLst/>
                <a:latin typeface="Open Sans"/>
              </a:rPr>
              <a:t>oral</a:t>
            </a:r>
            <a:r>
              <a:rPr kumimoji="0" lang="nl-NL" altLang="nl-NL" sz="900" b="0" i="0" u="none" strike="noStrike" cap="none" normalizeH="0" baseline="0" dirty="0">
                <a:ln>
                  <a:noFill/>
                </a:ln>
                <a:solidFill>
                  <a:schemeClr val="tx1"/>
                </a:solidFill>
                <a:effectLst/>
                <a:latin typeface="Open Sans"/>
              </a:rPr>
              <a:t> anticoagulans.</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900" b="0" i="0" u="none" strike="noStrike" cap="none" normalizeH="0" baseline="0" dirty="0">
                <a:ln>
                  <a:noFill/>
                </a:ln>
                <a:solidFill>
                  <a:schemeClr val="tx1"/>
                </a:solidFill>
                <a:effectLst/>
                <a:latin typeface="Open Sans"/>
              </a:rPr>
              <a:t> LMWH = Low </a:t>
            </a:r>
            <a:r>
              <a:rPr kumimoji="0" lang="nl-NL" altLang="nl-NL" sz="900" b="0" i="0" u="none" strike="noStrike" cap="none" normalizeH="0" baseline="0" dirty="0" err="1">
                <a:ln>
                  <a:noFill/>
                </a:ln>
                <a:solidFill>
                  <a:schemeClr val="tx1"/>
                </a:solidFill>
                <a:effectLst/>
                <a:latin typeface="Open Sans"/>
              </a:rPr>
              <a:t>molecular</a:t>
            </a:r>
            <a:r>
              <a:rPr kumimoji="0" lang="nl-NL" altLang="nl-NL" sz="900" b="0" i="0" u="none" strike="noStrike" cap="none" normalizeH="0" baseline="0" dirty="0">
                <a:ln>
                  <a:noFill/>
                </a:ln>
                <a:solidFill>
                  <a:schemeClr val="tx1"/>
                </a:solidFill>
                <a:effectLst/>
                <a:latin typeface="Open Sans"/>
              </a:rPr>
              <a:t> </a:t>
            </a:r>
            <a:r>
              <a:rPr kumimoji="0" lang="nl-NL" altLang="nl-NL" sz="900" b="0" i="0" u="none" strike="noStrike" cap="none" normalizeH="0" baseline="0" dirty="0" err="1">
                <a:ln>
                  <a:noFill/>
                </a:ln>
                <a:solidFill>
                  <a:schemeClr val="tx1"/>
                </a:solidFill>
                <a:effectLst/>
                <a:latin typeface="Open Sans"/>
              </a:rPr>
              <a:t>Weight</a:t>
            </a:r>
            <a:r>
              <a:rPr kumimoji="0" lang="nl-NL" altLang="nl-NL" sz="900" b="0" i="0" u="none" strike="noStrike" cap="none" normalizeH="0" baseline="0" dirty="0">
                <a:ln>
                  <a:noFill/>
                </a:ln>
                <a:solidFill>
                  <a:schemeClr val="tx1"/>
                </a:solidFill>
                <a:effectLst/>
                <a:latin typeface="Open Sans"/>
              </a:rPr>
              <a:t> </a:t>
            </a:r>
            <a:r>
              <a:rPr kumimoji="0" lang="nl-NL" altLang="nl-NL" sz="900" b="0" i="0" u="none" strike="noStrike" cap="none" normalizeH="0" baseline="0" dirty="0" err="1">
                <a:ln>
                  <a:noFill/>
                </a:ln>
                <a:solidFill>
                  <a:schemeClr val="tx1"/>
                </a:solidFill>
                <a:effectLst/>
                <a:latin typeface="Open Sans"/>
              </a:rPr>
              <a:t>Heparin</a:t>
            </a:r>
            <a:r>
              <a:rPr kumimoji="0" lang="nl-NL" altLang="nl-NL" sz="900" b="0" i="0" u="none" strike="noStrike" cap="none" normalizeH="0" baseline="0" dirty="0">
                <a:ln>
                  <a:noFill/>
                </a:ln>
                <a:solidFill>
                  <a:schemeClr val="tx1"/>
                </a:solidFill>
                <a:effectLst/>
                <a:latin typeface="Open Sans"/>
              </a:rPr>
              <a:t>. RVX = </a:t>
            </a:r>
            <a:r>
              <a:rPr kumimoji="0" lang="nl-NL" altLang="nl-NL" sz="900" b="0" i="0" u="none" strike="noStrike" cap="none" normalizeH="0" baseline="0" dirty="0" err="1">
                <a:ln>
                  <a:noFill/>
                </a:ln>
                <a:solidFill>
                  <a:schemeClr val="tx1"/>
                </a:solidFill>
                <a:effectLst/>
                <a:latin typeface="Open Sans"/>
              </a:rPr>
              <a:t>rivaroxaban</a:t>
            </a:r>
            <a:r>
              <a:rPr kumimoji="0" lang="nl-NL" altLang="nl-NL" sz="900" b="0" i="0" u="none" strike="noStrike" cap="none" normalizeH="0" baseline="0" dirty="0">
                <a:ln>
                  <a:noFill/>
                </a:ln>
                <a:solidFill>
                  <a:schemeClr val="tx1"/>
                </a:solidFill>
                <a:effectLst/>
                <a:latin typeface="Open Sans"/>
              </a:rPr>
              <a:t>. TIC = </a:t>
            </a:r>
            <a:r>
              <a:rPr kumimoji="0" lang="nl-NL" altLang="nl-NL" sz="900" b="0" i="0" u="none" strike="noStrike" cap="none" normalizeH="0" baseline="0" dirty="0" err="1">
                <a:ln>
                  <a:noFill/>
                </a:ln>
                <a:solidFill>
                  <a:schemeClr val="tx1"/>
                </a:solidFill>
                <a:effectLst/>
                <a:latin typeface="Open Sans"/>
              </a:rPr>
              <a:t>ticagrelor</a:t>
            </a:r>
            <a:r>
              <a:rPr kumimoji="0" lang="nl-NL" altLang="nl-NL" sz="900" b="0" i="0" u="none" strike="noStrike" cap="none" normalizeH="0" baseline="0" dirty="0">
                <a:ln>
                  <a:noFill/>
                </a:ln>
                <a:solidFill>
                  <a:schemeClr val="tx1"/>
                </a:solidFill>
                <a:effectLst/>
                <a:latin typeface="Open Sans"/>
              </a:rPr>
              <a:t>. PRA = </a:t>
            </a:r>
            <a:r>
              <a:rPr kumimoji="0" lang="nl-NL" altLang="nl-NL" sz="900" b="0" i="0" u="none" strike="noStrike" cap="none" normalizeH="0" baseline="0" dirty="0" err="1">
                <a:ln>
                  <a:noFill/>
                </a:ln>
                <a:solidFill>
                  <a:schemeClr val="tx1"/>
                </a:solidFill>
                <a:effectLst/>
                <a:latin typeface="Open Sans"/>
              </a:rPr>
              <a:t>prasugrel</a:t>
            </a:r>
            <a:r>
              <a:rPr kumimoji="0" lang="nl-NL" altLang="nl-NL" sz="900" b="0" i="0" u="none" strike="noStrike" cap="none" normalizeH="0" baseline="0" dirty="0">
                <a:ln>
                  <a:noFill/>
                </a:ln>
                <a:solidFill>
                  <a:schemeClr val="tx1"/>
                </a:solidFill>
                <a:effectLst/>
                <a:latin typeface="Open Sans"/>
              </a:rPr>
              <a:t>.</a:t>
            </a:r>
            <a:endParaRPr kumimoji="0" lang="nl-NL" altLang="nl-NL" sz="900" b="0" i="0" u="none" strike="noStrike" cap="none" normalizeH="0" baseline="0" dirty="0">
              <a:ln>
                <a:noFill/>
              </a:ln>
              <a:solidFill>
                <a:schemeClr val="tx1"/>
              </a:solidFill>
              <a:effectLst/>
              <a:latin typeface="Arial" panose="020B0604020202020204" pitchFamily="34" charset="0"/>
            </a:endParaRPr>
          </a:p>
        </p:txBody>
      </p:sp>
      <p:pic>
        <p:nvPicPr>
          <p:cNvPr id="4098" name="Picture 2">
            <a:extLst>
              <a:ext uri="{FF2B5EF4-FFF2-40B4-BE49-F238E27FC236}">
                <a16:creationId xmlns:a16="http://schemas.microsoft.com/office/drawing/2014/main" id="{266085B7-5FAA-46CD-850D-4D5EFB960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348" y="147672"/>
            <a:ext cx="10338452" cy="57662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8844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70F502-47D0-42F2-8331-3996D1208315}"/>
              </a:ext>
            </a:extLst>
          </p:cNvPr>
          <p:cNvSpPr>
            <a:spLocks noGrp="1"/>
          </p:cNvSpPr>
          <p:nvPr>
            <p:ph type="title"/>
          </p:nvPr>
        </p:nvSpPr>
        <p:spPr/>
        <p:txBody>
          <a:bodyPr>
            <a:normAutofit fontScale="90000"/>
          </a:bodyPr>
          <a:lstStyle/>
          <a:p>
            <a:br>
              <a:rPr lang="nl-NL" dirty="0"/>
            </a:br>
            <a:r>
              <a:rPr lang="nl-NL" dirty="0"/>
              <a:t>Regionale werkafspraken </a:t>
            </a:r>
            <a:r>
              <a:rPr lang="nl-NL" dirty="0" err="1"/>
              <a:t>DOAC’s</a:t>
            </a:r>
            <a:r>
              <a:rPr lang="nl-NL" dirty="0"/>
              <a:t> 2021</a:t>
            </a:r>
            <a:br>
              <a:rPr lang="nl-NL" dirty="0"/>
            </a:br>
            <a:br>
              <a:rPr lang="nl-NL" dirty="0"/>
            </a:br>
            <a:endParaRPr lang="nl-NL" dirty="0"/>
          </a:p>
        </p:txBody>
      </p:sp>
      <p:sp>
        <p:nvSpPr>
          <p:cNvPr id="3" name="Tijdelijke aanduiding voor inhoud 2">
            <a:extLst>
              <a:ext uri="{FF2B5EF4-FFF2-40B4-BE49-F238E27FC236}">
                <a16:creationId xmlns:a16="http://schemas.microsoft.com/office/drawing/2014/main" id="{A4937680-4446-4465-8044-D6DBB7BE60A9}"/>
              </a:ext>
            </a:extLst>
          </p:cNvPr>
          <p:cNvSpPr>
            <a:spLocks noGrp="1"/>
          </p:cNvSpPr>
          <p:nvPr>
            <p:ph idx="1"/>
          </p:nvPr>
        </p:nvSpPr>
        <p:spPr/>
        <p:txBody>
          <a:bodyPr/>
          <a:lstStyle/>
          <a:p>
            <a:r>
              <a:rPr lang="nl-NL" dirty="0"/>
              <a:t>HUS/ Antonius/ Diak/ UMC.</a:t>
            </a:r>
          </a:p>
          <a:p>
            <a:endParaRPr lang="nl-NL" dirty="0"/>
          </a:p>
          <a:p>
            <a:r>
              <a:rPr lang="nl-NL" b="1" dirty="0"/>
              <a:t>Werkafspraken</a:t>
            </a:r>
            <a:r>
              <a:rPr lang="nl-NL" dirty="0"/>
              <a:t> die het </a:t>
            </a:r>
            <a:r>
              <a:rPr lang="nl-NL" b="1" dirty="0"/>
              <a:t>zorgproces rondom </a:t>
            </a:r>
            <a:r>
              <a:rPr lang="nl-NL" b="1" dirty="0" err="1"/>
              <a:t>DOAC’s</a:t>
            </a:r>
            <a:r>
              <a:rPr lang="nl-NL" b="1" dirty="0"/>
              <a:t> </a:t>
            </a:r>
            <a:r>
              <a:rPr lang="nl-NL" dirty="0"/>
              <a:t>beschrijven en daarmee bijdragen aan doelmatige (efficiënte en voldoende) en tijdige </a:t>
            </a:r>
            <a:r>
              <a:rPr lang="nl-NL" b="1" dirty="0"/>
              <a:t>communicatie tussen zorgverleners</a:t>
            </a:r>
            <a:r>
              <a:rPr lang="nl-NL" dirty="0"/>
              <a:t>. </a:t>
            </a:r>
          </a:p>
          <a:p>
            <a:endParaRPr lang="nl-NL" dirty="0"/>
          </a:p>
        </p:txBody>
      </p:sp>
      <p:pic>
        <p:nvPicPr>
          <p:cNvPr id="4" name="Picture 2" descr="Clopidogrel (Plavix®) | Richard T. Silver MD Myeloproliferative Neoplasms  Center">
            <a:extLst>
              <a:ext uri="{FF2B5EF4-FFF2-40B4-BE49-F238E27FC236}">
                <a16:creationId xmlns:a16="http://schemas.microsoft.com/office/drawing/2014/main" id="{4C47DB1E-BD47-49E4-8637-A93BF067F1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9930" y="5111738"/>
            <a:ext cx="4281343" cy="13670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10737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70F502-47D0-42F2-8331-3996D1208315}"/>
              </a:ext>
            </a:extLst>
          </p:cNvPr>
          <p:cNvSpPr>
            <a:spLocks noGrp="1"/>
          </p:cNvSpPr>
          <p:nvPr>
            <p:ph type="title"/>
          </p:nvPr>
        </p:nvSpPr>
        <p:spPr/>
        <p:txBody>
          <a:bodyPr/>
          <a:lstStyle/>
          <a:p>
            <a:r>
              <a:rPr lang="nl-NL" dirty="0"/>
              <a:t>Regionale werkafspraken </a:t>
            </a:r>
            <a:r>
              <a:rPr lang="nl-NL" dirty="0" err="1"/>
              <a:t>DOAC’s</a:t>
            </a:r>
            <a:r>
              <a:rPr lang="nl-NL" dirty="0"/>
              <a:t> 2021</a:t>
            </a:r>
          </a:p>
        </p:txBody>
      </p:sp>
      <p:sp>
        <p:nvSpPr>
          <p:cNvPr id="3" name="Tijdelijke aanduiding voor inhoud 2">
            <a:extLst>
              <a:ext uri="{FF2B5EF4-FFF2-40B4-BE49-F238E27FC236}">
                <a16:creationId xmlns:a16="http://schemas.microsoft.com/office/drawing/2014/main" id="{A4937680-4446-4465-8044-D6DBB7BE60A9}"/>
              </a:ext>
            </a:extLst>
          </p:cNvPr>
          <p:cNvSpPr>
            <a:spLocks noGrp="1"/>
          </p:cNvSpPr>
          <p:nvPr>
            <p:ph idx="1"/>
          </p:nvPr>
        </p:nvSpPr>
        <p:spPr/>
        <p:txBody>
          <a:bodyPr/>
          <a:lstStyle/>
          <a:p>
            <a:endParaRPr lang="nl-NL" dirty="0"/>
          </a:p>
          <a:p>
            <a:r>
              <a:rPr lang="nl-NL" dirty="0"/>
              <a:t>Werkafspraken die een optimale </a:t>
            </a:r>
            <a:r>
              <a:rPr lang="nl-NL" b="1" dirty="0"/>
              <a:t>taakverdeling</a:t>
            </a:r>
            <a:r>
              <a:rPr lang="nl-NL" dirty="0"/>
              <a:t> en </a:t>
            </a:r>
            <a:r>
              <a:rPr lang="nl-NL" b="1" dirty="0"/>
              <a:t>samenwerking</a:t>
            </a:r>
            <a:r>
              <a:rPr lang="nl-NL" dirty="0"/>
              <a:t> tussen medisch specialist, huisarts en apotheker beschrijven,  inclusief het vastleggen wie waarvoor aanspreekpunt is op welk moment.</a:t>
            </a:r>
          </a:p>
        </p:txBody>
      </p:sp>
      <p:pic>
        <p:nvPicPr>
          <p:cNvPr id="4" name="Picture 2" descr="Clopidogrel (Plavix®) | Richard T. Silver MD Myeloproliferative Neoplasms  Center">
            <a:extLst>
              <a:ext uri="{FF2B5EF4-FFF2-40B4-BE49-F238E27FC236}">
                <a16:creationId xmlns:a16="http://schemas.microsoft.com/office/drawing/2014/main" id="{24865ADA-B390-4DFB-98AF-53E5DDD372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6649" y="4878579"/>
            <a:ext cx="4281343" cy="13670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03722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4">
            <a:extLst>
              <a:ext uri="{FF2B5EF4-FFF2-40B4-BE49-F238E27FC236}">
                <a16:creationId xmlns:a16="http://schemas.microsoft.com/office/drawing/2014/main" id="{E4DB6E64-46B0-498C-999E-C378ABC8FA7D}"/>
              </a:ext>
            </a:extLst>
          </p:cNvPr>
          <p:cNvGraphicFramePr>
            <a:graphicFrameLocks noGrp="1"/>
          </p:cNvGraphicFramePr>
          <p:nvPr>
            <p:ph idx="1"/>
            <p:extLst>
              <p:ext uri="{D42A27DB-BD31-4B8C-83A1-F6EECF244321}">
                <p14:modId xmlns:p14="http://schemas.microsoft.com/office/powerpoint/2010/main" val="1349742701"/>
              </p:ext>
            </p:extLst>
          </p:nvPr>
        </p:nvGraphicFramePr>
        <p:xfrm>
          <a:off x="536197" y="1495145"/>
          <a:ext cx="10515597" cy="5212487"/>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2114494787"/>
                    </a:ext>
                  </a:extLst>
                </a:gridCol>
                <a:gridCol w="3505199">
                  <a:extLst>
                    <a:ext uri="{9D8B030D-6E8A-4147-A177-3AD203B41FA5}">
                      <a16:colId xmlns:a16="http://schemas.microsoft.com/office/drawing/2014/main" val="24815345"/>
                    </a:ext>
                  </a:extLst>
                </a:gridCol>
                <a:gridCol w="3505199">
                  <a:extLst>
                    <a:ext uri="{9D8B030D-6E8A-4147-A177-3AD203B41FA5}">
                      <a16:colId xmlns:a16="http://schemas.microsoft.com/office/drawing/2014/main" val="3874129879"/>
                    </a:ext>
                  </a:extLst>
                </a:gridCol>
              </a:tblGrid>
              <a:tr h="370018">
                <a:tc>
                  <a:txBody>
                    <a:bodyPr/>
                    <a:lstStyle/>
                    <a:p>
                      <a:r>
                        <a:rPr lang="nl-NL" dirty="0"/>
                        <a:t>Door wie</a:t>
                      </a:r>
                    </a:p>
                  </a:txBody>
                  <a:tcPr/>
                </a:tc>
                <a:tc>
                  <a:txBody>
                    <a:bodyPr/>
                    <a:lstStyle/>
                    <a:p>
                      <a:r>
                        <a:rPr lang="nl-NL" dirty="0"/>
                        <a:t>Naar wie </a:t>
                      </a:r>
                    </a:p>
                  </a:txBody>
                  <a:tcPr/>
                </a:tc>
                <a:tc>
                  <a:txBody>
                    <a:bodyPr/>
                    <a:lstStyle/>
                    <a:p>
                      <a:r>
                        <a:rPr lang="nl-NL" dirty="0"/>
                        <a:t>Wat</a:t>
                      </a:r>
                    </a:p>
                  </a:txBody>
                  <a:tcPr/>
                </a:tc>
                <a:extLst>
                  <a:ext uri="{0D108BD9-81ED-4DB2-BD59-A6C34878D82A}">
                    <a16:rowId xmlns:a16="http://schemas.microsoft.com/office/drawing/2014/main" val="1305199328"/>
                  </a:ext>
                </a:extLst>
              </a:tr>
              <a:tr h="1733509">
                <a:tc>
                  <a:txBody>
                    <a:bodyPr/>
                    <a:lstStyle/>
                    <a:p>
                      <a:r>
                        <a:rPr lang="nl-NL" dirty="0"/>
                        <a:t>Medisch specialist </a:t>
                      </a:r>
                    </a:p>
                  </a:txBody>
                  <a:tcPr/>
                </a:tc>
                <a:tc>
                  <a:txBody>
                    <a:bodyPr/>
                    <a:lstStyle/>
                    <a:p>
                      <a:r>
                        <a:rPr lang="nl-NL" dirty="0"/>
                        <a:t>Apotheek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rPr>
                        <a:t>startrecept voor DOAC met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rPr>
                        <a:t>-indicatie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rPr>
                        <a:t>-beoogde gebruiksduur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rPr>
                        <a:t>- nierfunctie naar de apotheek</a:t>
                      </a:r>
                    </a:p>
                    <a:p>
                      <a:endParaRPr lang="nl-NL" dirty="0"/>
                    </a:p>
                  </a:txBody>
                  <a:tcPr/>
                </a:tc>
                <a:extLst>
                  <a:ext uri="{0D108BD9-81ED-4DB2-BD59-A6C34878D82A}">
                    <a16:rowId xmlns:a16="http://schemas.microsoft.com/office/drawing/2014/main" val="482691618"/>
                  </a:ext>
                </a:extLst>
              </a:tr>
              <a:tr h="3102069">
                <a:tc>
                  <a:txBody>
                    <a:bodyPr/>
                    <a:lstStyle/>
                    <a:p>
                      <a:r>
                        <a:rPr lang="nl-NL" dirty="0"/>
                        <a:t>Medisch specialist </a:t>
                      </a:r>
                    </a:p>
                  </a:txBody>
                  <a:tcPr/>
                </a:tc>
                <a:tc>
                  <a:txBody>
                    <a:bodyPr/>
                    <a:lstStyle/>
                    <a:p>
                      <a:r>
                        <a:rPr lang="nl-NL" dirty="0"/>
                        <a:t>Huisarts </a:t>
                      </a:r>
                    </a:p>
                  </a:txBody>
                  <a:tcPr/>
                </a:tc>
                <a:tc>
                  <a:txBody>
                    <a:bodyPr/>
                    <a:lstStyle/>
                    <a:p>
                      <a:pPr marL="0" marR="0" fontAlgn="t">
                        <a:spcBef>
                          <a:spcPts val="0"/>
                        </a:spcBef>
                        <a:spcAft>
                          <a:spcPts val="0"/>
                        </a:spcAft>
                      </a:pPr>
                      <a:r>
                        <a:rPr lang="nl-NL" sz="1800" dirty="0">
                          <a:effectLst/>
                          <a:latin typeface="Calibri" panose="020F0502020204030204" pitchFamily="34" charset="0"/>
                        </a:rPr>
                        <a:t>-overdracht aan huisarts </a:t>
                      </a:r>
                    </a:p>
                    <a:p>
                      <a:pPr marL="0" marR="0" fontAlgn="t">
                        <a:spcBef>
                          <a:spcPts val="0"/>
                        </a:spcBef>
                        <a:spcAft>
                          <a:spcPts val="0"/>
                        </a:spcAft>
                      </a:pPr>
                      <a:r>
                        <a:rPr lang="nl-NL" sz="1800" dirty="0">
                          <a:effectLst/>
                          <a:latin typeface="Calibri" panose="020F0502020204030204" pitchFamily="34" charset="0"/>
                        </a:rPr>
                        <a:t>-met start,</a:t>
                      </a:r>
                    </a:p>
                    <a:p>
                      <a:pPr marL="0" marR="0" fontAlgn="t">
                        <a:spcBef>
                          <a:spcPts val="0"/>
                        </a:spcBef>
                        <a:spcAft>
                          <a:spcPts val="0"/>
                        </a:spcAft>
                      </a:pPr>
                      <a:r>
                        <a:rPr lang="nl-NL" sz="1800" dirty="0">
                          <a:effectLst/>
                          <a:latin typeface="Calibri" panose="020F0502020204030204" pitchFamily="34" charset="0"/>
                        </a:rPr>
                        <a:t>-behandelduur, </a:t>
                      </a:r>
                    </a:p>
                    <a:p>
                      <a:pPr marL="0" marR="0" fontAlgn="t">
                        <a:spcBef>
                          <a:spcPts val="0"/>
                        </a:spcBef>
                        <a:spcAft>
                          <a:spcPts val="0"/>
                        </a:spcAft>
                      </a:pPr>
                      <a:r>
                        <a:rPr lang="nl-NL" sz="1800" dirty="0">
                          <a:effectLst/>
                          <a:latin typeface="Calibri" panose="020F0502020204030204" pitchFamily="34" charset="0"/>
                        </a:rPr>
                        <a:t>-indicatie en </a:t>
                      </a:r>
                    </a:p>
                    <a:p>
                      <a:pPr marL="0" marR="0" fontAlgn="t">
                        <a:spcBef>
                          <a:spcPts val="0"/>
                        </a:spcBef>
                        <a:spcAft>
                          <a:spcPts val="0"/>
                        </a:spcAft>
                      </a:pPr>
                      <a:r>
                        <a:rPr lang="nl-NL" sz="1800" dirty="0">
                          <a:effectLst/>
                          <a:latin typeface="Calibri" panose="020F0502020204030204" pitchFamily="34" charset="0"/>
                        </a:rPr>
                        <a:t>- Indien nodig benodigde controles. </a:t>
                      </a:r>
                    </a:p>
                    <a:p>
                      <a:pPr marL="0" marR="0" fontAlgn="t">
                        <a:spcBef>
                          <a:spcPts val="0"/>
                        </a:spcBef>
                        <a:spcAft>
                          <a:spcPts val="0"/>
                        </a:spcAft>
                      </a:pPr>
                      <a:endParaRPr lang="nl-NL" sz="1800" dirty="0">
                        <a:effectLst/>
                        <a:latin typeface="Calibri" panose="020F0502020204030204" pitchFamily="34" charset="0"/>
                      </a:endParaRPr>
                    </a:p>
                    <a:p>
                      <a:pPr marL="0" marR="0" fontAlgn="t">
                        <a:spcBef>
                          <a:spcPts val="0"/>
                        </a:spcBef>
                        <a:spcAft>
                          <a:spcPts val="0"/>
                        </a:spcAft>
                      </a:pPr>
                      <a:r>
                        <a:rPr lang="nl-NL" sz="1800" b="1" dirty="0">
                          <a:effectLst/>
                          <a:latin typeface="Calibri" panose="020F0502020204030204" pitchFamily="34" charset="0"/>
                        </a:rPr>
                        <a:t>De medisch specialist schrijft de recepten voor totdat patiënt is terugverwezen naar de eerste lijn. </a:t>
                      </a:r>
                    </a:p>
                    <a:p>
                      <a:pPr marL="0" marR="0" fontAlgn="t">
                        <a:spcBef>
                          <a:spcPts val="0"/>
                        </a:spcBef>
                        <a:spcAft>
                          <a:spcPts val="0"/>
                        </a:spcAft>
                      </a:pPr>
                      <a:r>
                        <a:rPr lang="nl-NL" sz="1800" dirty="0">
                          <a:effectLst/>
                          <a:latin typeface="Calibri" panose="020F0502020204030204" pitchFamily="34" charset="0"/>
                        </a:rPr>
                        <a:t> </a:t>
                      </a:r>
                    </a:p>
                    <a:p>
                      <a:endParaRPr lang="nl-NL" dirty="0"/>
                    </a:p>
                  </a:txBody>
                  <a:tcPr/>
                </a:tc>
                <a:extLst>
                  <a:ext uri="{0D108BD9-81ED-4DB2-BD59-A6C34878D82A}">
                    <a16:rowId xmlns:a16="http://schemas.microsoft.com/office/drawing/2014/main" val="4099473980"/>
                  </a:ext>
                </a:extLst>
              </a:tr>
            </a:tbl>
          </a:graphicData>
        </a:graphic>
      </p:graphicFrame>
      <p:sp>
        <p:nvSpPr>
          <p:cNvPr id="2" name="Tekstvak 1">
            <a:extLst>
              <a:ext uri="{FF2B5EF4-FFF2-40B4-BE49-F238E27FC236}">
                <a16:creationId xmlns:a16="http://schemas.microsoft.com/office/drawing/2014/main" id="{F605C0B5-3177-4098-8151-70DED91ACBD2}"/>
              </a:ext>
            </a:extLst>
          </p:cNvPr>
          <p:cNvSpPr txBox="1"/>
          <p:nvPr/>
        </p:nvSpPr>
        <p:spPr>
          <a:xfrm>
            <a:off x="704675" y="545284"/>
            <a:ext cx="9177556" cy="646331"/>
          </a:xfrm>
          <a:prstGeom prst="rect">
            <a:avLst/>
          </a:prstGeom>
          <a:noFill/>
        </p:spPr>
        <p:txBody>
          <a:bodyPr wrap="square" rtlCol="0">
            <a:spAutoFit/>
          </a:bodyPr>
          <a:lstStyle/>
          <a:p>
            <a:r>
              <a:rPr lang="nl-NL" sz="3600" dirty="0">
                <a:solidFill>
                  <a:schemeClr val="accent1">
                    <a:lumMod val="75000"/>
                  </a:schemeClr>
                </a:solidFill>
              </a:rPr>
              <a:t>Specialist initieert DOAC (=hoofdbehandelaar): </a:t>
            </a:r>
          </a:p>
        </p:txBody>
      </p:sp>
    </p:spTree>
    <p:extLst>
      <p:ext uri="{BB962C8B-B14F-4D97-AF65-F5344CB8AC3E}">
        <p14:creationId xmlns:p14="http://schemas.microsoft.com/office/powerpoint/2010/main" val="3712936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4">
            <a:extLst>
              <a:ext uri="{FF2B5EF4-FFF2-40B4-BE49-F238E27FC236}">
                <a16:creationId xmlns:a16="http://schemas.microsoft.com/office/drawing/2014/main" id="{E4DB6E64-46B0-498C-999E-C378ABC8FA7D}"/>
              </a:ext>
            </a:extLst>
          </p:cNvPr>
          <p:cNvGraphicFramePr>
            <a:graphicFrameLocks noGrp="1"/>
          </p:cNvGraphicFramePr>
          <p:nvPr>
            <p:ph idx="1"/>
            <p:extLst>
              <p:ext uri="{D42A27DB-BD31-4B8C-83A1-F6EECF244321}">
                <p14:modId xmlns:p14="http://schemas.microsoft.com/office/powerpoint/2010/main" val="1277783001"/>
              </p:ext>
            </p:extLst>
          </p:nvPr>
        </p:nvGraphicFramePr>
        <p:xfrm>
          <a:off x="511729" y="3053593"/>
          <a:ext cx="10679185" cy="2103119"/>
        </p:xfrm>
        <a:graphic>
          <a:graphicData uri="http://schemas.openxmlformats.org/drawingml/2006/table">
            <a:tbl>
              <a:tblPr firstRow="1" bandRow="1">
                <a:tableStyleId>{5C22544A-7EE6-4342-B048-85BDC9FD1C3A}</a:tableStyleId>
              </a:tblPr>
              <a:tblGrid>
                <a:gridCol w="1881618">
                  <a:extLst>
                    <a:ext uri="{9D8B030D-6E8A-4147-A177-3AD203B41FA5}">
                      <a16:colId xmlns:a16="http://schemas.microsoft.com/office/drawing/2014/main" val="2114494787"/>
                    </a:ext>
                  </a:extLst>
                </a:gridCol>
                <a:gridCol w="2689653">
                  <a:extLst>
                    <a:ext uri="{9D8B030D-6E8A-4147-A177-3AD203B41FA5}">
                      <a16:colId xmlns:a16="http://schemas.microsoft.com/office/drawing/2014/main" val="24815345"/>
                    </a:ext>
                  </a:extLst>
                </a:gridCol>
                <a:gridCol w="6107914">
                  <a:extLst>
                    <a:ext uri="{9D8B030D-6E8A-4147-A177-3AD203B41FA5}">
                      <a16:colId xmlns:a16="http://schemas.microsoft.com/office/drawing/2014/main" val="3874129879"/>
                    </a:ext>
                  </a:extLst>
                </a:gridCol>
              </a:tblGrid>
              <a:tr h="294871">
                <a:tc>
                  <a:txBody>
                    <a:bodyPr/>
                    <a:lstStyle/>
                    <a:p>
                      <a:r>
                        <a:rPr lang="nl-NL" dirty="0"/>
                        <a:t>Door wie</a:t>
                      </a:r>
                    </a:p>
                  </a:txBody>
                  <a:tcPr/>
                </a:tc>
                <a:tc>
                  <a:txBody>
                    <a:bodyPr/>
                    <a:lstStyle/>
                    <a:p>
                      <a:r>
                        <a:rPr lang="nl-NL" dirty="0"/>
                        <a:t>Naar wie </a:t>
                      </a:r>
                    </a:p>
                  </a:txBody>
                  <a:tcPr/>
                </a:tc>
                <a:tc>
                  <a:txBody>
                    <a:bodyPr/>
                    <a:lstStyle/>
                    <a:p>
                      <a:r>
                        <a:rPr lang="nl-NL" dirty="0"/>
                        <a:t>Wat</a:t>
                      </a:r>
                    </a:p>
                  </a:txBody>
                  <a:tcPr/>
                </a:tc>
                <a:extLst>
                  <a:ext uri="{0D108BD9-81ED-4DB2-BD59-A6C34878D82A}">
                    <a16:rowId xmlns:a16="http://schemas.microsoft.com/office/drawing/2014/main" val="1305199328"/>
                  </a:ext>
                </a:extLst>
              </a:tr>
              <a:tr h="1433512">
                <a:tc>
                  <a:txBody>
                    <a:bodyPr/>
                    <a:lstStyle/>
                    <a:p>
                      <a:r>
                        <a:rPr lang="nl-NL" dirty="0"/>
                        <a:t>Huisarts</a:t>
                      </a:r>
                    </a:p>
                  </a:txBody>
                  <a:tcPr/>
                </a:tc>
                <a:tc>
                  <a:txBody>
                    <a:bodyPr/>
                    <a:lstStyle/>
                    <a:p>
                      <a:r>
                        <a:rPr lang="nl-NL" dirty="0"/>
                        <a:t>Apotheek </a:t>
                      </a:r>
                    </a:p>
                  </a:txBody>
                  <a:tcPr/>
                </a:tc>
                <a:tc>
                  <a:txBody>
                    <a:bodyPr/>
                    <a:lstStyle/>
                    <a:p>
                      <a:pPr marL="0" marR="0" fontAlgn="t">
                        <a:spcBef>
                          <a:spcPts val="0"/>
                        </a:spcBef>
                        <a:spcAft>
                          <a:spcPts val="0"/>
                        </a:spcAft>
                      </a:pPr>
                      <a:r>
                        <a:rPr lang="nl-NL" sz="1800" dirty="0">
                          <a:effectLst/>
                          <a:latin typeface="Calibri" panose="020F0502020204030204" pitchFamily="34" charset="0"/>
                        </a:rPr>
                        <a:t>HA stuurt startrecept met </a:t>
                      </a:r>
                    </a:p>
                    <a:p>
                      <a:pPr marL="285750" marR="0" indent="-285750" fontAlgn="t">
                        <a:spcBef>
                          <a:spcPts val="0"/>
                        </a:spcBef>
                        <a:spcAft>
                          <a:spcPts val="0"/>
                        </a:spcAft>
                        <a:buFontTx/>
                        <a:buChar char="-"/>
                      </a:pPr>
                      <a:r>
                        <a:rPr lang="nl-NL" sz="1800" dirty="0">
                          <a:effectLst/>
                          <a:latin typeface="Calibri" panose="020F0502020204030204" pitchFamily="34" charset="0"/>
                        </a:rPr>
                        <a:t>Indicatie</a:t>
                      </a:r>
                    </a:p>
                    <a:p>
                      <a:pPr marL="285750" marR="0" indent="-285750" fontAlgn="t">
                        <a:spcBef>
                          <a:spcPts val="0"/>
                        </a:spcBef>
                        <a:spcAft>
                          <a:spcPts val="0"/>
                        </a:spcAft>
                        <a:buFontTx/>
                        <a:buChar char="-"/>
                      </a:pPr>
                      <a:r>
                        <a:rPr lang="nl-NL" sz="1800" dirty="0">
                          <a:effectLst/>
                          <a:latin typeface="Calibri" panose="020F0502020204030204" pitchFamily="34" charset="0"/>
                        </a:rPr>
                        <a:t>beoogde gebruiksduur</a:t>
                      </a:r>
                    </a:p>
                    <a:p>
                      <a:pPr marL="285750" marR="0" indent="-285750" fontAlgn="t">
                        <a:spcBef>
                          <a:spcPts val="0"/>
                        </a:spcBef>
                        <a:spcAft>
                          <a:spcPts val="0"/>
                        </a:spcAft>
                        <a:buFontTx/>
                        <a:buChar char="-"/>
                      </a:pPr>
                      <a:r>
                        <a:rPr lang="nl-NL" sz="1800" b="1" dirty="0">
                          <a:effectLst/>
                          <a:latin typeface="Calibri" panose="020F0502020204030204" pitchFamily="34" charset="0"/>
                        </a:rPr>
                        <a:t>nierfunctie naar de apotheek</a:t>
                      </a:r>
                    </a:p>
                    <a:p>
                      <a:pPr marL="0" marR="0" fontAlgn="t">
                        <a:spcBef>
                          <a:spcPts val="0"/>
                        </a:spcBef>
                        <a:spcAft>
                          <a:spcPts val="0"/>
                        </a:spcAft>
                      </a:pPr>
                      <a:r>
                        <a:rPr lang="nl-NL" sz="1800" dirty="0">
                          <a:effectLst/>
                          <a:latin typeface="Calibri" panose="020F0502020204030204" pitchFamily="34" charset="0"/>
                        </a:rPr>
                        <a:t> </a:t>
                      </a:r>
                    </a:p>
                    <a:p>
                      <a:endParaRPr lang="nl-NL" dirty="0"/>
                    </a:p>
                  </a:txBody>
                  <a:tcPr/>
                </a:tc>
                <a:extLst>
                  <a:ext uri="{0D108BD9-81ED-4DB2-BD59-A6C34878D82A}">
                    <a16:rowId xmlns:a16="http://schemas.microsoft.com/office/drawing/2014/main" val="482691618"/>
                  </a:ext>
                </a:extLst>
              </a:tr>
            </a:tbl>
          </a:graphicData>
        </a:graphic>
      </p:graphicFrame>
      <p:sp>
        <p:nvSpPr>
          <p:cNvPr id="2" name="Tekstvak 1">
            <a:extLst>
              <a:ext uri="{FF2B5EF4-FFF2-40B4-BE49-F238E27FC236}">
                <a16:creationId xmlns:a16="http://schemas.microsoft.com/office/drawing/2014/main" id="{F605C0B5-3177-4098-8151-70DED91ACBD2}"/>
              </a:ext>
            </a:extLst>
          </p:cNvPr>
          <p:cNvSpPr txBox="1"/>
          <p:nvPr/>
        </p:nvSpPr>
        <p:spPr>
          <a:xfrm>
            <a:off x="713065" y="1166069"/>
            <a:ext cx="9219501" cy="646331"/>
          </a:xfrm>
          <a:prstGeom prst="rect">
            <a:avLst/>
          </a:prstGeom>
          <a:noFill/>
        </p:spPr>
        <p:txBody>
          <a:bodyPr wrap="square" rtlCol="0">
            <a:spAutoFit/>
          </a:bodyPr>
          <a:lstStyle/>
          <a:p>
            <a:r>
              <a:rPr lang="nl-NL" sz="3600" dirty="0">
                <a:solidFill>
                  <a:schemeClr val="accent1">
                    <a:lumMod val="75000"/>
                  </a:schemeClr>
                </a:solidFill>
              </a:rPr>
              <a:t>Huisarts initieert DOAC (= hoofdbehandelaar): </a:t>
            </a:r>
          </a:p>
        </p:txBody>
      </p:sp>
    </p:spTree>
    <p:extLst>
      <p:ext uri="{BB962C8B-B14F-4D97-AF65-F5344CB8AC3E}">
        <p14:creationId xmlns:p14="http://schemas.microsoft.com/office/powerpoint/2010/main" val="3812580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4">
            <a:extLst>
              <a:ext uri="{FF2B5EF4-FFF2-40B4-BE49-F238E27FC236}">
                <a16:creationId xmlns:a16="http://schemas.microsoft.com/office/drawing/2014/main" id="{E4DB6E64-46B0-498C-999E-C378ABC8FA7D}"/>
              </a:ext>
            </a:extLst>
          </p:cNvPr>
          <p:cNvGraphicFramePr>
            <a:graphicFrameLocks noGrp="1"/>
          </p:cNvGraphicFramePr>
          <p:nvPr>
            <p:ph idx="1"/>
            <p:extLst>
              <p:ext uri="{D42A27DB-BD31-4B8C-83A1-F6EECF244321}">
                <p14:modId xmlns:p14="http://schemas.microsoft.com/office/powerpoint/2010/main" val="736498514"/>
              </p:ext>
            </p:extLst>
          </p:nvPr>
        </p:nvGraphicFramePr>
        <p:xfrm>
          <a:off x="528506" y="1495145"/>
          <a:ext cx="10523288" cy="4301938"/>
        </p:xfrm>
        <a:graphic>
          <a:graphicData uri="http://schemas.openxmlformats.org/drawingml/2006/table">
            <a:tbl>
              <a:tblPr firstRow="1" bandRow="1">
                <a:tableStyleId>{5C22544A-7EE6-4342-B048-85BDC9FD1C3A}</a:tableStyleId>
              </a:tblPr>
              <a:tblGrid>
                <a:gridCol w="2801923">
                  <a:extLst>
                    <a:ext uri="{9D8B030D-6E8A-4147-A177-3AD203B41FA5}">
                      <a16:colId xmlns:a16="http://schemas.microsoft.com/office/drawing/2014/main" val="2114494787"/>
                    </a:ext>
                  </a:extLst>
                </a:gridCol>
                <a:gridCol w="2600588">
                  <a:extLst>
                    <a:ext uri="{9D8B030D-6E8A-4147-A177-3AD203B41FA5}">
                      <a16:colId xmlns:a16="http://schemas.microsoft.com/office/drawing/2014/main" val="24815345"/>
                    </a:ext>
                  </a:extLst>
                </a:gridCol>
                <a:gridCol w="5120777">
                  <a:extLst>
                    <a:ext uri="{9D8B030D-6E8A-4147-A177-3AD203B41FA5}">
                      <a16:colId xmlns:a16="http://schemas.microsoft.com/office/drawing/2014/main" val="3874129879"/>
                    </a:ext>
                  </a:extLst>
                </a:gridCol>
              </a:tblGrid>
              <a:tr h="370018">
                <a:tc>
                  <a:txBody>
                    <a:bodyPr/>
                    <a:lstStyle/>
                    <a:p>
                      <a:r>
                        <a:rPr lang="nl-NL" dirty="0"/>
                        <a:t>Door wie</a:t>
                      </a:r>
                    </a:p>
                  </a:txBody>
                  <a:tcPr/>
                </a:tc>
                <a:tc>
                  <a:txBody>
                    <a:bodyPr/>
                    <a:lstStyle/>
                    <a:p>
                      <a:r>
                        <a:rPr lang="nl-NL" dirty="0"/>
                        <a:t>Naar wie </a:t>
                      </a:r>
                    </a:p>
                  </a:txBody>
                  <a:tcPr/>
                </a:tc>
                <a:tc>
                  <a:txBody>
                    <a:bodyPr/>
                    <a:lstStyle/>
                    <a:p>
                      <a:r>
                        <a:rPr lang="nl-NL" dirty="0"/>
                        <a:t>Wat</a:t>
                      </a:r>
                    </a:p>
                  </a:txBody>
                  <a:tcPr/>
                </a:tc>
                <a:extLst>
                  <a:ext uri="{0D108BD9-81ED-4DB2-BD59-A6C34878D82A}">
                    <a16:rowId xmlns:a16="http://schemas.microsoft.com/office/drawing/2014/main" val="1305199328"/>
                  </a:ext>
                </a:extLst>
              </a:tr>
              <a:tr h="1733509">
                <a:tc>
                  <a:txBody>
                    <a:bodyPr/>
                    <a:lstStyle/>
                    <a:p>
                      <a:r>
                        <a:rPr lang="nl-NL" sz="2400" dirty="0"/>
                        <a:t>Apotheek </a:t>
                      </a:r>
                    </a:p>
                  </a:txBody>
                  <a:tcPr/>
                </a:tc>
                <a:tc>
                  <a:txBody>
                    <a:bodyPr/>
                    <a:lstStyle/>
                    <a:p>
                      <a:r>
                        <a:rPr lang="nl-NL" sz="2400" dirty="0"/>
                        <a:t>Hoofdbehandelaar</a:t>
                      </a:r>
                      <a:r>
                        <a:rPr lang="nl-NL" dirty="0"/>
                        <a:t> </a:t>
                      </a:r>
                    </a:p>
                  </a:txBody>
                  <a:tcPr/>
                </a:tc>
                <a:tc>
                  <a:txBody>
                    <a:bodyPr/>
                    <a:lstStyle/>
                    <a:p>
                      <a:r>
                        <a:rPr lang="nl-NL" sz="1800" kern="1200" dirty="0">
                          <a:solidFill>
                            <a:schemeClr val="tx1"/>
                          </a:solidFill>
                          <a:effectLst/>
                          <a:latin typeface="+mn-lt"/>
                          <a:ea typeface="+mn-ea"/>
                          <a:cs typeface="+mn-cs"/>
                        </a:rPr>
                        <a:t>Indien therapie-ontrouw; terugkoppeling door apotheek </a:t>
                      </a:r>
                      <a:r>
                        <a:rPr lang="nl-NL" sz="1800" b="1" u="sng" kern="1200" dirty="0">
                          <a:solidFill>
                            <a:schemeClr val="tx1"/>
                          </a:solidFill>
                          <a:effectLst/>
                          <a:latin typeface="+mn-lt"/>
                          <a:ea typeface="+mn-ea"/>
                          <a:cs typeface="+mn-cs"/>
                        </a:rPr>
                        <a:t>(bij voorkeur met goedkeuring van de patiënt) </a:t>
                      </a:r>
                      <a:r>
                        <a:rPr lang="nl-NL" sz="1800" kern="1200" dirty="0">
                          <a:solidFill>
                            <a:schemeClr val="tx1"/>
                          </a:solidFill>
                          <a:effectLst/>
                          <a:latin typeface="+mn-lt"/>
                          <a:ea typeface="+mn-ea"/>
                          <a:cs typeface="+mn-cs"/>
                        </a:rPr>
                        <a:t>aan hoofdbehandelaar én te allen tijde aan de huisarts. </a:t>
                      </a:r>
                    </a:p>
                    <a:p>
                      <a:r>
                        <a:rPr lang="nl-NL" sz="1800" kern="1200" dirty="0">
                          <a:solidFill>
                            <a:schemeClr val="tx1"/>
                          </a:solidFill>
                          <a:effectLst/>
                          <a:latin typeface="+mn-lt"/>
                          <a:ea typeface="+mn-ea"/>
                          <a:cs typeface="+mn-cs"/>
                        </a:rPr>
                        <a:t> </a:t>
                      </a:r>
                    </a:p>
                    <a:p>
                      <a:r>
                        <a:rPr lang="nl-NL" sz="1800" kern="1200" dirty="0">
                          <a:solidFill>
                            <a:schemeClr val="tx1"/>
                          </a:solidFill>
                          <a:effectLst/>
                          <a:latin typeface="+mn-lt"/>
                          <a:ea typeface="+mn-ea"/>
                          <a:cs typeface="+mn-cs"/>
                        </a:rPr>
                        <a:t>Apotheek verstrekt op aanvraag een geverifieerd actueel medicatie overzicht. </a:t>
                      </a:r>
                    </a:p>
                    <a:p>
                      <a:r>
                        <a:rPr lang="nl-NL" sz="1800" kern="1200" dirty="0">
                          <a:solidFill>
                            <a:schemeClr val="tx1"/>
                          </a:solidFill>
                          <a:effectLst/>
                          <a:latin typeface="+mn-lt"/>
                          <a:ea typeface="+mn-ea"/>
                          <a:cs typeface="+mn-cs"/>
                        </a:rPr>
                        <a:t> </a:t>
                      </a:r>
                    </a:p>
                    <a:p>
                      <a:r>
                        <a:rPr lang="nl-NL" sz="1800" kern="1200" dirty="0">
                          <a:solidFill>
                            <a:schemeClr val="tx1"/>
                          </a:solidFill>
                          <a:effectLst/>
                          <a:latin typeface="+mn-lt"/>
                          <a:ea typeface="+mn-ea"/>
                          <a:cs typeface="+mn-cs"/>
                        </a:rPr>
                        <a:t>Indien bij de apotheker onvoldoende gegevens beschikbaar zijn om medicatiebewaking uit te kunnen voeren, neemt hij contact op met de </a:t>
                      </a:r>
                      <a:r>
                        <a:rPr lang="nl-NL" sz="1800" b="1" kern="1200" dirty="0">
                          <a:solidFill>
                            <a:schemeClr val="tx1"/>
                          </a:solidFill>
                          <a:effectLst/>
                          <a:latin typeface="+mn-lt"/>
                          <a:ea typeface="+mn-ea"/>
                          <a:cs typeface="+mn-cs"/>
                        </a:rPr>
                        <a:t>hoofdbehandelaar</a:t>
                      </a:r>
                      <a:r>
                        <a:rPr lang="nl-NL" sz="1800" kern="1200" dirty="0">
                          <a:solidFill>
                            <a:schemeClr val="tx1"/>
                          </a:solidFill>
                          <a:effectLst/>
                          <a:latin typeface="+mn-lt"/>
                          <a:ea typeface="+mn-ea"/>
                          <a:cs typeface="+mn-cs"/>
                        </a:rPr>
                        <a:t> om deze gegevens alsnog te achterhalen. </a:t>
                      </a:r>
                    </a:p>
                    <a:p>
                      <a:endParaRPr lang="nl-NL" dirty="0"/>
                    </a:p>
                  </a:txBody>
                  <a:tcPr/>
                </a:tc>
                <a:extLst>
                  <a:ext uri="{0D108BD9-81ED-4DB2-BD59-A6C34878D82A}">
                    <a16:rowId xmlns:a16="http://schemas.microsoft.com/office/drawing/2014/main" val="482691618"/>
                  </a:ext>
                </a:extLst>
              </a:tr>
            </a:tbl>
          </a:graphicData>
        </a:graphic>
      </p:graphicFrame>
      <p:sp>
        <p:nvSpPr>
          <p:cNvPr id="2" name="Tekstvak 1">
            <a:extLst>
              <a:ext uri="{FF2B5EF4-FFF2-40B4-BE49-F238E27FC236}">
                <a16:creationId xmlns:a16="http://schemas.microsoft.com/office/drawing/2014/main" id="{F605C0B5-3177-4098-8151-70DED91ACBD2}"/>
              </a:ext>
            </a:extLst>
          </p:cNvPr>
          <p:cNvSpPr txBox="1"/>
          <p:nvPr/>
        </p:nvSpPr>
        <p:spPr>
          <a:xfrm>
            <a:off x="704675" y="545284"/>
            <a:ext cx="9177556" cy="646331"/>
          </a:xfrm>
          <a:prstGeom prst="rect">
            <a:avLst/>
          </a:prstGeom>
          <a:noFill/>
        </p:spPr>
        <p:txBody>
          <a:bodyPr wrap="square" rtlCol="0">
            <a:spAutoFit/>
          </a:bodyPr>
          <a:lstStyle/>
          <a:p>
            <a:r>
              <a:rPr lang="nl-NL" sz="3600" dirty="0">
                <a:solidFill>
                  <a:schemeClr val="accent1">
                    <a:lumMod val="75000"/>
                  </a:schemeClr>
                </a:solidFill>
              </a:rPr>
              <a:t>Rol apotheek bij gebruik DOAC: </a:t>
            </a:r>
          </a:p>
        </p:txBody>
      </p:sp>
    </p:spTree>
    <p:extLst>
      <p:ext uri="{BB962C8B-B14F-4D97-AF65-F5344CB8AC3E}">
        <p14:creationId xmlns:p14="http://schemas.microsoft.com/office/powerpoint/2010/main" val="4236344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46B0B4-AEF4-45BF-B918-67D7621999D2}"/>
              </a:ext>
            </a:extLst>
          </p:cNvPr>
          <p:cNvSpPr>
            <a:spLocks noGrp="1"/>
          </p:cNvSpPr>
          <p:nvPr>
            <p:ph type="title"/>
          </p:nvPr>
        </p:nvSpPr>
        <p:spPr/>
        <p:txBody>
          <a:bodyPr/>
          <a:lstStyle/>
          <a:p>
            <a:r>
              <a:rPr lang="nl-NL" dirty="0"/>
              <a:t>Voorschrijfgedrag; Erik</a:t>
            </a:r>
          </a:p>
        </p:txBody>
      </p:sp>
      <p:pic>
        <p:nvPicPr>
          <p:cNvPr id="5" name="Tijdelijke aanduiding voor inhoud 4" descr="Afbeelding met tafel&#10;&#10;Automatisch gegenereerde beschrijving">
            <a:extLst>
              <a:ext uri="{FF2B5EF4-FFF2-40B4-BE49-F238E27FC236}">
                <a16:creationId xmlns:a16="http://schemas.microsoft.com/office/drawing/2014/main" id="{382E6373-FA4B-43A1-9777-27FE692F03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140" y="1"/>
            <a:ext cx="10137318" cy="6929306"/>
          </a:xfrm>
        </p:spPr>
      </p:pic>
    </p:spTree>
    <p:extLst>
      <p:ext uri="{BB962C8B-B14F-4D97-AF65-F5344CB8AC3E}">
        <p14:creationId xmlns:p14="http://schemas.microsoft.com/office/powerpoint/2010/main" val="21669522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70F502-47D0-42F2-8331-3996D1208315}"/>
              </a:ext>
            </a:extLst>
          </p:cNvPr>
          <p:cNvSpPr>
            <a:spLocks noGrp="1"/>
          </p:cNvSpPr>
          <p:nvPr>
            <p:ph type="title"/>
          </p:nvPr>
        </p:nvSpPr>
        <p:spPr/>
        <p:txBody>
          <a:bodyPr/>
          <a:lstStyle/>
          <a:p>
            <a:r>
              <a:rPr lang="nl-NL" dirty="0"/>
              <a:t>Regionale werkafspraken </a:t>
            </a:r>
            <a:r>
              <a:rPr lang="nl-NL" dirty="0" err="1"/>
              <a:t>DOAC’s</a:t>
            </a:r>
            <a:r>
              <a:rPr lang="nl-NL" dirty="0"/>
              <a:t> </a:t>
            </a:r>
          </a:p>
        </p:txBody>
      </p:sp>
      <p:sp>
        <p:nvSpPr>
          <p:cNvPr id="3" name="Tijdelijke aanduiding voor inhoud 2">
            <a:extLst>
              <a:ext uri="{FF2B5EF4-FFF2-40B4-BE49-F238E27FC236}">
                <a16:creationId xmlns:a16="http://schemas.microsoft.com/office/drawing/2014/main" id="{A4937680-4446-4465-8044-D6DBB7BE60A9}"/>
              </a:ext>
            </a:extLst>
          </p:cNvPr>
          <p:cNvSpPr>
            <a:spLocks noGrp="1"/>
          </p:cNvSpPr>
          <p:nvPr>
            <p:ph idx="1"/>
          </p:nvPr>
        </p:nvSpPr>
        <p:spPr/>
        <p:txBody>
          <a:bodyPr/>
          <a:lstStyle/>
          <a:p>
            <a:r>
              <a:rPr lang="nl-NL" dirty="0"/>
              <a:t>Nierfunctie; -&gt; afhankelijk van klaring en indicatie.</a:t>
            </a:r>
          </a:p>
          <a:p>
            <a:endParaRPr lang="nl-NL" dirty="0"/>
          </a:p>
          <a:p>
            <a:r>
              <a:rPr lang="nl-NL" dirty="0"/>
              <a:t>Reden gebruik op recept </a:t>
            </a:r>
          </a:p>
          <a:p>
            <a:endParaRPr lang="nl-NL" dirty="0"/>
          </a:p>
          <a:p>
            <a:r>
              <a:rPr lang="nl-NL" dirty="0"/>
              <a:t>Hoofdbehandelaar herhaalt </a:t>
            </a:r>
          </a:p>
          <a:p>
            <a:endParaRPr lang="nl-NL" dirty="0"/>
          </a:p>
          <a:p>
            <a:r>
              <a:rPr lang="nl-NL" dirty="0"/>
              <a:t>Apotheek controlerende rol?</a:t>
            </a:r>
          </a:p>
        </p:txBody>
      </p:sp>
      <p:pic>
        <p:nvPicPr>
          <p:cNvPr id="4" name="Picture 2" descr="Clopidogrel (Plavix®) | Richard T. Silver MD Myeloproliferative Neoplasms  Center">
            <a:extLst>
              <a:ext uri="{FF2B5EF4-FFF2-40B4-BE49-F238E27FC236}">
                <a16:creationId xmlns:a16="http://schemas.microsoft.com/office/drawing/2014/main" id="{8462597D-FB77-4DD3-AA08-AE2E4FE8E8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1541" y="5054747"/>
            <a:ext cx="4281343" cy="13670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2599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2D50E6-0889-4673-BD3F-7CB9D80460C3}"/>
              </a:ext>
            </a:extLst>
          </p:cNvPr>
          <p:cNvSpPr>
            <a:spLocks noGrp="1"/>
          </p:cNvSpPr>
          <p:nvPr>
            <p:ph type="title"/>
          </p:nvPr>
        </p:nvSpPr>
        <p:spPr/>
        <p:txBody>
          <a:bodyPr/>
          <a:lstStyle/>
          <a:p>
            <a:r>
              <a:rPr lang="nl-NL" dirty="0"/>
              <a:t>Hemostase: </a:t>
            </a:r>
            <a:br>
              <a:rPr lang="nl-NL" dirty="0"/>
            </a:br>
            <a:endParaRPr lang="nl-NL" dirty="0"/>
          </a:p>
        </p:txBody>
      </p:sp>
      <p:pic>
        <p:nvPicPr>
          <p:cNvPr id="2050" name="Picture 2" descr="De bronafbeelding bekijken">
            <a:extLst>
              <a:ext uri="{FF2B5EF4-FFF2-40B4-BE49-F238E27FC236}">
                <a16:creationId xmlns:a16="http://schemas.microsoft.com/office/drawing/2014/main" id="{4F5C37A4-FA9B-4154-8AC2-3957813112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2519" y="0"/>
            <a:ext cx="4666983" cy="68034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689676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46B0B4-AEF4-45BF-B918-67D7621999D2}"/>
              </a:ext>
            </a:extLst>
          </p:cNvPr>
          <p:cNvSpPr>
            <a:spLocks noGrp="1"/>
          </p:cNvSpPr>
          <p:nvPr>
            <p:ph type="title"/>
          </p:nvPr>
        </p:nvSpPr>
        <p:spPr/>
        <p:txBody>
          <a:bodyPr/>
          <a:lstStyle/>
          <a:p>
            <a:r>
              <a:rPr lang="nl-NL" dirty="0"/>
              <a:t>Prescriptiecijfers:</a:t>
            </a:r>
          </a:p>
        </p:txBody>
      </p:sp>
      <p:pic>
        <p:nvPicPr>
          <p:cNvPr id="4098" name="Picture 2" descr="Afbeeldingsresultaten voor recept doker">
            <a:extLst>
              <a:ext uri="{FF2B5EF4-FFF2-40B4-BE49-F238E27FC236}">
                <a16:creationId xmlns:a16="http://schemas.microsoft.com/office/drawing/2014/main" id="{BFFE6D97-3E8A-4EED-A6BD-4175BA224D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801" y="1825625"/>
            <a:ext cx="6450260" cy="40881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04820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ten voor pleister">
            <a:extLst>
              <a:ext uri="{FF2B5EF4-FFF2-40B4-BE49-F238E27FC236}">
                <a16:creationId xmlns:a16="http://schemas.microsoft.com/office/drawing/2014/main" id="{53FA3552-C191-4B0C-A359-D4800DD359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3966" y="1690688"/>
            <a:ext cx="5610837" cy="450870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kstvak 3">
            <a:extLst>
              <a:ext uri="{FF2B5EF4-FFF2-40B4-BE49-F238E27FC236}">
                <a16:creationId xmlns:a16="http://schemas.microsoft.com/office/drawing/2014/main" id="{EC6C9778-6D26-4C6F-BD9A-C4948A3EF50A}"/>
              </a:ext>
            </a:extLst>
          </p:cNvPr>
          <p:cNvSpPr txBox="1"/>
          <p:nvPr/>
        </p:nvSpPr>
        <p:spPr>
          <a:xfrm>
            <a:off x="8741328" y="3860890"/>
            <a:ext cx="2164360" cy="769441"/>
          </a:xfrm>
          <a:prstGeom prst="rect">
            <a:avLst/>
          </a:prstGeom>
          <a:noFill/>
        </p:spPr>
        <p:txBody>
          <a:bodyPr wrap="square" rtlCol="0">
            <a:spAutoFit/>
          </a:bodyPr>
          <a:lstStyle/>
          <a:p>
            <a:r>
              <a:rPr lang="nl-NL" sz="4400" dirty="0"/>
              <a:t>Vragen? </a:t>
            </a:r>
          </a:p>
        </p:txBody>
      </p:sp>
      <p:sp>
        <p:nvSpPr>
          <p:cNvPr id="6" name="Titel 5">
            <a:extLst>
              <a:ext uri="{FF2B5EF4-FFF2-40B4-BE49-F238E27FC236}">
                <a16:creationId xmlns:a16="http://schemas.microsoft.com/office/drawing/2014/main" id="{B75E4EF4-59DE-4702-BA15-631FDC1F6506}"/>
              </a:ext>
            </a:extLst>
          </p:cNvPr>
          <p:cNvSpPr>
            <a:spLocks noGrp="1"/>
          </p:cNvSpPr>
          <p:nvPr>
            <p:ph type="title"/>
          </p:nvPr>
        </p:nvSpPr>
        <p:spPr/>
        <p:txBody>
          <a:bodyPr/>
          <a:lstStyle/>
          <a:p>
            <a:r>
              <a:rPr lang="nl-NL" dirty="0"/>
              <a:t>Einde!</a:t>
            </a:r>
          </a:p>
        </p:txBody>
      </p:sp>
    </p:spTree>
    <p:extLst>
      <p:ext uri="{BB962C8B-B14F-4D97-AF65-F5344CB8AC3E}">
        <p14:creationId xmlns:p14="http://schemas.microsoft.com/office/powerpoint/2010/main" val="4004711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2D50E6-0889-4673-BD3F-7CB9D80460C3}"/>
              </a:ext>
            </a:extLst>
          </p:cNvPr>
          <p:cNvSpPr>
            <a:spLocks noGrp="1"/>
          </p:cNvSpPr>
          <p:nvPr>
            <p:ph type="title"/>
          </p:nvPr>
        </p:nvSpPr>
        <p:spPr/>
        <p:txBody>
          <a:bodyPr/>
          <a:lstStyle/>
          <a:p>
            <a:r>
              <a:rPr lang="nl-NL" dirty="0"/>
              <a:t>Primaire hemostase: </a:t>
            </a:r>
            <a:br>
              <a:rPr lang="nl-NL" dirty="0"/>
            </a:br>
            <a:endParaRPr lang="nl-NL" dirty="0"/>
          </a:p>
        </p:txBody>
      </p:sp>
      <p:sp>
        <p:nvSpPr>
          <p:cNvPr id="5" name="Tijdelijke aanduiding voor inhoud 4">
            <a:extLst>
              <a:ext uri="{FF2B5EF4-FFF2-40B4-BE49-F238E27FC236}">
                <a16:creationId xmlns:a16="http://schemas.microsoft.com/office/drawing/2014/main" id="{C77EE57B-69C4-45E2-9703-EBB63FBE9E29}"/>
              </a:ext>
            </a:extLst>
          </p:cNvPr>
          <p:cNvSpPr>
            <a:spLocks noGrp="1"/>
          </p:cNvSpPr>
          <p:nvPr>
            <p:ph idx="1"/>
          </p:nvPr>
        </p:nvSpPr>
        <p:spPr>
          <a:xfrm>
            <a:off x="838200" y="2035350"/>
            <a:ext cx="10515600" cy="4351338"/>
          </a:xfrm>
        </p:spPr>
        <p:txBody>
          <a:bodyPr/>
          <a:lstStyle/>
          <a:p>
            <a:r>
              <a:rPr lang="nl-NL" dirty="0"/>
              <a:t>Adhesie </a:t>
            </a:r>
            <a:r>
              <a:rPr lang="nl-NL" dirty="0">
                <a:solidFill>
                  <a:srgbClr val="FF0000"/>
                </a:solidFill>
              </a:rPr>
              <a:t>trombocyten</a:t>
            </a:r>
            <a:r>
              <a:rPr lang="nl-NL" dirty="0"/>
              <a:t> aan matrix onder vaat endotheel</a:t>
            </a:r>
          </a:p>
          <a:p>
            <a:endParaRPr lang="nl-NL" dirty="0"/>
          </a:p>
          <a:p>
            <a:r>
              <a:rPr lang="nl-NL" dirty="0"/>
              <a:t>Activatie </a:t>
            </a:r>
            <a:r>
              <a:rPr lang="nl-NL" dirty="0">
                <a:solidFill>
                  <a:srgbClr val="FF0000"/>
                </a:solidFill>
              </a:rPr>
              <a:t>trombocyten</a:t>
            </a:r>
          </a:p>
          <a:p>
            <a:endParaRPr lang="nl-NL" dirty="0"/>
          </a:p>
          <a:p>
            <a:r>
              <a:rPr lang="nl-NL" dirty="0"/>
              <a:t>Aggregatie van </a:t>
            </a:r>
            <a:r>
              <a:rPr lang="nl-NL" dirty="0">
                <a:solidFill>
                  <a:srgbClr val="FF0000"/>
                </a:solidFill>
              </a:rPr>
              <a:t>trombocyten-&gt; </a:t>
            </a:r>
            <a:r>
              <a:rPr lang="nl-NL" dirty="0"/>
              <a:t>houdt ca 2 uur</a:t>
            </a:r>
            <a:r>
              <a:rPr lang="nl-NL" dirty="0">
                <a:solidFill>
                  <a:srgbClr val="FF0000"/>
                </a:solidFill>
              </a:rPr>
              <a:t>.</a:t>
            </a:r>
          </a:p>
        </p:txBody>
      </p:sp>
    </p:spTree>
    <p:extLst>
      <p:ext uri="{BB962C8B-B14F-4D97-AF65-F5344CB8AC3E}">
        <p14:creationId xmlns:p14="http://schemas.microsoft.com/office/powerpoint/2010/main" val="2011474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2D50E6-0889-4673-BD3F-7CB9D80460C3}"/>
              </a:ext>
            </a:extLst>
          </p:cNvPr>
          <p:cNvSpPr>
            <a:spLocks noGrp="1"/>
          </p:cNvSpPr>
          <p:nvPr>
            <p:ph type="title"/>
          </p:nvPr>
        </p:nvSpPr>
        <p:spPr/>
        <p:txBody>
          <a:bodyPr/>
          <a:lstStyle/>
          <a:p>
            <a:r>
              <a:rPr lang="nl-NL" dirty="0"/>
              <a:t>Primaire hemostase</a:t>
            </a:r>
          </a:p>
        </p:txBody>
      </p:sp>
      <p:sp>
        <p:nvSpPr>
          <p:cNvPr id="5" name="Tekstvak 4">
            <a:extLst>
              <a:ext uri="{FF2B5EF4-FFF2-40B4-BE49-F238E27FC236}">
                <a16:creationId xmlns:a16="http://schemas.microsoft.com/office/drawing/2014/main" id="{E9C14FB7-9589-4545-8169-737817248A3C}"/>
              </a:ext>
            </a:extLst>
          </p:cNvPr>
          <p:cNvSpPr txBox="1"/>
          <p:nvPr/>
        </p:nvSpPr>
        <p:spPr>
          <a:xfrm>
            <a:off x="9412037" y="1108570"/>
            <a:ext cx="1625766" cy="523220"/>
          </a:xfrm>
          <a:prstGeom prst="rect">
            <a:avLst/>
          </a:prstGeom>
          <a:noFill/>
        </p:spPr>
        <p:txBody>
          <a:bodyPr wrap="none" rtlCol="0">
            <a:spAutoFit/>
          </a:bodyPr>
          <a:lstStyle/>
          <a:p>
            <a:r>
              <a:rPr lang="nl-NL" sz="2800" dirty="0">
                <a:solidFill>
                  <a:srgbClr val="FF0000"/>
                </a:solidFill>
              </a:rPr>
              <a:t>Secundair</a:t>
            </a:r>
          </a:p>
        </p:txBody>
      </p:sp>
      <p:sp>
        <p:nvSpPr>
          <p:cNvPr id="7" name="Pijl: omlaag 6">
            <a:extLst>
              <a:ext uri="{FF2B5EF4-FFF2-40B4-BE49-F238E27FC236}">
                <a16:creationId xmlns:a16="http://schemas.microsoft.com/office/drawing/2014/main" id="{E5A076A3-D836-44CA-9959-DB8B6D699F3D}"/>
              </a:ext>
            </a:extLst>
          </p:cNvPr>
          <p:cNvSpPr/>
          <p:nvPr/>
        </p:nvSpPr>
        <p:spPr>
          <a:xfrm rot="2803983">
            <a:off x="8938077" y="1441534"/>
            <a:ext cx="259557" cy="7010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1F5CC1E4-2194-4A6C-8F24-1545144DA1F3}"/>
              </a:ext>
            </a:extLst>
          </p:cNvPr>
          <p:cNvSpPr txBox="1"/>
          <p:nvPr/>
        </p:nvSpPr>
        <p:spPr>
          <a:xfrm>
            <a:off x="2973253" y="5241991"/>
            <a:ext cx="6094602" cy="769441"/>
          </a:xfrm>
          <a:prstGeom prst="rect">
            <a:avLst/>
          </a:prstGeom>
          <a:noFill/>
        </p:spPr>
        <p:txBody>
          <a:bodyPr wrap="square">
            <a:spAutoFit/>
          </a:bodyPr>
          <a:lstStyle/>
          <a:p>
            <a:r>
              <a:rPr lang="nl-NL" sz="4400" dirty="0">
                <a:solidFill>
                  <a:srgbClr val="FF0000"/>
                </a:solidFill>
              </a:rPr>
              <a:t>ASCAL</a:t>
            </a:r>
          </a:p>
        </p:txBody>
      </p:sp>
      <p:sp>
        <p:nvSpPr>
          <p:cNvPr id="9" name="Rechthoek 8">
            <a:extLst>
              <a:ext uri="{FF2B5EF4-FFF2-40B4-BE49-F238E27FC236}">
                <a16:creationId xmlns:a16="http://schemas.microsoft.com/office/drawing/2014/main" id="{BCF1E36C-DD24-40E4-848F-B68330588302}"/>
              </a:ext>
            </a:extLst>
          </p:cNvPr>
          <p:cNvSpPr/>
          <p:nvPr/>
        </p:nvSpPr>
        <p:spPr>
          <a:xfrm>
            <a:off x="6448766" y="1256952"/>
            <a:ext cx="4589037" cy="5146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50" name="Picture 2" descr="De bronafbeelding bekijken">
            <a:extLst>
              <a:ext uri="{FF2B5EF4-FFF2-40B4-BE49-F238E27FC236}">
                <a16:creationId xmlns:a16="http://schemas.microsoft.com/office/drawing/2014/main" id="{F29FF912-64D0-4BE5-A3AE-0344595883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23" t="6308" r="37959" b="24578"/>
          <a:stretch/>
        </p:blipFill>
        <p:spPr bwMode="auto">
          <a:xfrm>
            <a:off x="838199" y="1719120"/>
            <a:ext cx="8700083" cy="428070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hthoek 11">
            <a:extLst>
              <a:ext uri="{FF2B5EF4-FFF2-40B4-BE49-F238E27FC236}">
                <a16:creationId xmlns:a16="http://schemas.microsoft.com/office/drawing/2014/main" id="{335047B5-852C-4906-A3B4-2E7FE69A27CD}"/>
              </a:ext>
            </a:extLst>
          </p:cNvPr>
          <p:cNvSpPr/>
          <p:nvPr/>
        </p:nvSpPr>
        <p:spPr>
          <a:xfrm>
            <a:off x="2779963" y="5444455"/>
            <a:ext cx="4979854" cy="47817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kstvak 12">
            <a:extLst>
              <a:ext uri="{FF2B5EF4-FFF2-40B4-BE49-F238E27FC236}">
                <a16:creationId xmlns:a16="http://schemas.microsoft.com/office/drawing/2014/main" id="{3A0FC406-12B5-4FD5-B3DE-FDFBE16B6FC8}"/>
              </a:ext>
            </a:extLst>
          </p:cNvPr>
          <p:cNvSpPr txBox="1"/>
          <p:nvPr/>
        </p:nvSpPr>
        <p:spPr>
          <a:xfrm>
            <a:off x="483187" y="5941801"/>
            <a:ext cx="2170531" cy="923330"/>
          </a:xfrm>
          <a:prstGeom prst="rect">
            <a:avLst/>
          </a:prstGeom>
          <a:noFill/>
        </p:spPr>
        <p:txBody>
          <a:bodyPr wrap="none" rtlCol="0">
            <a:spAutoFit/>
          </a:bodyPr>
          <a:lstStyle/>
          <a:p>
            <a:r>
              <a:rPr lang="nl-NL" dirty="0"/>
              <a:t>Van Willebrandfactor</a:t>
            </a:r>
          </a:p>
          <a:p>
            <a:r>
              <a:rPr lang="nl-NL" dirty="0"/>
              <a:t>Tissue factor</a:t>
            </a:r>
          </a:p>
          <a:p>
            <a:endParaRPr lang="nl-NL" dirty="0"/>
          </a:p>
        </p:txBody>
      </p:sp>
      <p:sp>
        <p:nvSpPr>
          <p:cNvPr id="14" name="Rechthoek 13">
            <a:extLst>
              <a:ext uri="{FF2B5EF4-FFF2-40B4-BE49-F238E27FC236}">
                <a16:creationId xmlns:a16="http://schemas.microsoft.com/office/drawing/2014/main" id="{3F26DA7A-DA88-4948-BF33-B3F01DC4DCB7}"/>
              </a:ext>
            </a:extLst>
          </p:cNvPr>
          <p:cNvSpPr/>
          <p:nvPr/>
        </p:nvSpPr>
        <p:spPr>
          <a:xfrm>
            <a:off x="2973253" y="4995471"/>
            <a:ext cx="3897330" cy="2927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6" name="Rechte verbindingslijn met pijl 15">
            <a:extLst>
              <a:ext uri="{FF2B5EF4-FFF2-40B4-BE49-F238E27FC236}">
                <a16:creationId xmlns:a16="http://schemas.microsoft.com/office/drawing/2014/main" id="{7C073570-DB06-4D53-B335-15BE43BFEEFF}"/>
              </a:ext>
            </a:extLst>
          </p:cNvPr>
          <p:cNvCxnSpPr>
            <a:cxnSpLocks/>
          </p:cNvCxnSpPr>
          <p:nvPr/>
        </p:nvCxnSpPr>
        <p:spPr>
          <a:xfrm flipV="1">
            <a:off x="2350106" y="5066950"/>
            <a:ext cx="1626867" cy="874851"/>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898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2D50E6-0889-4673-BD3F-7CB9D80460C3}"/>
              </a:ext>
            </a:extLst>
          </p:cNvPr>
          <p:cNvSpPr>
            <a:spLocks noGrp="1"/>
          </p:cNvSpPr>
          <p:nvPr>
            <p:ph type="title"/>
          </p:nvPr>
        </p:nvSpPr>
        <p:spPr/>
        <p:txBody>
          <a:bodyPr/>
          <a:lstStyle/>
          <a:p>
            <a:r>
              <a:rPr lang="nl-NL" dirty="0"/>
              <a:t>Primaire hemostase; adhesie en activatie</a:t>
            </a:r>
          </a:p>
        </p:txBody>
      </p:sp>
      <p:pic>
        <p:nvPicPr>
          <p:cNvPr id="6" name="Tijdelijke aanduiding voor inhoud 5">
            <a:extLst>
              <a:ext uri="{FF2B5EF4-FFF2-40B4-BE49-F238E27FC236}">
                <a16:creationId xmlns:a16="http://schemas.microsoft.com/office/drawing/2014/main" id="{25D51263-A28A-4FE2-976F-685CF999950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34016" y="2052128"/>
            <a:ext cx="7763616" cy="4351338"/>
          </a:xfrm>
        </p:spPr>
      </p:pic>
      <p:sp>
        <p:nvSpPr>
          <p:cNvPr id="5" name="Tekstvak 4">
            <a:extLst>
              <a:ext uri="{FF2B5EF4-FFF2-40B4-BE49-F238E27FC236}">
                <a16:creationId xmlns:a16="http://schemas.microsoft.com/office/drawing/2014/main" id="{E9C14FB7-9589-4545-8169-737817248A3C}"/>
              </a:ext>
            </a:extLst>
          </p:cNvPr>
          <p:cNvSpPr txBox="1"/>
          <p:nvPr/>
        </p:nvSpPr>
        <p:spPr>
          <a:xfrm>
            <a:off x="9412037" y="1108570"/>
            <a:ext cx="1625766" cy="523220"/>
          </a:xfrm>
          <a:prstGeom prst="rect">
            <a:avLst/>
          </a:prstGeom>
          <a:noFill/>
        </p:spPr>
        <p:txBody>
          <a:bodyPr wrap="none" rtlCol="0">
            <a:spAutoFit/>
          </a:bodyPr>
          <a:lstStyle/>
          <a:p>
            <a:r>
              <a:rPr lang="nl-NL" sz="2800" dirty="0">
                <a:solidFill>
                  <a:srgbClr val="FF0000"/>
                </a:solidFill>
              </a:rPr>
              <a:t>Secundair</a:t>
            </a:r>
          </a:p>
        </p:txBody>
      </p:sp>
      <p:sp>
        <p:nvSpPr>
          <p:cNvPr id="7" name="Pijl: omlaag 6">
            <a:extLst>
              <a:ext uri="{FF2B5EF4-FFF2-40B4-BE49-F238E27FC236}">
                <a16:creationId xmlns:a16="http://schemas.microsoft.com/office/drawing/2014/main" id="{E5A076A3-D836-44CA-9959-DB8B6D699F3D}"/>
              </a:ext>
            </a:extLst>
          </p:cNvPr>
          <p:cNvSpPr/>
          <p:nvPr/>
        </p:nvSpPr>
        <p:spPr>
          <a:xfrm rot="2803983">
            <a:off x="8938077" y="1441534"/>
            <a:ext cx="259557" cy="7010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Pijl: omlaag 7">
            <a:extLst>
              <a:ext uri="{FF2B5EF4-FFF2-40B4-BE49-F238E27FC236}">
                <a16:creationId xmlns:a16="http://schemas.microsoft.com/office/drawing/2014/main" id="{32F96DDD-C5B6-4B9E-ABB9-A3614894C653}"/>
              </a:ext>
            </a:extLst>
          </p:cNvPr>
          <p:cNvSpPr/>
          <p:nvPr/>
        </p:nvSpPr>
        <p:spPr>
          <a:xfrm rot="13756358">
            <a:off x="3760490" y="4445725"/>
            <a:ext cx="259557" cy="8084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1F5CC1E4-2194-4A6C-8F24-1545144DA1F3}"/>
              </a:ext>
            </a:extLst>
          </p:cNvPr>
          <p:cNvSpPr txBox="1"/>
          <p:nvPr/>
        </p:nvSpPr>
        <p:spPr>
          <a:xfrm>
            <a:off x="2973253" y="5241991"/>
            <a:ext cx="6094602" cy="769441"/>
          </a:xfrm>
          <a:prstGeom prst="rect">
            <a:avLst/>
          </a:prstGeom>
          <a:noFill/>
        </p:spPr>
        <p:txBody>
          <a:bodyPr wrap="square">
            <a:spAutoFit/>
          </a:bodyPr>
          <a:lstStyle/>
          <a:p>
            <a:r>
              <a:rPr lang="nl-NL" sz="4400" dirty="0">
                <a:solidFill>
                  <a:srgbClr val="FF0000"/>
                </a:solidFill>
              </a:rPr>
              <a:t>ASCAL</a:t>
            </a:r>
          </a:p>
        </p:txBody>
      </p:sp>
      <p:sp>
        <p:nvSpPr>
          <p:cNvPr id="11" name="Rechthoek 10">
            <a:extLst>
              <a:ext uri="{FF2B5EF4-FFF2-40B4-BE49-F238E27FC236}">
                <a16:creationId xmlns:a16="http://schemas.microsoft.com/office/drawing/2014/main" id="{309DEF82-0BB2-434D-8CA9-353BCBE9AD35}"/>
              </a:ext>
            </a:extLst>
          </p:cNvPr>
          <p:cNvSpPr/>
          <p:nvPr/>
        </p:nvSpPr>
        <p:spPr>
          <a:xfrm rot="2316552">
            <a:off x="3338718" y="4871384"/>
            <a:ext cx="1033797" cy="6970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BCF1E36C-DD24-40E4-848F-B68330588302}"/>
              </a:ext>
            </a:extLst>
          </p:cNvPr>
          <p:cNvSpPr/>
          <p:nvPr/>
        </p:nvSpPr>
        <p:spPr>
          <a:xfrm>
            <a:off x="6448766" y="1256952"/>
            <a:ext cx="4589037" cy="5146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36561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2D50E6-0889-4673-BD3F-7CB9D80460C3}"/>
              </a:ext>
            </a:extLst>
          </p:cNvPr>
          <p:cNvSpPr>
            <a:spLocks noGrp="1"/>
          </p:cNvSpPr>
          <p:nvPr>
            <p:ph type="title"/>
          </p:nvPr>
        </p:nvSpPr>
        <p:spPr/>
        <p:txBody>
          <a:bodyPr/>
          <a:lstStyle/>
          <a:p>
            <a:r>
              <a:rPr lang="nl-NL" dirty="0"/>
              <a:t>TAR remt activatie trombocyten</a:t>
            </a:r>
          </a:p>
        </p:txBody>
      </p:sp>
      <p:pic>
        <p:nvPicPr>
          <p:cNvPr id="6" name="Tijdelijke aanduiding voor inhoud 5" descr="Afbeelding met tekst&#10;&#10;Automatisch gegenereerde beschrijving">
            <a:extLst>
              <a:ext uri="{FF2B5EF4-FFF2-40B4-BE49-F238E27FC236}">
                <a16:creationId xmlns:a16="http://schemas.microsoft.com/office/drawing/2014/main" id="{F1283868-9D04-44A6-8D37-C874166031A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05429" y="1825625"/>
            <a:ext cx="7581141" cy="4351338"/>
          </a:xfrm>
        </p:spPr>
      </p:pic>
    </p:spTree>
    <p:extLst>
      <p:ext uri="{BB962C8B-B14F-4D97-AF65-F5344CB8AC3E}">
        <p14:creationId xmlns:p14="http://schemas.microsoft.com/office/powerpoint/2010/main" val="1726440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6516F4-0465-408A-889D-2FA3FE20A10F}"/>
              </a:ext>
            </a:extLst>
          </p:cNvPr>
          <p:cNvSpPr>
            <a:spLocks noGrp="1"/>
          </p:cNvSpPr>
          <p:nvPr>
            <p:ph type="title"/>
          </p:nvPr>
        </p:nvSpPr>
        <p:spPr/>
        <p:txBody>
          <a:bodyPr/>
          <a:lstStyle/>
          <a:p>
            <a:r>
              <a:rPr lang="nl-NL" dirty="0"/>
              <a:t>Primaire hemostase; activatie trombocyt</a:t>
            </a:r>
          </a:p>
        </p:txBody>
      </p:sp>
      <p:pic>
        <p:nvPicPr>
          <p:cNvPr id="1026" name="Picture 2" descr="De bronafbeelding bekijken">
            <a:extLst>
              <a:ext uri="{FF2B5EF4-FFF2-40B4-BE49-F238E27FC236}">
                <a16:creationId xmlns:a16="http://schemas.microsoft.com/office/drawing/2014/main" id="{E8524F7F-1219-4FCE-9032-A87B9C6B5C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5" b="45955"/>
          <a:stretch/>
        </p:blipFill>
        <p:spPr bwMode="auto">
          <a:xfrm>
            <a:off x="838200" y="2999371"/>
            <a:ext cx="9150991" cy="212630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Pijl: rechts 3">
            <a:extLst>
              <a:ext uri="{FF2B5EF4-FFF2-40B4-BE49-F238E27FC236}">
                <a16:creationId xmlns:a16="http://schemas.microsoft.com/office/drawing/2014/main" id="{02C975B9-24A7-43F7-9046-6052CE2C3933}"/>
              </a:ext>
            </a:extLst>
          </p:cNvPr>
          <p:cNvSpPr/>
          <p:nvPr/>
        </p:nvSpPr>
        <p:spPr>
          <a:xfrm>
            <a:off x="4236440" y="3563377"/>
            <a:ext cx="1308683" cy="9982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5464638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fto antistolling </Template>
  <TotalTime>4</TotalTime>
  <Words>7250</Words>
  <Application>Microsoft Office PowerPoint</Application>
  <PresentationFormat>Breedbeeld</PresentationFormat>
  <Paragraphs>591</Paragraphs>
  <Slides>41</Slides>
  <Notes>33</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41</vt:i4>
      </vt:variant>
    </vt:vector>
  </HeadingPairs>
  <TitlesOfParts>
    <vt:vector size="50" baseType="lpstr">
      <vt:lpstr>Arial</vt:lpstr>
      <vt:lpstr>Calibri</vt:lpstr>
      <vt:lpstr>Calibri Light</vt:lpstr>
      <vt:lpstr>e-wise-iconfont</vt:lpstr>
      <vt:lpstr>Open Sans</vt:lpstr>
      <vt:lpstr>RO Sans</vt:lpstr>
      <vt:lpstr>Symbol</vt:lpstr>
      <vt:lpstr>wf_segoe-ui_normal</vt:lpstr>
      <vt:lpstr>Kantoorthema</vt:lpstr>
      <vt:lpstr>FTO (anti)stolling  </vt:lpstr>
      <vt:lpstr>Opbouw FTO:</vt:lpstr>
      <vt:lpstr>Hemostase; ery’s / trombocyten: </vt:lpstr>
      <vt:lpstr>Hemostase:  </vt:lpstr>
      <vt:lpstr>Primaire hemostase:  </vt:lpstr>
      <vt:lpstr>Primaire hemostase</vt:lpstr>
      <vt:lpstr>Primaire hemostase; adhesie en activatie</vt:lpstr>
      <vt:lpstr>TAR remt activatie trombocyten</vt:lpstr>
      <vt:lpstr>Primaire hemostase; activatie trombocyt</vt:lpstr>
      <vt:lpstr>Secundaire hemostase.</vt:lpstr>
      <vt:lpstr>Visnet ontstaat; ery’s worden gevangen</vt:lpstr>
      <vt:lpstr>Secundaire hemostase; stollingscascade.</vt:lpstr>
      <vt:lpstr>Visnet ontstaat; ery’s worden gevangen</vt:lpstr>
      <vt:lpstr>Vitamine K Antagonisten en DOACs</vt:lpstr>
      <vt:lpstr>DOAC’s </vt:lpstr>
      <vt:lpstr>Inactivatie stollingscascade </vt:lpstr>
      <vt:lpstr>Streptokinase en heparine</vt:lpstr>
      <vt:lpstr>Orale anticonceptie en factor V Leiden </vt:lpstr>
      <vt:lpstr>Welke bloedverdunner, wanneer? </vt:lpstr>
      <vt:lpstr>PowerPoint-presentatie</vt:lpstr>
      <vt:lpstr>Indicatie antistollingsmiddelen:</vt:lpstr>
      <vt:lpstr>Heparines </vt:lpstr>
      <vt:lpstr>Indicaties DOAC’s </vt:lpstr>
      <vt:lpstr>PowerPoint-presentatie</vt:lpstr>
      <vt:lpstr>Diepe veneuze trombose en longembolie</vt:lpstr>
      <vt:lpstr>Behandeling diepe veneuze trombose en longembolie</vt:lpstr>
      <vt:lpstr>Atriumfibrilleren</vt:lpstr>
      <vt:lpstr>Ischemisch cerebrovasculair accident  </vt:lpstr>
      <vt:lpstr>Coronair lijden</vt:lpstr>
      <vt:lpstr>Combinatietherapieën 1</vt:lpstr>
      <vt:lpstr>Combinatietherapieën 2</vt:lpstr>
      <vt:lpstr>PowerPoint-presentatie</vt:lpstr>
      <vt:lpstr> Regionale werkafspraken DOAC’s 2021  </vt:lpstr>
      <vt:lpstr>Regionale werkafspraken DOAC’s 2021</vt:lpstr>
      <vt:lpstr>PowerPoint-presentatie</vt:lpstr>
      <vt:lpstr>PowerPoint-presentatie</vt:lpstr>
      <vt:lpstr>PowerPoint-presentatie</vt:lpstr>
      <vt:lpstr>Voorschrijfgedrag; Erik</vt:lpstr>
      <vt:lpstr>Regionale werkafspraken DOAC’s </vt:lpstr>
      <vt:lpstr>Prescriptiecijfers:</vt:lpstr>
      <vt:lpstr>Einde!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FTO (anti)stolling</dc:title>
  <dc:creator>liesbeth rozendaal</dc:creator>
  <cp:lastModifiedBy>Daphne</cp:lastModifiedBy>
  <cp:revision>2</cp:revision>
  <dcterms:created xsi:type="dcterms:W3CDTF">2021-05-10T08:28:13Z</dcterms:created>
  <dcterms:modified xsi:type="dcterms:W3CDTF">2021-07-15T14:52:50Z</dcterms:modified>
</cp:coreProperties>
</file>